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6" r:id="rId8"/>
    <p:sldId id="263" r:id="rId9"/>
    <p:sldId id="264" r:id="rId10"/>
    <p:sldId id="267"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582DC7D-4D32-4757-9E67-BF456BD25DBA}" type="datetimeFigureOut">
              <a:rPr lang="ru-RU" smtClean="0"/>
              <a:t>14.10.2020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82DC7D-4D32-4757-9E67-BF456BD25DBA}" type="datetimeFigureOut">
              <a:rPr lang="ru-RU" smtClean="0"/>
              <a:t>14.10.2020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82DC7D-4D32-4757-9E67-BF456BD25DBA}" type="datetimeFigureOut">
              <a:rPr lang="ru-RU" smtClean="0"/>
              <a:t>14.10.2020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82DC7D-4D32-4757-9E67-BF456BD25DBA}" type="datetimeFigureOut">
              <a:rPr lang="ru-RU" smtClean="0"/>
              <a:t>14.10.2020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582DC7D-4D32-4757-9E67-BF456BD25DBA}" type="datetimeFigureOut">
              <a:rPr lang="ru-RU" smtClean="0"/>
              <a:t>14.10.2020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582DC7D-4D32-4757-9E67-BF456BD25DBA}" type="datetimeFigureOut">
              <a:rPr lang="ru-RU" smtClean="0"/>
              <a:t>14.10.2020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82DC7D-4D32-4757-9E67-BF456BD25DBA}" type="datetimeFigureOut">
              <a:rPr lang="ru-RU" smtClean="0"/>
              <a:t>14.10.2020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82DC7D-4D32-4757-9E67-BF456BD25DBA}" type="datetimeFigureOut">
              <a:rPr lang="ru-RU" smtClean="0"/>
              <a:t>14.10.2020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82DC7D-4D32-4757-9E67-BF456BD25DBA}" type="datetimeFigureOut">
              <a:rPr lang="ru-RU" smtClean="0"/>
              <a:t>14.10.2020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82DC7D-4D32-4757-9E67-BF456BD25DBA}" type="datetimeFigureOut">
              <a:rPr lang="ru-RU" smtClean="0"/>
              <a:t>14.10.2020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82DC7D-4D32-4757-9E67-BF456BD25DBA}" type="datetimeFigureOut">
              <a:rPr lang="ru-RU" smtClean="0"/>
              <a:t>14.10.2020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74DF79-BE03-43F7-B690-3EC4CB1E8D1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2DC7D-4D32-4757-9E67-BF456BD25DBA}" type="datetimeFigureOut">
              <a:rPr lang="ru-RU" smtClean="0"/>
              <a:t>14.10.2020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4DF79-BE03-43F7-B690-3EC4CB1E8D1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3"/>
            <a:ext cx="7772400" cy="1928825"/>
          </a:xfrm>
        </p:spPr>
        <p:txBody>
          <a:bodyPr/>
          <a:lstStyle/>
          <a:p>
            <a:r>
              <a:rPr lang="ru-RU" b="1" dirty="0" smtClean="0">
                <a:solidFill>
                  <a:srgbClr val="C00000"/>
                </a:solidFill>
              </a:rPr>
              <a:t>Конфликты в нашей жизни</a:t>
            </a:r>
            <a:br>
              <a:rPr lang="ru-RU" b="1" dirty="0" smtClean="0">
                <a:solidFill>
                  <a:srgbClr val="C00000"/>
                </a:solidFill>
              </a:rPr>
            </a:br>
            <a:endParaRPr lang="ru-RU" b="1" dirty="0">
              <a:solidFill>
                <a:srgbClr val="C00000"/>
              </a:solidFill>
            </a:endParaRPr>
          </a:p>
        </p:txBody>
      </p:sp>
      <p:sp>
        <p:nvSpPr>
          <p:cNvPr id="3" name="Подзаголовок 2"/>
          <p:cNvSpPr>
            <a:spLocks noGrp="1"/>
          </p:cNvSpPr>
          <p:nvPr>
            <p:ph type="subTitle" idx="1"/>
          </p:nvPr>
        </p:nvSpPr>
        <p:spPr>
          <a:xfrm>
            <a:off x="1371600" y="1643050"/>
            <a:ext cx="6400800" cy="1000132"/>
          </a:xfrm>
        </p:spPr>
        <p:txBody>
          <a:bodyPr>
            <a:normAutofit/>
          </a:bodyPr>
          <a:lstStyle/>
          <a:p>
            <a:r>
              <a:rPr lang="ru-RU" sz="4000" b="1" dirty="0" smtClean="0">
                <a:solidFill>
                  <a:schemeClr val="tx1"/>
                </a:solidFill>
              </a:rPr>
              <a:t>Способы их решения</a:t>
            </a:r>
            <a:endParaRPr lang="ru-RU" sz="4000" b="1" dirty="0">
              <a:solidFill>
                <a:schemeClr val="tx1"/>
              </a:solidFill>
            </a:endParaRPr>
          </a:p>
        </p:txBody>
      </p:sp>
      <p:pic>
        <p:nvPicPr>
          <p:cNvPr id="5" name="Рисунок 4" descr="1535365.jpg"/>
          <p:cNvPicPr>
            <a:picLocks noChangeAspect="1"/>
          </p:cNvPicPr>
          <p:nvPr/>
        </p:nvPicPr>
        <p:blipFill>
          <a:blip r:embed="rId2"/>
          <a:stretch>
            <a:fillRect/>
          </a:stretch>
        </p:blipFill>
        <p:spPr>
          <a:xfrm>
            <a:off x="1928794" y="2428868"/>
            <a:ext cx="5072098" cy="37862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Помните! Конфликты надо решать!</a:t>
            </a:r>
            <a:endParaRPr lang="ru-RU" dirty="0"/>
          </a:p>
        </p:txBody>
      </p:sp>
      <p:pic>
        <p:nvPicPr>
          <p:cNvPr id="4" name="Содержимое 3" descr="3446653.jpg"/>
          <p:cNvPicPr>
            <a:picLocks noGrp="1" noChangeAspect="1"/>
          </p:cNvPicPr>
          <p:nvPr>
            <p:ph idx="1"/>
          </p:nvPr>
        </p:nvPicPr>
        <p:blipFill>
          <a:blip r:embed="rId2"/>
          <a:stretch>
            <a:fillRect/>
          </a:stretch>
        </p:blipFill>
        <p:spPr>
          <a:xfrm>
            <a:off x="357158" y="1357298"/>
            <a:ext cx="8286808" cy="514353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Конфликты- причина войны!</a:t>
            </a:r>
            <a:endParaRPr lang="ru-RU" dirty="0"/>
          </a:p>
        </p:txBody>
      </p:sp>
      <p:pic>
        <p:nvPicPr>
          <p:cNvPr id="4" name="Содержимое 3" descr="zast.jpg"/>
          <p:cNvPicPr>
            <a:picLocks noGrp="1" noChangeAspect="1"/>
          </p:cNvPicPr>
          <p:nvPr>
            <p:ph idx="1"/>
          </p:nvPr>
        </p:nvPicPr>
        <p:blipFill>
          <a:blip r:embed="rId2"/>
          <a:stretch>
            <a:fillRect/>
          </a:stretch>
        </p:blipFill>
        <p:spPr>
          <a:xfrm>
            <a:off x="214282" y="1357298"/>
            <a:ext cx="8572560" cy="52864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Терпимость и доброта спасут МИР !</a:t>
            </a:r>
            <a:endParaRPr lang="ru-RU" dirty="0">
              <a:solidFill>
                <a:srgbClr val="C00000"/>
              </a:solidFill>
            </a:endParaRPr>
          </a:p>
        </p:txBody>
      </p:sp>
      <p:pic>
        <p:nvPicPr>
          <p:cNvPr id="4" name="Содержимое 3" descr="64a8d8c921a1296d8c1ad00c1e1336c9.jpeg"/>
          <p:cNvPicPr>
            <a:picLocks noGrp="1" noChangeAspect="1"/>
          </p:cNvPicPr>
          <p:nvPr>
            <p:ph idx="1"/>
          </p:nvPr>
        </p:nvPicPr>
        <p:blipFill>
          <a:blip r:embed="rId2"/>
          <a:stretch>
            <a:fillRect/>
          </a:stretch>
        </p:blipFill>
        <p:spPr>
          <a:xfrm>
            <a:off x="642910" y="1600200"/>
            <a:ext cx="7929617"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sz="5400" b="1" dirty="0" smtClean="0">
                <a:solidFill>
                  <a:srgbClr val="FF0000"/>
                </a:solidFill>
              </a:rPr>
              <a:t>Спасибо за внимание!!!!!</a:t>
            </a:r>
            <a:endParaRPr lang="ru-RU" sz="54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Конфликт –это столкновение</a:t>
            </a:r>
            <a:r>
              <a:rPr lang="ru-RU" dirty="0"/>
              <a:t>, серьёзное разногласие, </a:t>
            </a:r>
            <a:r>
              <a:rPr lang="ru-RU" dirty="0" smtClean="0"/>
              <a:t>спор.</a:t>
            </a:r>
            <a:endParaRPr lang="ru-RU" dirty="0"/>
          </a:p>
        </p:txBody>
      </p:sp>
      <p:pic>
        <p:nvPicPr>
          <p:cNvPr id="4" name="Содержимое 3" descr="115370895-angry-couple-arguing-in-the-middle-of-a-city-street.jpg"/>
          <p:cNvPicPr>
            <a:picLocks noGrp="1" noChangeAspect="1"/>
          </p:cNvPicPr>
          <p:nvPr>
            <p:ph idx="1"/>
          </p:nvPr>
        </p:nvPicPr>
        <p:blipFill>
          <a:blip r:embed="rId2"/>
          <a:stretch>
            <a:fillRect/>
          </a:stretch>
        </p:blipFill>
        <p:spPr>
          <a:xfrm>
            <a:off x="357158" y="1643050"/>
            <a:ext cx="8501122" cy="478634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Способы выхода из конфликтной ситуации</a:t>
            </a:r>
            <a:endParaRPr lang="ru-RU" b="1" dirty="0">
              <a:solidFill>
                <a:srgbClr val="C00000"/>
              </a:solidFill>
            </a:endParaRPr>
          </a:p>
        </p:txBody>
      </p:sp>
      <p:sp>
        <p:nvSpPr>
          <p:cNvPr id="3" name="Содержимое 2"/>
          <p:cNvSpPr>
            <a:spLocks noGrp="1"/>
          </p:cNvSpPr>
          <p:nvPr>
            <p:ph idx="1"/>
          </p:nvPr>
        </p:nvSpPr>
        <p:spPr/>
        <p:txBody>
          <a:bodyPr/>
          <a:lstStyle/>
          <a:p>
            <a:pPr>
              <a:buNone/>
            </a:pPr>
            <a:r>
              <a:rPr lang="ru-RU" dirty="0"/>
              <a:t>1) </a:t>
            </a:r>
            <a:r>
              <a:rPr lang="ru-RU" b="1" dirty="0"/>
              <a:t>Противоборство</a:t>
            </a:r>
            <a:r>
              <a:rPr lang="ru-RU" dirty="0"/>
              <a:t> — характерно настойчивое, бескомпромиссное, отвергающее сотрудничество отстаивание своих интересов, для чего используются все доступные средства;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500042"/>
            <a:ext cx="8215370" cy="4154984"/>
          </a:xfrm>
          <a:prstGeom prst="rect">
            <a:avLst/>
          </a:prstGeom>
        </p:spPr>
        <p:txBody>
          <a:bodyPr wrap="square">
            <a:spAutoFit/>
          </a:bodyPr>
          <a:lstStyle/>
          <a:p>
            <a:r>
              <a:rPr lang="ru-RU" sz="4400" dirty="0"/>
              <a:t>2)</a:t>
            </a:r>
            <a:r>
              <a:rPr lang="ru-RU" sz="4400" b="1" dirty="0"/>
              <a:t> Уклонение </a:t>
            </a:r>
            <a:r>
              <a:rPr lang="ru-RU" sz="4400" dirty="0"/>
              <a:t>— связано с попыткой уйти от конфликта, не придавать ему большой ценности, возможно из-за недостатка условий для его разрешения</a:t>
            </a:r>
            <a:r>
              <a:rPr lang="ru-RU"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714356"/>
            <a:ext cx="8358246" cy="2862322"/>
          </a:xfrm>
          <a:prstGeom prst="rect">
            <a:avLst/>
          </a:prstGeom>
        </p:spPr>
        <p:txBody>
          <a:bodyPr wrap="square">
            <a:spAutoFit/>
          </a:bodyPr>
          <a:lstStyle/>
          <a:p>
            <a:r>
              <a:rPr lang="ru-RU" sz="3600" dirty="0"/>
              <a:t>3) </a:t>
            </a:r>
            <a:r>
              <a:rPr lang="ru-RU" sz="3600" b="1" dirty="0"/>
              <a:t>Приспособление</a:t>
            </a:r>
            <a:r>
              <a:rPr lang="ru-RU" sz="3600" dirty="0"/>
              <a:t> — предполагает готовность субъекта поступиться своими интересами с целью сохранения взаимоотношений, которые ставятся выше предмета и объекта разногласий.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215370" cy="4154984"/>
          </a:xfrm>
          <a:prstGeom prst="rect">
            <a:avLst/>
          </a:prstGeom>
        </p:spPr>
        <p:txBody>
          <a:bodyPr wrap="square">
            <a:spAutoFit/>
          </a:bodyPr>
          <a:lstStyle/>
          <a:p>
            <a:r>
              <a:rPr lang="ru-RU" sz="4400" dirty="0"/>
              <a:t>4) </a:t>
            </a:r>
            <a:r>
              <a:rPr lang="ru-RU" sz="4400" b="1" dirty="0"/>
              <a:t>Компромисс </a:t>
            </a:r>
            <a:r>
              <a:rPr lang="ru-RU" sz="4400" dirty="0"/>
              <a:t>— требует уступок с обеих сторон до той степени, когда путем взаимных уступок находится приемлемое решение для противостоящих сторон.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9"/>
            <a:ext cx="8429684" cy="5632311"/>
          </a:xfrm>
          <a:prstGeom prst="rect">
            <a:avLst/>
          </a:prstGeom>
        </p:spPr>
        <p:txBody>
          <a:bodyPr wrap="square">
            <a:spAutoFit/>
          </a:bodyPr>
          <a:lstStyle/>
          <a:p>
            <a:r>
              <a:rPr lang="ru-RU" sz="3600" dirty="0"/>
              <a:t>5)</a:t>
            </a:r>
            <a:r>
              <a:rPr lang="ru-RU" sz="3600" b="1" dirty="0"/>
              <a:t> Сотрудничество </a:t>
            </a:r>
            <a:r>
              <a:rPr lang="ru-RU" sz="3600" dirty="0"/>
              <a:t>— предполагает совместное выступление сторон для решения проблемы. При таком поведении считаются правомерными различные взгляды на проблему. Эта позиция дает возможность понять причины разногласий и найти выход из кризиса, приемлемый для противостоящих сторон без ущемления интересов каждой из них.</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474345"/>
            <a:ext cx="8358246" cy="6001643"/>
          </a:xfrm>
          <a:prstGeom prst="rect">
            <a:avLst/>
          </a:prstGeom>
        </p:spPr>
        <p:txBody>
          <a:bodyPr wrap="square">
            <a:spAutoFit/>
          </a:bodyPr>
          <a:lstStyle/>
          <a:p>
            <a:r>
              <a:rPr lang="ru-RU" sz="2400" b="1" dirty="0"/>
              <a:t>А</a:t>
            </a:r>
            <a:r>
              <a:rPr lang="ru-RU" sz="2400" b="1" dirty="0" smtClean="0"/>
              <a:t>лгоритм </a:t>
            </a:r>
            <a:r>
              <a:rPr lang="ru-RU" sz="2400" b="1" dirty="0"/>
              <a:t>поведения при различных типах конфликтных ситуаций</a:t>
            </a:r>
            <a:endParaRPr lang="ru-RU" sz="2400" dirty="0"/>
          </a:p>
          <a:p>
            <a:r>
              <a:rPr lang="ru-RU" sz="2400" dirty="0"/>
              <a:t>1. Прежде всего, необходимо выяснить предмет спора. Для этого выслушайте своего оппонента. Проявите заинтересованность к его доводам. Старайтесь не перебивать его.</a:t>
            </a:r>
            <a:br>
              <a:rPr lang="ru-RU" sz="2400" dirty="0"/>
            </a:br>
            <a:r>
              <a:rPr lang="ru-RU" sz="2400" dirty="0"/>
              <a:t>2. После того, как ваш оппонент высказал свою точку зрения, выскажите свое видение ситуации.</a:t>
            </a:r>
          </a:p>
          <a:p>
            <a:r>
              <a:rPr lang="ru-RU" sz="2400" dirty="0"/>
              <a:t>3. Проанализируйте те моменты и аспекты, на которых у вас возникли разногласия.</a:t>
            </a:r>
          </a:p>
          <a:p>
            <a:r>
              <a:rPr lang="ru-RU" sz="2400" dirty="0"/>
              <a:t>4. Отстаивайте свою позицию конструктивно, опираясь на аргументы. Выслушивайте доводы вашего оппонента.</a:t>
            </a:r>
          </a:p>
          <a:p>
            <a:r>
              <a:rPr lang="ru-RU" sz="2400" dirty="0"/>
              <a:t>5. Постарайтесь совместно с оппонентом выбрать наиболее компромиссное решение. Если не удается это сделать, либо продолжайте обсуждение проблемного момента, либо бесконфликтно прекращайте обсуждение.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9"/>
            <a:ext cx="8429684" cy="5693866"/>
          </a:xfrm>
          <a:prstGeom prst="rect">
            <a:avLst/>
          </a:prstGeom>
        </p:spPr>
        <p:txBody>
          <a:bodyPr wrap="square">
            <a:spAutoFit/>
          </a:bodyPr>
          <a:lstStyle/>
          <a:p>
            <a:r>
              <a:rPr lang="ru-RU" sz="2800" b="1" dirty="0"/>
              <a:t>Памятка о стратегии поведения при конфликтных ситуациях</a:t>
            </a:r>
            <a:endParaRPr lang="ru-RU" sz="2800" dirty="0"/>
          </a:p>
          <a:p>
            <a:r>
              <a:rPr lang="ru-RU" sz="2800" dirty="0"/>
              <a:t>1. Необходимо помнить, что находясь в конфликтной ситуации, не нужно поддаваться эмоциям.</a:t>
            </a:r>
            <a:br>
              <a:rPr lang="ru-RU" sz="2800" dirty="0"/>
            </a:br>
            <a:r>
              <a:rPr lang="ru-RU" sz="2800" dirty="0"/>
              <a:t>2. Выслушивайте своего оппонента, даже если его видение проблемы вам кажется неверным.</a:t>
            </a:r>
          </a:p>
          <a:p>
            <a:r>
              <a:rPr lang="ru-RU" sz="2800" dirty="0"/>
              <a:t>3. Не нужно во что бы то ни стало пытаться переубедить своего оппонента, не принимая его точку зрения. Помните, что каждый человек имеет право на собственное мнение, даже если вам кажется, что оно неверное.</a:t>
            </a:r>
          </a:p>
          <a:p>
            <a:r>
              <a:rPr lang="ru-RU" sz="2800" dirty="0"/>
              <a:t>4. Помните, что от конфликта больше вреда, чем пользы.</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239</Words>
  <Application>Microsoft Office PowerPoint</Application>
  <PresentationFormat>Экран (4:3)</PresentationFormat>
  <Paragraphs>22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Конфликты в нашей жизни </vt:lpstr>
      <vt:lpstr>Конфликт –это столкновение, серьёзное разногласие, спор.</vt:lpstr>
      <vt:lpstr>Способы выхода из конфликтной ситуации</vt:lpstr>
      <vt:lpstr>Слайд 4</vt:lpstr>
      <vt:lpstr>Слайд 5</vt:lpstr>
      <vt:lpstr>Слайд 6</vt:lpstr>
      <vt:lpstr>Слайд 7</vt:lpstr>
      <vt:lpstr>Слайд 8</vt:lpstr>
      <vt:lpstr>Слайд 9</vt:lpstr>
      <vt:lpstr>Помните! Конфликты надо решать!</vt:lpstr>
      <vt:lpstr>Конфликты- причина войны!</vt:lpstr>
      <vt:lpstr>Терпимость и доброта спасут МИР !</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Конфликты в нашей жизни</dc:title>
  <dc:creator>hp</dc:creator>
  <cp:lastModifiedBy>hp</cp:lastModifiedBy>
  <cp:revision>5</cp:revision>
  <dcterms:created xsi:type="dcterms:W3CDTF">2020-10-14T01:12:59Z</dcterms:created>
  <dcterms:modified xsi:type="dcterms:W3CDTF">2020-10-14T01:55:32Z</dcterms:modified>
</cp:coreProperties>
</file>