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80" r:id="rId3"/>
    <p:sldId id="259" r:id="rId4"/>
    <p:sldId id="260" r:id="rId5"/>
    <p:sldId id="277" r:id="rId6"/>
    <p:sldId id="269" r:id="rId7"/>
    <p:sldId id="268" r:id="rId8"/>
    <p:sldId id="270" r:id="rId9"/>
    <p:sldId id="271" r:id="rId10"/>
    <p:sldId id="263" r:id="rId11"/>
    <p:sldId id="264" r:id="rId12"/>
    <p:sldId id="258" r:id="rId13"/>
    <p:sldId id="274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91" r:id="rId22"/>
    <p:sldId id="289" r:id="rId23"/>
    <p:sldId id="290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007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152" autoAdjust="0"/>
  </p:normalViewPr>
  <p:slideViewPr>
    <p:cSldViewPr>
      <p:cViewPr>
        <p:scale>
          <a:sx n="64" d="100"/>
          <a:sy n="64" d="100"/>
        </p:scale>
        <p:origin x="-730" y="4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79%20&#1083;&#1077;&#1090;%20&#1050;&#1050;\&#1076;&#1080;&#1072;&#1075;&#1088;&#1072;&#1084;&#1084;&#1072;%20&#1085;&#1072;&#1089;&#1077;&#1083;&#1077;&#1085;&#1080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Население края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FF3399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Лист1!$A$7:$A$8</c:f>
              <c:strCache>
                <c:ptCount val="2"/>
                <c:pt idx="0">
                  <c:v>Городское</c:v>
                </c:pt>
                <c:pt idx="1">
                  <c:v>Сельское </c:v>
                </c:pt>
              </c:strCache>
            </c:strRef>
          </c:cat>
          <c:val>
            <c:numRef>
              <c:f>Лист1!$B$7:$B$8</c:f>
              <c:numCache>
                <c:formatCode>0.00%</c:formatCode>
                <c:ptCount val="2"/>
                <c:pt idx="0">
                  <c:v>0.54320000000000002</c:v>
                </c:pt>
                <c:pt idx="1">
                  <c:v>0.45679999999999998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9B95A-2534-43E5-8F39-8C866B50453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C537-C778-4123-B054-02CABF27A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9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Гимном Краснодарского края является произведение на стихи полкового священника отца </a:t>
            </a:r>
            <a:r>
              <a:rPr lang="ru-RU" dirty="0" err="1" smtClean="0"/>
              <a:t>Констанина</a:t>
            </a:r>
            <a:r>
              <a:rPr lang="ru-RU" dirty="0" smtClean="0"/>
              <a:t> Образцова, положенное на народную музыку в обработке профессора Виктора Захарченко (Закон Краснодарского края «О символах Краснодарского края» от 5 мая 1995 года №</a:t>
            </a:r>
            <a:r>
              <a:rPr lang="ru-RU" baseline="0" dirty="0" smtClean="0"/>
              <a:t> </a:t>
            </a:r>
            <a:r>
              <a:rPr lang="ru-RU" dirty="0" smtClean="0"/>
              <a:t>5-КЗ принят 24 марта 1995 года Законодательным Собранием Краснодарского края, глава 3, статья 16).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Историческая справка:</a:t>
            </a:r>
            <a:endParaRPr lang="ru-RU" dirty="0" smtClean="0"/>
          </a:p>
          <a:p>
            <a:r>
              <a:rPr lang="ru-RU" dirty="0" smtClean="0"/>
              <a:t>Народная песня «Ты, Кубань, Ты наша Родина», написана в 1914 году на русско-турецком фронте. Была посвящена казакам 1-го Кавказского казачьего полка в память боевой их славы в первой мировой войне. Автор слов - полковой священник Константин Образцов.</a:t>
            </a:r>
          </a:p>
          <a:p>
            <a:r>
              <a:rPr lang="ru-RU" dirty="0" smtClean="0"/>
              <a:t>Песня сразу привлекла внимание воинов. Военные песни их репертуара, как правило, описывали картины походов, сражений, где участвовали казаки. А в новой песне нет ничего батального, внешнего, описательного. Свое содержание, чувства она передает по-человечески просто, задушевно и в то же время мудро, величаво.</a:t>
            </a:r>
          </a:p>
          <a:p>
            <a:r>
              <a:rPr lang="ru-RU" dirty="0" smtClean="0"/>
              <a:t>Текст песни написан в виде приветственного послания, коллективного письма на Кубань. Казаки вспоминают  станицы вольные: родной отцовский дом  и бьются насмерть с «врагом-басурманином», чтоб жила их святая родина.</a:t>
            </a:r>
          </a:p>
          <a:p>
            <a:r>
              <a:rPr lang="ru-RU" dirty="0" smtClean="0"/>
              <a:t>Сначала песня исполнялась в небольшом кругу фронтовиков. Через год-два ее запели все кубанские подразделения действующей армии. В период гражданской войны она была официальным гимном Кубанской рады. И в годы Великой Отечественной песня поднимала боевой дух казаков и вместе с ними прошла победный путь от берегов Кубани до Эльбы. Ее слышали в Польше, Румынии, Болгарии, Венгрии, Германии.</a:t>
            </a:r>
          </a:p>
          <a:p>
            <a:r>
              <a:rPr lang="ru-RU" dirty="0" smtClean="0"/>
              <a:t>В настоящее время песня олицетворяет собою Кубань.</a:t>
            </a:r>
          </a:p>
          <a:p>
            <a:r>
              <a:rPr lang="ru-RU" dirty="0" smtClean="0"/>
              <a:t>В марте 1995 года Законодательное Собрание Краснодарского края утвердило ее в качестве гимна Краснодарского края.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Большую роль играл экономический фактор. В результате политики индустриализации ко второй половине 30-х годов на Дону и Северном Кавказе была создана мощная промышленная база. Азово-Черноморский край к этому времени тоже преобразился, и его экономикой стало невозможно руководить из одного административного центра. Руководство признавалось, что «край чрезвычайно большой был и для руководства трудный»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144 районов – 61 район отошел в Ростовскую область, остальные в Краснодарский край, в том числе и Адыгея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Край богат разнообразными водными объектами, ценными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рыбохозяйственном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отношении. К ним относятся более 500 рек общей протяженностью около 14 тыс. км, 6 водохранилищ площадью 59,1 тыс. га. С северо-запада Краснодарский край омывают воды Азовского и с юго-запада - Черного морей.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Вначале нажать на слово «северная», потом после просмотра нажать на «южная»</a:t>
            </a:r>
          </a:p>
          <a:p>
            <a:r>
              <a:rPr lang="ru-RU" dirty="0" smtClean="0"/>
              <a:t>После просмотра ландшафта местности Кубани нажать на стрелку в правом нижнем углу, просмотр презентации продолжится.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Общая площадь земель в крае составляет 7546,6 тыс. га.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Распределение земельного фонда по угодьям (тыс. га): </a:t>
            </a:r>
          </a:p>
          <a:p>
            <a:pPr lvl="1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сельскохозяйственные угодья, всего - 4724,5 тыс. га; </a:t>
            </a:r>
          </a:p>
          <a:p>
            <a:pPr lvl="1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земли под поверхностными водами - 388,5 тыс. га; </a:t>
            </a:r>
          </a:p>
          <a:p>
            <a:pPr lvl="1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болота - 183,8 тыс. га; </a:t>
            </a:r>
          </a:p>
          <a:p>
            <a:pPr lvl="1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земли под лесами и древесно-кустарниковой растительностью - 1703,1 тыс. га; </a:t>
            </a:r>
          </a:p>
          <a:p>
            <a:pPr lvl="1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другие угодья - 548,6 тыс. га.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картинки- появляются автоматически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КРАСНОДАР - административный центр Краснодарского края. Крупный экономический и культурный центр Северного Кавказа и Южного федерального округа, центр историко-географической области Кубань. Неофициально именуется столицей Кубани, а также южной столицей России. Население — 853 848 человек (2016 год).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3.gif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6.gif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858148" y="285728"/>
            <a:ext cx="1027575" cy="642942"/>
            <a:chOff x="7858148" y="285728"/>
            <a:chExt cx="1027575" cy="642942"/>
          </a:xfrm>
        </p:grpSpPr>
        <p:sp>
          <p:nvSpPr>
            <p:cNvPr id="13" name="Овал 12"/>
            <p:cNvSpPr/>
            <p:nvPr/>
          </p:nvSpPr>
          <p:spPr>
            <a:xfrm>
              <a:off x="8001024" y="571480"/>
              <a:ext cx="642942" cy="357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министерство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148" y="285728"/>
              <a:ext cx="1027575" cy="642942"/>
            </a:xfrm>
            <a:prstGeom prst="rect">
              <a:avLst/>
            </a:prstGeom>
          </p:spPr>
        </p:pic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214313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лет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1430"/>
                <a:solidFill>
                  <a:srgbClr val="EA007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КРАСНОДАРСКОМУ </a:t>
            </a:r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КРАЮ</a:t>
            </a:r>
            <a:endParaRPr lang="ru-RU" sz="5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дзаголовок 9"/>
          <p:cNvSpPr txBox="1">
            <a:spLocks/>
          </p:cNvSpPr>
          <p:nvPr/>
        </p:nvSpPr>
        <p:spPr>
          <a:xfrm>
            <a:off x="928662" y="214296"/>
            <a:ext cx="6286544" cy="642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letter_i_in_a_red_circle_clip_art_13305.jpg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58214" y="5000636"/>
            <a:ext cx="452426" cy="45242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Безымянный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C6C3C2"/>
              </a:clrFrom>
              <a:clrTo>
                <a:srgbClr val="C6C3C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072206"/>
            <a:ext cx="505798" cy="505798"/>
          </a:xfrm>
          <a:prstGeom prst="ellipse">
            <a:avLst/>
          </a:prstGeom>
        </p:spPr>
      </p:pic>
      <p:pic>
        <p:nvPicPr>
          <p:cNvPr id="11" name="Содержимое 8" descr="kubanflag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285728"/>
            <a:ext cx="952500" cy="561975"/>
          </a:xfrm>
          <a:prstGeom prst="rect">
            <a:avLst/>
          </a:prstGeom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pic>
        <p:nvPicPr>
          <p:cNvPr id="12" name="Рисунок 11" descr="564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5" y="3881829"/>
            <a:ext cx="4768675" cy="2583286"/>
          </a:xfrm>
          <a:prstGeom prst="rect">
            <a:avLst/>
          </a:prstGeom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2991147"/>
              </p:ext>
            </p:extLst>
          </p:nvPr>
        </p:nvGraphicFramePr>
        <p:xfrm>
          <a:off x="1403648" y="1556792"/>
          <a:ext cx="6336704" cy="282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00166" y="274638"/>
            <a:ext cx="5715040" cy="7969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НАЦИОНАЛЬНОСТИ КУБАНИ</a:t>
            </a:r>
            <a:endParaRPr lang="ru-RU" sz="32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pic>
        <p:nvPicPr>
          <p:cNvPr id="9" name="Рисунок 8" descr="ккк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285860"/>
            <a:ext cx="1714500" cy="2533650"/>
          </a:xfrm>
          <a:prstGeom prst="rect">
            <a:avLst/>
          </a:prstGeom>
        </p:spPr>
      </p:pic>
      <p:pic>
        <p:nvPicPr>
          <p:cNvPr id="11" name="Рисунок 10" descr="щщщ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1214422"/>
            <a:ext cx="1838325" cy="2676525"/>
          </a:xfrm>
          <a:prstGeom prst="rect">
            <a:avLst/>
          </a:prstGeom>
        </p:spPr>
      </p:pic>
      <p:pic>
        <p:nvPicPr>
          <p:cNvPr id="12" name="Рисунок 11" descr="Копия 874.bmp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472" y="4000504"/>
            <a:ext cx="1733333" cy="2309420"/>
          </a:xfrm>
          <a:prstGeom prst="rect">
            <a:avLst/>
          </a:prstGeom>
        </p:spPr>
      </p:pic>
      <p:pic>
        <p:nvPicPr>
          <p:cNvPr id="13" name="Рисунок 12" descr="costum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2F4E6"/>
              </a:clrFrom>
              <a:clrTo>
                <a:srgbClr val="F2F4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4143380"/>
            <a:ext cx="1595438" cy="2051734"/>
          </a:xfrm>
          <a:prstGeom prst="rect">
            <a:avLst/>
          </a:prstGeom>
        </p:spPr>
      </p:pic>
      <p:pic>
        <p:nvPicPr>
          <p:cNvPr id="14" name="Рисунок 13" descr="0_3cc7f_1fc15db2_x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57422" y="1571612"/>
            <a:ext cx="1785950" cy="2225939"/>
          </a:xfrm>
          <a:prstGeom prst="rect">
            <a:avLst/>
          </a:prstGeom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58214" y="6215082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6DCECFA83B969224904128208896_15e4a349ba6.3_w7pmIM7yoWIK1d52TLClw2oTIUeuuVI7LcbKMGR1XXXwNmyHXHtSBgnkZYPpMvXd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4000504"/>
            <a:ext cx="1905000" cy="2209800"/>
          </a:xfrm>
          <a:prstGeom prst="rect">
            <a:avLst/>
          </a:prstGeom>
        </p:spPr>
      </p:pic>
      <p:pic>
        <p:nvPicPr>
          <p:cNvPr id="17" name="Рисунок 16" descr="hello_html_m1dc2c8a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7073" r="10120"/>
          <a:stretch>
            <a:fillRect/>
          </a:stretch>
        </p:blipFill>
        <p:spPr>
          <a:xfrm>
            <a:off x="4071934" y="1357298"/>
            <a:ext cx="2428892" cy="2590795"/>
          </a:xfrm>
          <a:prstGeom prst="rect">
            <a:avLst/>
          </a:prstGeom>
        </p:spPr>
      </p:pic>
      <p:pic>
        <p:nvPicPr>
          <p:cNvPr id="18" name="Рисунок 17" descr="1128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882186"/>
            <a:ext cx="1704972" cy="226441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Содержимое 8" descr="krasnoda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00100" y="1357298"/>
            <a:ext cx="7215238" cy="481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285728"/>
            <a:ext cx="1255925" cy="714380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358214" y="6215082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ln w="11430"/>
                <a:solidFill>
                  <a:srgbClr val="EA007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столица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КУБАНИ</a:t>
            </a:r>
            <a:endParaRPr lang="ru-RU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bqwfenbz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101" y="1357298"/>
            <a:ext cx="7215238" cy="48577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0166" y="550070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Население — 853 848 человек (2016 год)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ГУБЕРНАТОР    КУБАНИ</a:t>
            </a:r>
            <a:endParaRPr lang="ru-RU" sz="32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news-2016-I3lSLh42c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071546"/>
            <a:ext cx="6616325" cy="4410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58214" y="6215082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0100" y="564357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EA0075"/>
                  </a:solidFill>
                </a:ln>
                <a:solidFill>
                  <a:srgbClr val="EA007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Вениамин Иванович Кондратьев</a:t>
            </a:r>
            <a:endParaRPr lang="ru-RU" sz="3200" b="1" dirty="0">
              <a:ln w="11430">
                <a:solidFill>
                  <a:srgbClr val="EA0075"/>
                </a:solidFill>
              </a:ln>
              <a:solidFill>
                <a:srgbClr val="EA007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Светлана Донченко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610340" cy="425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95091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56455"/>
            <a:ext cx="12557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1628800"/>
            <a:ext cx="4464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Кубань родная, нежно воспеваю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Великую красу твоей земли!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Земли святой от края и до края!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Моря, леса, поля, мой край, твои!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160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Светлана Донченко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 самый в жизни искренний восторг</a:t>
            </a:r>
            <a:br>
              <a:rPr lang="ru-RU" sz="40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Здесь дарят всем простые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ЧЕЛОВЕКИ!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(«Старинных улиц трепет вековой»)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7922"/>
            <a:ext cx="944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6" y="238546"/>
            <a:ext cx="12557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810517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Петренко Валентина Александровна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Сборники стихотворений: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Blip>
                <a:blip r:embed="rId2"/>
              </a:buBlip>
            </a:pPr>
            <a:r>
              <a:rPr lang="ru-RU" dirty="0">
                <a:latin typeface="Times New Roman"/>
              </a:rPr>
              <a:t>Алмазная россыпь стихов,</a:t>
            </a:r>
            <a:endParaRPr lang="ru-RU" dirty="0"/>
          </a:p>
          <a:p>
            <a:pPr lvl="0" algn="just">
              <a:lnSpc>
                <a:spcPct val="107000"/>
              </a:lnSpc>
              <a:spcAft>
                <a:spcPts val="800"/>
              </a:spcAft>
              <a:buBlip>
                <a:blip r:embed="rId2"/>
              </a:buBlip>
            </a:pPr>
            <a:r>
              <a:rPr lang="ru-RU" dirty="0">
                <a:latin typeface="Times New Roman"/>
              </a:rPr>
              <a:t>Частушки – душа народа,</a:t>
            </a:r>
            <a:endParaRPr lang="ru-RU" dirty="0"/>
          </a:p>
          <a:p>
            <a:pPr lvl="0" algn="just">
              <a:lnSpc>
                <a:spcPct val="107000"/>
              </a:lnSpc>
              <a:spcAft>
                <a:spcPts val="800"/>
              </a:spcAft>
              <a:buBlip>
                <a:blip r:embed="rId2"/>
              </a:buBlip>
            </a:pPr>
            <a:r>
              <a:rPr lang="ru-RU" dirty="0">
                <a:latin typeface="Times New Roman"/>
              </a:rPr>
              <a:t>У нас у всех была…и есть, и будет Родина одна!</a:t>
            </a:r>
            <a:endParaRPr lang="ru-RU" dirty="0"/>
          </a:p>
          <a:p>
            <a:pPr lvl="0" algn="just">
              <a:lnSpc>
                <a:spcPct val="107000"/>
              </a:lnSpc>
              <a:spcAft>
                <a:spcPts val="800"/>
              </a:spcAft>
              <a:buBlip>
                <a:blip r:embed="rId2"/>
              </a:buBlip>
            </a:pPr>
            <a:r>
              <a:rPr lang="ru-RU" dirty="0">
                <a:latin typeface="Times New Roman"/>
              </a:rPr>
              <a:t>Души моей чистейший бриллиант,</a:t>
            </a:r>
            <a:endParaRPr lang="ru-RU" dirty="0"/>
          </a:p>
          <a:p>
            <a:pPr lvl="0" algn="just">
              <a:lnSpc>
                <a:spcPct val="107000"/>
              </a:lnSpc>
              <a:spcAft>
                <a:spcPts val="800"/>
              </a:spcAft>
              <a:buBlip>
                <a:blip r:embed="rId2"/>
              </a:buBlip>
            </a:pPr>
            <a:r>
              <a:rPr lang="ru-RU" dirty="0">
                <a:latin typeface="Times New Roman"/>
              </a:rPr>
              <a:t>Радуга жизни,</a:t>
            </a:r>
            <a:endParaRPr lang="ru-RU" dirty="0"/>
          </a:p>
          <a:p>
            <a:pPr lvl="0" algn="just">
              <a:lnSpc>
                <a:spcPct val="107000"/>
              </a:lnSpc>
              <a:spcAft>
                <a:spcPts val="800"/>
              </a:spcAft>
              <a:buBlip>
                <a:blip r:embed="rId2"/>
              </a:buBlip>
            </a:pPr>
            <a:r>
              <a:rPr lang="ru-RU" dirty="0">
                <a:latin typeface="Times New Roman"/>
              </a:rPr>
              <a:t>Стихов моих плетутся кружева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2557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944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497468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52" y="980728"/>
            <a:ext cx="7296811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44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55" y="181272"/>
            <a:ext cx="12557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670782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b="1" dirty="0" err="1" smtClean="0">
                <a:solidFill>
                  <a:srgbClr val="C00000"/>
                </a:solidFill>
                <a:latin typeface="Times New Roman"/>
                <a:ea typeface="Calibri"/>
              </a:rPr>
              <a:t>Гречаная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Татьяна Андреевна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946540" cy="429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412776"/>
            <a:ext cx="3744416" cy="402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Люблю тебя, мой край родной.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Люблю тебя всем сердцем и душой.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воздух твой, чарующий покой,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Люблю тебя и летом, и зимой.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175"/>
            <a:ext cx="944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4646"/>
            <a:ext cx="12557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993336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Слесаренко Валентина Александровна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2066"/>
            <a:ext cx="3819960" cy="506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81" y="1628800"/>
            <a:ext cx="39611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44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557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35625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1538" y="214290"/>
            <a:ext cx="4900618" cy="7969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   КУБАНИ</a:t>
            </a:r>
            <a:endParaRPr lang="ru-RU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Содержимое 10" descr="kuban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71472" y="1142984"/>
            <a:ext cx="3286148" cy="3297069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072066" y="857232"/>
            <a:ext cx="3714776" cy="56436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«ТЫ, КУБАНЬ, ТЫ, НАША РОДИНА» </a:t>
            </a:r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Ты, Кубань, ты, наша родина,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Вековой наш богатырь!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Многоводная, раздольная,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Разлилась ты вдаль и вширь.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далеких стран полуденных,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заморской стороны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Бьем челом тебе, родимая,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Твои верные сыны.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тебе здесь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вспоминаючи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Песню дружно мы поем,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 твои станицы вольные,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 родной отцовский дом.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тебе здесь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вспоминаючи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о матери родной,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врага на басурманина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идем на смертный бой.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тебе здесь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вспоминаючи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тебя ль не постоять,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твою ли славу старую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Жизнь свою ли не отдать?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Мы, как дань свою покорную,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прославленных знамен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Шлем тебе, Кубань родимая,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 сырой земли поклон.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214290"/>
            <a:ext cx="1255925" cy="714380"/>
          </a:xfrm>
          <a:prstGeom prst="rect">
            <a:avLst/>
          </a:prstGeom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58214" y="6215082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596" y="4286256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Стихи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полкового священника отца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Констанина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Образцова,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народная  в обработке профессора Виктора Захарченко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марте 1995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Законодательное Собрание Краснодарского края утвердило ее в качестве гимна Краснодарского края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6678"/>
            <a:ext cx="5294266" cy="41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Татьяна\Desktop\ВСЁ ПО КЛАССУ\22.02.17 фото\DSC08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570532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44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3634"/>
            <a:ext cx="12557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72280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Дейневич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Александр Васильевич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Презентация книги «Там за поворотом»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22" y="1844824"/>
            <a:ext cx="3248025" cy="4657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6" y="54721"/>
            <a:ext cx="944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7" y="40431"/>
            <a:ext cx="12557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41593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 Нестеренко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6330"/>
            <a:ext cx="3456384" cy="4043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3152001"/>
            <a:ext cx="36724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8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FF"/>
                </a:solidFill>
                <a:latin typeface="Comic Sans MS"/>
                <a:ea typeface="Times New Roman"/>
                <a:cs typeface="Arial"/>
              </a:rPr>
              <a:t>Кто родился на </a:t>
            </a:r>
            <a:endParaRPr lang="ru-RU" sz="2800" b="1" dirty="0" smtClean="0">
              <a:solidFill>
                <a:srgbClr val="0000FF"/>
              </a:solidFill>
              <a:latin typeface="Comic Sans MS"/>
              <a:ea typeface="Times New Roman"/>
              <a:cs typeface="Arial"/>
            </a:endParaRPr>
          </a:p>
          <a:p>
            <a:pPr fontAlgn="base">
              <a:lnSpc>
                <a:spcPts val="1800"/>
              </a:lnSpc>
              <a:spcAft>
                <a:spcPts val="0"/>
              </a:spcAft>
            </a:pPr>
            <a:endParaRPr lang="ru-RU" sz="2800" b="1" dirty="0">
              <a:solidFill>
                <a:srgbClr val="0000FF"/>
              </a:solidFill>
              <a:latin typeface="Comic Sans MS"/>
              <a:ea typeface="Times New Roman"/>
              <a:cs typeface="Arial"/>
            </a:endParaRPr>
          </a:p>
          <a:p>
            <a:pPr fontAlgn="base">
              <a:lnSpc>
                <a:spcPts val="18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Comic Sans MS"/>
                <a:ea typeface="Times New Roman"/>
                <a:cs typeface="Arial"/>
              </a:rPr>
              <a:t>Кубани</a:t>
            </a:r>
            <a:r>
              <a:rPr lang="ru-RU" sz="2800" b="1" dirty="0">
                <a:solidFill>
                  <a:srgbClr val="0000FF"/>
                </a:solidFill>
                <a:latin typeface="Comic Sans MS"/>
                <a:ea typeface="Times New Roman"/>
                <a:cs typeface="Arial"/>
              </a:rPr>
              <a:t>, скажет – </a:t>
            </a:r>
            <a:endParaRPr lang="ru-RU" sz="2800" b="1" dirty="0" smtClean="0">
              <a:solidFill>
                <a:srgbClr val="0000FF"/>
              </a:solidFill>
              <a:latin typeface="Comic Sans MS"/>
              <a:ea typeface="Times New Roman"/>
              <a:cs typeface="Arial"/>
            </a:endParaRPr>
          </a:p>
          <a:p>
            <a:pPr fontAlgn="base">
              <a:lnSpc>
                <a:spcPts val="1800"/>
              </a:lnSpc>
              <a:spcAft>
                <a:spcPts val="0"/>
              </a:spcAft>
            </a:pPr>
            <a:endParaRPr lang="ru-RU" sz="2800" b="1" dirty="0">
              <a:solidFill>
                <a:srgbClr val="0000FF"/>
              </a:solidFill>
              <a:latin typeface="Comic Sans MS"/>
              <a:ea typeface="Times New Roman"/>
              <a:cs typeface="Arial"/>
            </a:endParaRPr>
          </a:p>
          <a:p>
            <a:pPr fontAlgn="base">
              <a:lnSpc>
                <a:spcPts val="18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Comic Sans MS"/>
                <a:ea typeface="Times New Roman"/>
                <a:cs typeface="Arial"/>
              </a:rPr>
              <a:t>края </a:t>
            </a:r>
            <a:r>
              <a:rPr lang="ru-RU" sz="2800" b="1" dirty="0">
                <a:solidFill>
                  <a:srgbClr val="0000FF"/>
                </a:solidFill>
                <a:latin typeface="Comic Sans MS"/>
                <a:ea typeface="Times New Roman"/>
                <a:cs typeface="Arial"/>
              </a:rPr>
              <a:t>нет милей</a:t>
            </a:r>
            <a:endParaRPr lang="ru-RU" sz="28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44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557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753472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Кронид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Обойщиков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1161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2553376"/>
            <a:ext cx="48965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Отчий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край! Вишнёвые рассветы,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Двух морей и неба синева.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тебя кубанские поэты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Сохранили лучшие слова.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44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557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011718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всем за внимание!!!</a:t>
            </a:r>
            <a:endParaRPr lang="ru-RU" sz="6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43138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07223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лет Краснодарскому краю</a:t>
            </a:r>
            <a:endParaRPr lang="ru-RU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 </a:t>
            </a:r>
          </a:p>
          <a:p>
            <a:pPr marL="0" indent="0"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министерств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pic>
        <p:nvPicPr>
          <p:cNvPr id="15" name="Содержимое 8" descr="kuban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66"/>
            <a:ext cx="952500" cy="561975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zPa8Wyx2Wy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1428736"/>
            <a:ext cx="7429552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Азово-Черноморский_край_(1934-1937)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9996" y="285728"/>
            <a:ext cx="4950013" cy="5807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10" name="Рисунок 9" descr="министерств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214290"/>
            <a:ext cx="1255925" cy="714380"/>
          </a:xfrm>
          <a:prstGeom prst="rect">
            <a:avLst/>
          </a:prstGeom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 </a:t>
            </a:r>
          </a:p>
          <a:p>
            <a:pPr marL="0" indent="0"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министерств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pic>
        <p:nvPicPr>
          <p:cNvPr id="15" name="Содержимое 8" descr="kubanfla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57166"/>
            <a:ext cx="952500" cy="561975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516893_html_m796a016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919141"/>
            <a:ext cx="8429684" cy="514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Азово-Черноморский_край_(1934-1937)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3408" y="654378"/>
            <a:ext cx="7194976" cy="564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11" name="Рисунок 10" descr="министерств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214290"/>
            <a:ext cx="1255925" cy="714380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azov-sea.jpg"/>
          <p:cNvPicPr>
            <a:picLocks noChangeAspect="1"/>
          </p:cNvPicPr>
          <p:nvPr/>
        </p:nvPicPr>
        <p:blipFill>
          <a:blip r:embed="rId7" cstate="print"/>
          <a:srcRect l="3571" t="2551" r="1786" b="3061"/>
          <a:stretch>
            <a:fillRect/>
          </a:stretch>
        </p:blipFill>
        <p:spPr>
          <a:xfrm>
            <a:off x="484588" y="3472132"/>
            <a:ext cx="4031420" cy="2814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5a264839ea0aaff85fe6e413cdae97e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2054" y="1340768"/>
            <a:ext cx="4024324" cy="2817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14348" y="542926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Азовское море, Ейск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892" y="342900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Черное  море Анапа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11" descr="img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547664" y="485865"/>
            <a:ext cx="5551925" cy="5586341"/>
          </a:xfrm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8001024" y="6072206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429256" y="200024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северная</a:t>
            </a:r>
            <a:endParaRPr lang="ru-RU" sz="2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70" y="4071942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южная</a:t>
            </a:r>
            <a:endParaRPr lang="ru-RU" sz="2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vskritie-zamkov-avto-dverei-krasnodarskii-krai-masterskaya-galina-b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0"/>
            <a:ext cx="864399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986466" y="0"/>
            <a:ext cx="3157534" cy="8683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КАРТА КРАЯ</a:t>
            </a: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215340" y="2999578"/>
            <a:ext cx="5286412" cy="1588"/>
          </a:xfrm>
          <a:prstGeom prst="straightConnector1">
            <a:avLst/>
          </a:prstGeom>
          <a:ln w="76200">
            <a:solidFill>
              <a:srgbClr val="EA007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757098" y="181501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327 КМ</a:t>
            </a:r>
            <a:endParaRPr lang="ru-RU" sz="3200" b="1" dirty="0">
              <a:ln>
                <a:solidFill>
                  <a:srgbClr val="009900"/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57158" y="3357562"/>
            <a:ext cx="8286808" cy="1588"/>
          </a:xfrm>
          <a:prstGeom prst="straightConnector1">
            <a:avLst/>
          </a:prstGeom>
          <a:ln w="76200">
            <a:solidFill>
              <a:srgbClr val="EA007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86380" y="271462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 КМ</a:t>
            </a:r>
            <a:endParaRPr lang="ru-RU" sz="3200" b="1" dirty="0">
              <a:ln>
                <a:solidFill>
                  <a:srgbClr val="009900"/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 descr="Krasnodar-kr-geo-stu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929586" y="785794"/>
            <a:ext cx="760169" cy="72541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0034" y="4000504"/>
            <a:ext cx="400052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75,5 тыс. кв. км</a:t>
            </a:r>
            <a:endParaRPr lang="ru-RU" sz="66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575</Words>
  <Application>Microsoft Office PowerPoint</Application>
  <PresentationFormat>Экран (4:3)</PresentationFormat>
  <Paragraphs>99</Paragraphs>
  <Slides>24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80 лет  КРАСНОДАРСКОМУ КРАЮ</vt:lpstr>
      <vt:lpstr>ГИМН   КУБАНИ</vt:lpstr>
      <vt:lpstr>80 лет Краснодарскому краю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КРАЯ</vt:lpstr>
      <vt:lpstr>Презентация PowerPoint</vt:lpstr>
      <vt:lpstr>НАЦИОНАЛЬНОСТИ КУБАНИ</vt:lpstr>
      <vt:lpstr>КРАСНОДАР - столица КУБАНИ</vt:lpstr>
      <vt:lpstr>ГУБЕРНАТОР    КУБАНИ</vt:lpstr>
      <vt:lpstr>Светлана Донченко</vt:lpstr>
      <vt:lpstr>Светлана Донченко</vt:lpstr>
      <vt:lpstr>Петренко Валентина Александровна</vt:lpstr>
      <vt:lpstr>Презентация PowerPoint</vt:lpstr>
      <vt:lpstr> Гречаная Татьяна Андреевна</vt:lpstr>
      <vt:lpstr>Слесаренко Валентина Александровна</vt:lpstr>
      <vt:lpstr>Презентация PowerPoint</vt:lpstr>
      <vt:lpstr>Дейневич Александр Васильевич</vt:lpstr>
      <vt:lpstr>Владимир Нестеренко</vt:lpstr>
      <vt:lpstr>Кронид Обойщиков</vt:lpstr>
      <vt:lpstr>Презентация PowerPoint</vt:lpstr>
    </vt:vector>
  </TitlesOfParts>
  <Company>МБДОУ "ДС №8"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79 лет Краснодарскому краю</dc:title>
  <dc:subject>кубановедение</dc:subject>
  <dc:creator>Алейник Н.В.</dc:creator>
  <cp:lastModifiedBy>Пользователь Windows</cp:lastModifiedBy>
  <cp:revision>176</cp:revision>
  <dcterms:created xsi:type="dcterms:W3CDTF">2016-09-10T19:50:21Z</dcterms:created>
  <dcterms:modified xsi:type="dcterms:W3CDTF">2017-04-18T18:54:31Z</dcterms:modified>
  <cp:category>презентация</cp:category>
</cp:coreProperties>
</file>