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56" r:id="rId3"/>
    <p:sldId id="271" r:id="rId4"/>
    <p:sldId id="257" r:id="rId5"/>
    <p:sldId id="258" r:id="rId6"/>
    <p:sldId id="260" r:id="rId7"/>
    <p:sldId id="273" r:id="rId8"/>
    <p:sldId id="276" r:id="rId9"/>
    <p:sldId id="277" r:id="rId10"/>
    <p:sldId id="278" r:id="rId11"/>
    <p:sldId id="279" r:id="rId12"/>
    <p:sldId id="280" r:id="rId13"/>
    <p:sldId id="281" r:id="rId14"/>
    <p:sldId id="274" r:id="rId15"/>
    <p:sldId id="282" r:id="rId16"/>
    <p:sldId id="26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AACD4"/>
    <a:srgbClr val="FDC3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976" autoAdjust="0"/>
  </p:normalViewPr>
  <p:slideViewPr>
    <p:cSldViewPr>
      <p:cViewPr>
        <p:scale>
          <a:sx n="44" d="100"/>
          <a:sy n="44" d="100"/>
        </p:scale>
        <p:origin x="-1578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250A2-507D-4158-80B6-969E3B523137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641BB-0960-4727-A2FD-3B528463D4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DF07B-BAA1-41C3-B39D-CA6ADE8CA81C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AAF4-12BF-4AEA-B2B4-F21A1E3500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Учитель – это тонкая работа.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Он – скульптор,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он – художник,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он – творец.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Не должен ошибиться ни на йоту,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Ведь человек – труда его венец.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32740" cy="62646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034617" cy="5433467"/>
          </a:xfrm>
        </p:spPr>
      </p:pic>
      <p:pic>
        <p:nvPicPr>
          <p:cNvPr id="5" name="Рисунок 4" descr="DSCF7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716016" cy="3744416"/>
          </a:xfrm>
          <a:prstGeom prst="rect">
            <a:avLst/>
          </a:prstGeom>
        </p:spPr>
      </p:pic>
      <p:pic>
        <p:nvPicPr>
          <p:cNvPr id="6" name="Рисунок 5" descr="DSCF7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196752"/>
            <a:ext cx="4320480" cy="3744415"/>
          </a:xfrm>
          <a:prstGeom prst="rect">
            <a:avLst/>
          </a:prstGeom>
        </p:spPr>
      </p:pic>
      <p:pic>
        <p:nvPicPr>
          <p:cNvPr id="7" name="Рисунок 6" descr="DSCF7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55179"/>
            <a:ext cx="3888432" cy="290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7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6062685" cy="4525963"/>
          </a:xfrm>
        </p:spPr>
      </p:pic>
      <p:pic>
        <p:nvPicPr>
          <p:cNvPr id="5" name="Рисунок 4" descr="DSCF7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95896"/>
            <a:ext cx="5436096" cy="4058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80321_084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268625" cy="56886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masterpodelok.com/uploads/posts/2013-07-16/23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13545" cy="57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7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7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305147" cy="3960440"/>
          </a:xfrm>
        </p:spPr>
      </p:pic>
      <p:pic>
        <p:nvPicPr>
          <p:cNvPr id="6" name="Рисунок 5" descr="DSCF7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996952"/>
            <a:ext cx="506034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ACD4"/>
            </a:gs>
            <a:gs pos="50000">
              <a:srgbClr val="CCCCFF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608332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- Если возникла учебная проблема и нужно найти лучший способ решения.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- Если вы хотите, чтобы дети создавали новые идеи.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- Если вы хотите, чтобы они более эффективно делились своими мыслями с другими детьми.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- Если вы хотите сделать обучение чему-либо более интересным и быстрым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Тогда визуальное мышление – это для вас.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fs1.ppt4web.ru/images/12376/92319/640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62"/>
            <a:ext cx="9206727" cy="69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1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Педагогический проект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18573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Развитие творческих способностей </a:t>
            </a:r>
          </a:p>
          <a:p>
            <a:r>
              <a:rPr lang="ru-RU" sz="2800" b="1" i="1" smtClean="0">
                <a:solidFill>
                  <a:srgbClr val="7030A0"/>
                </a:solidFill>
              </a:rPr>
              <a:t>школьников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на основе визуального мышления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35696" y="98072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 проекта 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060848"/>
            <a:ext cx="5742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Стимулировать мышление и творческие способности с помощью инструментов и методик визуального мышления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проекта 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9"/>
            <a:ext cx="8229600" cy="2143140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Развитие творческих и мыслительных навыков учащихся, необходимых не только в учебе, но и в обычной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001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Задачи проекта 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500066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000" b="1" i="1" dirty="0">
                <a:solidFill>
                  <a:srgbClr val="7030A0"/>
                </a:solidFill>
              </a:rPr>
              <a:t>Формирование нового стиля мышления</a:t>
            </a:r>
          </a:p>
          <a:p>
            <a:pPr lvl="0"/>
            <a:r>
              <a:rPr lang="ru-RU" sz="3000" b="1" i="1" dirty="0">
                <a:solidFill>
                  <a:srgbClr val="7030A0"/>
                </a:solidFill>
              </a:rPr>
              <a:t>Развитие базовых качеств личности</a:t>
            </a:r>
          </a:p>
          <a:p>
            <a:pPr lvl="0"/>
            <a:r>
              <a:rPr lang="ru-RU" sz="3000" b="1" i="1" dirty="0">
                <a:solidFill>
                  <a:srgbClr val="7030A0"/>
                </a:solidFill>
              </a:rPr>
              <a:t>Стимулирование самостоятельной творческой деятельности </a:t>
            </a:r>
          </a:p>
          <a:p>
            <a:pPr lvl="0"/>
            <a:r>
              <a:rPr lang="ru-RU" sz="3000" b="1" i="1" dirty="0">
                <a:solidFill>
                  <a:srgbClr val="7030A0"/>
                </a:solidFill>
              </a:rPr>
              <a:t>Создание банка эффективных методов визуального мышления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FF0000"/>
                </a:solidFill>
              </a:rPr>
              <a:t>Подготовительный этап </a:t>
            </a:r>
            <a:r>
              <a:rPr lang="ru-RU" sz="2200" b="1" i="1" dirty="0">
                <a:solidFill>
                  <a:srgbClr val="7030A0"/>
                </a:solidFill>
              </a:rPr>
              <a:t>– разработка основных направлений деятельности участников проекта (учителей, родителей, педагогов дополнительного образования, учащихся), так называемый паспорт </a:t>
            </a:r>
            <a:r>
              <a:rPr lang="ru-RU" sz="2200" b="1" i="1" dirty="0" smtClean="0">
                <a:solidFill>
                  <a:srgbClr val="7030A0"/>
                </a:solidFill>
              </a:rPr>
              <a:t>проекта выявление </a:t>
            </a:r>
            <a:r>
              <a:rPr lang="ru-RU" sz="2200" b="1" i="1" dirty="0">
                <a:solidFill>
                  <a:srgbClr val="7030A0"/>
                </a:solidFill>
              </a:rPr>
              <a:t>и учет индивидуальных творческих способностей. 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u="sng" dirty="0">
                <a:solidFill>
                  <a:srgbClr val="FF0000"/>
                </a:solidFill>
              </a:rPr>
              <a:t>Основной (</a:t>
            </a:r>
            <a:r>
              <a:rPr lang="ru-RU" sz="2700" b="1" u="sng" dirty="0" err="1">
                <a:solidFill>
                  <a:srgbClr val="FF0000"/>
                </a:solidFill>
              </a:rPr>
              <a:t>деятельностный</a:t>
            </a:r>
            <a:r>
              <a:rPr lang="ru-RU" sz="2700" b="1" u="sng" dirty="0" smtClean="0">
                <a:solidFill>
                  <a:srgbClr val="FF0000"/>
                </a:solidFill>
              </a:rPr>
              <a:t>) </a:t>
            </a:r>
            <a:r>
              <a:rPr lang="ru-RU" sz="2200" b="1" i="1" dirty="0" smtClean="0">
                <a:solidFill>
                  <a:srgbClr val="7030A0"/>
                </a:solidFill>
              </a:rPr>
              <a:t>- развитие </a:t>
            </a:r>
            <a:r>
              <a:rPr lang="ru-RU" sz="2200" b="1" i="1" dirty="0">
                <a:solidFill>
                  <a:srgbClr val="7030A0"/>
                </a:solidFill>
              </a:rPr>
              <a:t>творческих способностей на основе визуального мышления </a:t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Создание учебных предметных моделей (переход от реалистичного изображения к абстрактных схемам, рисункам) </a:t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Разработка творческих проектов </a:t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Участие в творческих конкурсах и олимпиадах </a:t>
            </a:r>
            <a:br>
              <a:rPr lang="ru-RU" sz="2200" b="1" i="1" dirty="0">
                <a:solidFill>
                  <a:srgbClr val="7030A0"/>
                </a:solidFill>
              </a:rPr>
            </a:br>
            <a:r>
              <a:rPr lang="ru-RU" sz="2200" b="1" i="1" dirty="0">
                <a:solidFill>
                  <a:srgbClr val="7030A0"/>
                </a:solidFill>
              </a:rPr>
              <a:t>Создание базы творческих работ учащихся. 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700" b="1" u="sng" dirty="0">
                <a:solidFill>
                  <a:srgbClr val="FF0000"/>
                </a:solidFill>
              </a:rPr>
              <a:t>Заключительный</a:t>
            </a:r>
            <a:r>
              <a:rPr lang="ru-RU" sz="2200" dirty="0"/>
              <a:t> </a:t>
            </a:r>
            <a:r>
              <a:rPr lang="ru-RU" sz="2200" b="1" i="1" dirty="0">
                <a:solidFill>
                  <a:srgbClr val="7030A0"/>
                </a:solidFill>
              </a:rPr>
              <a:t>– сравнительный качественный анализ развития умений и навыков младшего школьника, создание банка наиболее эффективных приемов и методов технологии визуального мышления, оценивание результатов творчества.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660900" y="1747838"/>
            <a:ext cx="257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340100" y="153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626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4375505"/>
              </p:ext>
            </p:extLst>
          </p:nvPr>
        </p:nvGraphicFramePr>
        <p:xfrm>
          <a:off x="179512" y="918071"/>
          <a:ext cx="8712967" cy="5762124"/>
        </p:xfrm>
        <a:graphic>
          <a:graphicData uri="http://schemas.openxmlformats.org/drawingml/2006/table">
            <a:tbl>
              <a:tblPr firstRow="1" firstCol="1" bandRow="1"/>
              <a:tblGrid>
                <a:gridCol w="1939877"/>
                <a:gridCol w="3868489"/>
                <a:gridCol w="2904601"/>
              </a:tblGrid>
              <a:tr h="433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Технологические этапы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Действия учителя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Действия учеников</a:t>
                      </a:r>
                      <a:endParaRPr lang="ru-RU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36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 err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Самоконструкция</a:t>
                      </a: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(индивидуальное создание гипотезы)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 smtClean="0">
                          <a:effectLst/>
                          <a:latin typeface="Courier New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effectLst/>
                          <a:latin typeface="Courier New"/>
                          <a:cs typeface="Times New Roman"/>
                        </a:rPr>
                        <a:t>Догадайтесь, что нарисовано на обратной стороне карточки с ребусом?</a:t>
                      </a:r>
                      <a:r>
                        <a:rPr lang="ru-RU" sz="110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endParaRPr lang="ru-RU" sz="110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800" dirty="0" smtClean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u-RU" sz="1200" dirty="0" smtClean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Называют слово </a:t>
                      </a:r>
                      <a:r>
                        <a:rPr lang="ru-RU" sz="1200" b="1" i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игрушки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-Рассмотрите картинки </a:t>
                      </a:r>
                      <a:r>
                        <a:rPr lang="ru-RU" sz="1200" dirty="0" smtClean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игрушек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endParaRPr lang="ru-RU" sz="1200" dirty="0" smtClean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endParaRPr lang="ru-RU" sz="1200" dirty="0" smtClean="0">
                        <a:effectLst/>
                        <a:latin typeface="Courier New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Рассматривают рисунки мяча, кубиков и детской пирамидки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Подготовительный этап: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Чтобы назвать предметы, признаки, действия, нам нужны… </a:t>
                      </a:r>
                      <a:r>
                        <a:rPr lang="ru-RU" sz="1200" b="1" i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слова.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Чтобы выразить свою мысль или чувство, мы строим…</a:t>
                      </a:r>
                      <a:r>
                        <a:rPr lang="ru-RU" sz="1200" b="1" i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предложение.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Каким научным словом называют высказывания, в которых говорится об одном и том же и раскрывается общая мысль? </a:t>
                      </a:r>
                      <a:r>
                        <a:rPr lang="ru-RU" sz="1200" b="1" i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Текст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-Определите, какая из игрушек больше подойдет на роль предметной модели любого текста? Почему?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Работа в парах (или в группах)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 Какую игрушку и почему выбираете на роль условной предметной модели текста?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Обсуждение и выбор игрушки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Афиширование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 К какому выбору пришли?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43025" algn="l"/>
                        </a:tabLst>
                      </a:pPr>
                      <a:r>
                        <a:rPr lang="ru-RU" sz="1200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Выступления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39" marR="3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23728" y="18864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670685" algn="l"/>
              </a:tabLst>
            </a:pPr>
            <a:r>
              <a:rPr lang="ru-RU" b="1" dirty="0" smtClean="0">
                <a:effectLst/>
                <a:latin typeface="Bookman Old Style"/>
                <a:ea typeface="Calibri"/>
                <a:cs typeface="Times New Roman"/>
              </a:rPr>
              <a:t>Создание учебной предметной модели на уроке русского языка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3" name="Picture 15" descr="Описание: http://manavmarket.files.wordpress.com/2011/04/armu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850" y="1717964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3" descr="Описание: http://manavmarket.files.wordpress.com/2011/04/armu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9750"/>
            <a:ext cx="4762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6" descr="Описание: http://s46.radikal.ru/i111/1008/43/2c3233c3e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260" y="2597100"/>
            <a:ext cx="3810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9" descr="Описание: http://img3.st.klumba.ua/img/used/2011/08/28/541438_0.jpg?v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410" y="256852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12" descr="Описание: http://www.umka24.ru/UserFiles/Image/W90003b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4261" y="2684363"/>
            <a:ext cx="2762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6"/>
          <p:cNvSpPr>
            <a:spLocks noChangeShapeType="1"/>
          </p:cNvSpPr>
          <p:nvPr/>
        </p:nvSpPr>
        <p:spPr bwMode="auto">
          <a:xfrm>
            <a:off x="3378049" y="1942356"/>
            <a:ext cx="2476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7"/>
          <p:cNvSpPr>
            <a:spLocks noChangeShapeType="1"/>
          </p:cNvSpPr>
          <p:nvPr/>
        </p:nvSpPr>
        <p:spPr bwMode="auto">
          <a:xfrm flipH="1">
            <a:off x="3649501" y="1927886"/>
            <a:ext cx="209550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366143" y="1720190"/>
            <a:ext cx="519112" cy="2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94657"/>
            <a:ext cx="185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ПРИЛОЖЕНИЕ № 3</a:t>
            </a:r>
            <a:r>
              <a:rPr lang="ru-RU" b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4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7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24936" cy="62894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F7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1315" y="0"/>
            <a:ext cx="6062685" cy="4525963"/>
          </a:xfrm>
        </p:spPr>
      </p:pic>
      <p:pic>
        <p:nvPicPr>
          <p:cNvPr id="10" name="Рисунок 9" descr="DSCF7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060848"/>
            <a:ext cx="5472608" cy="3861048"/>
          </a:xfrm>
          <a:prstGeom prst="rect">
            <a:avLst/>
          </a:prstGeom>
        </p:spPr>
      </p:pic>
      <p:pic>
        <p:nvPicPr>
          <p:cNvPr id="11" name="Рисунок 10" descr="DSCF7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69111"/>
            <a:ext cx="4997016" cy="34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266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Учитель – это тонкая работа. Он – скульптор,  он – художник, он – творец. Не должен ошибиться ни на йоту, Ведь человек – труда его венец. </vt:lpstr>
      <vt:lpstr>Педагогический проект</vt:lpstr>
      <vt:lpstr>Слайд 3</vt:lpstr>
      <vt:lpstr>Цель проекта :</vt:lpstr>
      <vt:lpstr>Задачи проекта :</vt:lpstr>
      <vt:lpstr>Подготовительный этап – разработка основных направлений деятельности участников проекта (учителей, родителей, педагогов дополнительного образования, учащихся), так называемый паспорт проекта выявление и учет индивидуальных творческих способностей.   Основной (деятельностный) - развитие творческих способностей на основе визуального мышления  Создание учебных предметных моделей (переход от реалистичного изображения к абстрактных схемам, рисункам)  Разработка творческих проектов  Участие в творческих конкурсах и олимпиадах  Создание базы творческих работ учащихся.   Заключительный – сравнительный качественный анализ развития умений и навыков младшего школьника, создание банка наиболее эффективных приемов и методов технологии визуального мышления, оценивание результатов творчества.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- Если возникла учебная проблема и нужно найти лучший способ решения. - Если вы хотите, чтобы дети создавали новые идеи. - Если вы хотите, чтобы они более эффективно делились своими мыслями с другими детьми. - Если вы хотите сделать обучение чему-либо более интересным и быстрым Тогда визуальное мышление – это для вас.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</dc:title>
  <dc:creator>1</dc:creator>
  <cp:lastModifiedBy>ц3у4ке</cp:lastModifiedBy>
  <cp:revision>19</cp:revision>
  <dcterms:created xsi:type="dcterms:W3CDTF">2016-02-29T11:08:32Z</dcterms:created>
  <dcterms:modified xsi:type="dcterms:W3CDTF">2018-03-21T07:06:36Z</dcterms:modified>
</cp:coreProperties>
</file>