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259" r:id="rId3"/>
    <p:sldId id="263" r:id="rId4"/>
    <p:sldId id="264" r:id="rId5"/>
    <p:sldId id="266" r:id="rId6"/>
    <p:sldId id="268" r:id="rId7"/>
    <p:sldId id="271" r:id="rId8"/>
    <p:sldId id="274" r:id="rId9"/>
    <p:sldId id="275" r:id="rId10"/>
    <p:sldId id="278" r:id="rId11"/>
    <p:sldId id="279" r:id="rId12"/>
    <p:sldId id="281" r:id="rId13"/>
    <p:sldId id="283" r:id="rId14"/>
    <p:sldId id="285" r:id="rId15"/>
    <p:sldId id="287" r:id="rId16"/>
    <p:sldId id="289" r:id="rId17"/>
    <p:sldId id="291" r:id="rId18"/>
    <p:sldId id="293" r:id="rId19"/>
    <p:sldId id="295" r:id="rId20"/>
    <p:sldId id="29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248B1-FE55-40A8-8960-538C3BEDB92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5C3BA-E107-431B-BB39-391FC286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1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09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6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33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8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9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00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24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798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6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6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2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2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6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79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7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4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8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F9D537-7E1E-48CA-A819-3E8399E5CAE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271794-0F39-43D3-B029-DD5F088C9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0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esktop\&#1073;&#1091;&#1082;&#1074;&#1072;%20&#1075;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2509" y="650631"/>
            <a:ext cx="592779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Урок обучения грамоте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УМК  </a:t>
            </a:r>
            <a:r>
              <a:rPr lang="ru-RU" sz="2400" b="1" dirty="0">
                <a:latin typeface="Verdana"/>
                <a:ea typeface="Verdana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Школа России</a:t>
            </a:r>
            <a:r>
              <a:rPr lang="ru-RU" sz="2400" b="1" dirty="0">
                <a:latin typeface="Verdana"/>
                <a:ea typeface="Verdana" pitchFamily="34" charset="0"/>
                <a:cs typeface="Times New Roman" pitchFamily="18" charset="0"/>
              </a:rPr>
              <a:t>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 класс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                                           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«Буква  Г, звуки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[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][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Verdana" pitchFamily="34" charset="0"/>
                <a:cs typeface="Times New Roman"/>
              </a:rPr>
              <a:t>'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]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i="1" dirty="0">
              <a:solidFill>
                <a:srgbClr val="993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4289426" y="3097214"/>
            <a:ext cx="5114925" cy="14112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7200" b="1" dirty="0"/>
              <a:t>гусь</a:t>
            </a:r>
          </a:p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02175" y="4429125"/>
            <a:ext cx="42878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solidFill>
                  <a:schemeClr val="tx2">
                    <a:lumMod val="50000"/>
                  </a:schemeClr>
                </a:solidFill>
              </a:rPr>
              <a:t>Грач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060951" y="765604"/>
            <a:ext cx="3929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7200" b="1" dirty="0">
                <a:latin typeface="Calibri" pitchFamily="34" charset="0"/>
              </a:rPr>
              <a:t>галка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5938" y="1978025"/>
            <a:ext cx="25003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solidFill>
                  <a:schemeClr val="tx2">
                    <a:lumMod val="50000"/>
                  </a:schemeClr>
                </a:solidFill>
              </a:rPr>
              <a:t>гриб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524000" y="357189"/>
            <a:ext cx="5143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Прочитайте слова. 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365738" y="5574507"/>
            <a:ext cx="4929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Какой предмет лишний</a:t>
            </a:r>
            <a:r>
              <a:rPr lang="en-US" dirty="0">
                <a:latin typeface="Calibri" pitchFamily="34" charset="0"/>
              </a:rPr>
              <a:t>?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672B77C-8E06-4916-992A-F1730DE32179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209801" y="685801"/>
            <a:ext cx="1457325" cy="557432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7200" b="1" dirty="0"/>
              <a:t>д</a:t>
            </a:r>
            <a:br>
              <a:rPr lang="ru-RU" sz="7200" b="1" dirty="0"/>
            </a:br>
            <a:r>
              <a:rPr lang="ru-RU" sz="7200" b="1" dirty="0"/>
              <a:t>о</a:t>
            </a:r>
            <a:br>
              <a:rPr lang="ru-RU" sz="7200" b="1" dirty="0"/>
            </a:br>
            <a:r>
              <a:rPr lang="ru-RU" sz="7200" b="1" dirty="0"/>
              <a:t>р</a:t>
            </a:r>
            <a:br>
              <a:rPr lang="ru-RU" sz="7200" b="1" dirty="0"/>
            </a:br>
            <a:r>
              <a:rPr lang="ru-RU" sz="7200" b="1" dirty="0"/>
              <a:t>о</a:t>
            </a:r>
            <a:br>
              <a:rPr lang="ru-RU" sz="7200" b="1" dirty="0"/>
            </a:br>
            <a:r>
              <a:rPr lang="ru-RU" sz="7200" b="1" dirty="0"/>
              <a:t>г</a:t>
            </a:r>
            <a:br>
              <a:rPr lang="ru-RU" sz="7200" b="1" dirty="0"/>
            </a:br>
            <a:r>
              <a:rPr lang="ru-RU" sz="7200" b="1" dirty="0"/>
              <a:t>а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7953376" y="685801"/>
            <a:ext cx="1457325" cy="5574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е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х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а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л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а</a:t>
            </a:r>
          </a:p>
          <a:p>
            <a:pPr algn="ctr" eaLnBrk="0" hangingPunct="0">
              <a:defRPr/>
            </a:pPr>
            <a:endParaRPr lang="ru-RU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124326" y="685802"/>
            <a:ext cx="1457325" cy="5574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п</a:t>
            </a:r>
          </a:p>
          <a:p>
            <a:pPr algn="ctr" eaLnBrk="0" hangingPunct="0">
              <a:defRPr/>
            </a:pPr>
            <a:endParaRPr lang="ru-RU" sz="7200" b="1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о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6038851" y="685801"/>
            <a:ext cx="1457325" cy="5574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м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а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ш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и</a:t>
            </a:r>
          </a:p>
          <a:p>
            <a:pPr algn="ctr" eaLnBrk="0" hangingPunct="0"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Н</a:t>
            </a:r>
          </a:p>
          <a:p>
            <a:pPr algn="ctr" eaLnBrk="0" hangingPunct="0">
              <a:defRPr/>
            </a:pPr>
            <a:r>
              <a:rPr lang="ru-RU" sz="7200" b="1" dirty="0" smtClean="0">
                <a:latin typeface="+mj-lt"/>
                <a:ea typeface="+mj-ea"/>
                <a:cs typeface="+mj-cs"/>
              </a:rPr>
              <a:t>а</a:t>
            </a:r>
            <a:endParaRPr lang="ru-RU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057400" y="1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Прочитайте слова и составьте предложение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23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209801" y="457201"/>
            <a:ext cx="1457325" cy="582050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7200" b="1" dirty="0"/>
              <a:t>д</a:t>
            </a:r>
            <a:br>
              <a:rPr lang="ru-RU" sz="7200" b="1" dirty="0"/>
            </a:br>
            <a:r>
              <a:rPr lang="ru-RU" sz="7200" b="1" dirty="0"/>
              <a:t>о</a:t>
            </a:r>
            <a:br>
              <a:rPr lang="ru-RU" sz="7200" b="1" dirty="0"/>
            </a:br>
            <a:r>
              <a:rPr lang="ru-RU" sz="7200" b="1" dirty="0"/>
              <a:t>р</a:t>
            </a:r>
            <a:br>
              <a:rPr lang="ru-RU" sz="7200" b="1" dirty="0"/>
            </a:br>
            <a:r>
              <a:rPr lang="ru-RU" sz="7200" b="1" dirty="0"/>
              <a:t>о</a:t>
            </a:r>
            <a:br>
              <a:rPr lang="ru-RU" sz="7200" b="1" dirty="0"/>
            </a:br>
            <a:r>
              <a:rPr lang="ru-RU" sz="7200" b="1" dirty="0"/>
              <a:t>г</a:t>
            </a:r>
            <a:br>
              <a:rPr lang="ru-RU" sz="7200" b="1" dirty="0"/>
            </a:br>
            <a:r>
              <a:rPr lang="ru-RU" sz="7200" b="1" dirty="0"/>
              <a:t>а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7953376" y="457201"/>
            <a:ext cx="1457325" cy="58205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е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х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а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л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а</a:t>
            </a:r>
          </a:p>
          <a:p>
            <a:pPr algn="ctr" eaLnBrk="0" hangingPunct="0">
              <a:defRPr/>
            </a:pPr>
            <a:endParaRPr lang="ru-RU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124326" y="457201"/>
            <a:ext cx="1457325" cy="58205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п</a:t>
            </a:r>
          </a:p>
          <a:p>
            <a:pPr algn="ctr" eaLnBrk="0" hangingPunct="0">
              <a:defRPr/>
            </a:pPr>
            <a:endParaRPr lang="ru-RU" sz="7200" b="1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о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6038851" y="457201"/>
            <a:ext cx="1457325" cy="5820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м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а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ш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и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н</a:t>
            </a:r>
          </a:p>
          <a:p>
            <a:pPr algn="ctr" eaLnBrk="0" hangingPunct="0">
              <a:defRPr/>
            </a:pPr>
            <a:r>
              <a:rPr lang="ru-RU" sz="7200" b="1" dirty="0">
                <a:latin typeface="+mj-lt"/>
                <a:ea typeface="+mj-ea"/>
                <a:cs typeface="+mj-cs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3066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1736 0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4098 0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0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3469E-6 L 0.56702 2.53469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982133"/>
            <a:ext cx="8435975" cy="51440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		</a:t>
            </a:r>
            <a:r>
              <a:rPr lang="ru-RU" sz="5400" b="1" dirty="0"/>
              <a:t>Галя и Гена набрали много грибов. В корзинке у Гали одни боровики. А у Гены поганки.</a:t>
            </a:r>
          </a:p>
          <a:p>
            <a:pPr eaLnBrk="1" hangingPunct="1">
              <a:buFontTx/>
              <a:buNone/>
            </a:pPr>
            <a:endParaRPr lang="ru-RU" sz="5400" b="1" dirty="0"/>
          </a:p>
        </p:txBody>
      </p:sp>
      <p:pic>
        <p:nvPicPr>
          <p:cNvPr id="16388" name="Picture 4" descr="HH0193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6836" y="3928699"/>
            <a:ext cx="19097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054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77" y="260351"/>
            <a:ext cx="528222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белый гри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463" y="3429000"/>
            <a:ext cx="5330214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груздь сыр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877" y="3500438"/>
            <a:ext cx="5390173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лисич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099" y="260351"/>
            <a:ext cx="569057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94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смор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404813"/>
            <a:ext cx="5611446" cy="32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сыроеж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0" y="3640015"/>
            <a:ext cx="5421558" cy="301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шампинь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589" y="3640015"/>
            <a:ext cx="5902934" cy="301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гри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30" y="404813"/>
            <a:ext cx="5572369" cy="32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261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опята съедоб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538" y="404812"/>
            <a:ext cx="5606562" cy="592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ложный опе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404813"/>
            <a:ext cx="5524500" cy="59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6460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мухом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31" y="404814"/>
            <a:ext cx="5609492" cy="587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пога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0123" y="476251"/>
            <a:ext cx="5451231" cy="580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1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371"/>
          <p:cNvPicPr>
            <a:picLocks noChangeAspect="1" noChangeArrowheads="1"/>
          </p:cNvPicPr>
          <p:nvPr/>
        </p:nvPicPr>
        <p:blipFill>
          <a:blip r:embed="rId2" cstate="print"/>
          <a:srcRect t="50787"/>
          <a:stretch>
            <a:fillRect/>
          </a:stretch>
        </p:blipFill>
        <p:spPr bwMode="auto">
          <a:xfrm>
            <a:off x="1670538" y="692149"/>
            <a:ext cx="8739553" cy="556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879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97e43a1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692696"/>
            <a:ext cx="5835048" cy="3744416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639616" y="4797152"/>
            <a:ext cx="1512168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655840" y="4797152"/>
            <a:ext cx="1512168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16080" y="4869160"/>
            <a:ext cx="1512168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71813" y="1052514"/>
            <a:ext cx="65532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5000" b="1">
                <a:solidFill>
                  <a:srgbClr val="800000"/>
                </a:solidFill>
              </a:rPr>
              <a:t>Г г</a:t>
            </a:r>
          </a:p>
        </p:txBody>
      </p:sp>
    </p:spTree>
    <p:extLst>
      <p:ext uri="{BB962C8B-B14F-4D97-AF65-F5344CB8AC3E}">
        <p14:creationId xmlns:p14="http://schemas.microsoft.com/office/powerpoint/2010/main" val="2859859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4999" y="1844824"/>
            <a:ext cx="778290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Молодцы!</a:t>
            </a:r>
          </a:p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40477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"/>
          <p:cNvPicPr>
            <a:picLocks noChangeAspect="1" noChangeArrowheads="1"/>
          </p:cNvPicPr>
          <p:nvPr/>
        </p:nvPicPr>
        <p:blipFill>
          <a:blip r:embed="rId2" cstate="print"/>
          <a:srcRect t="6250" b="6250"/>
          <a:stretch>
            <a:fillRect/>
          </a:stretch>
        </p:blipFill>
        <p:spPr bwMode="auto">
          <a:xfrm>
            <a:off x="1524000" y="1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75520" y="1052737"/>
            <a:ext cx="2217718" cy="187327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007768" y="1052737"/>
            <a:ext cx="2057064" cy="1873273"/>
          </a:xfrm>
          <a:prstGeom prst="rtTriangl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6096000" y="1052737"/>
            <a:ext cx="2057062" cy="1873273"/>
          </a:xfrm>
          <a:prstGeom prst="rtTriangle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 rot="10800000">
            <a:off x="4007768" y="1052737"/>
            <a:ext cx="2057064" cy="1873273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 rot="10800000">
            <a:off x="6096000" y="1052737"/>
            <a:ext cx="2057062" cy="1873273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6096000" y="765176"/>
            <a:ext cx="46038" cy="2574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Прямоугольник 9"/>
          <p:cNvSpPr>
            <a:spLocks noChangeArrowheads="1"/>
          </p:cNvSpPr>
          <p:nvPr/>
        </p:nvSpPr>
        <p:spPr bwMode="auto">
          <a:xfrm>
            <a:off x="1524000" y="2828925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>
                <a:latin typeface="Calibri" pitchFamily="34" charset="0"/>
              </a:rPr>
              <a:t> Землю пробуравил,</a:t>
            </a:r>
            <a:br>
              <a:rPr lang="ru-RU" sz="6000" b="1" i="1">
                <a:latin typeface="Calibri" pitchFamily="34" charset="0"/>
              </a:rPr>
            </a:br>
            <a:r>
              <a:rPr lang="ru-RU" sz="6000" b="1" i="1">
                <a:latin typeface="Calibri" pitchFamily="34" charset="0"/>
              </a:rPr>
              <a:t>Корешок оставил,</a:t>
            </a:r>
            <a:br>
              <a:rPr lang="ru-RU" sz="6000" b="1" i="1">
                <a:latin typeface="Calibri" pitchFamily="34" charset="0"/>
              </a:rPr>
            </a:br>
            <a:r>
              <a:rPr lang="ru-RU" sz="6000" b="1" i="1">
                <a:latin typeface="Calibri" pitchFamily="34" charset="0"/>
              </a:rPr>
              <a:t>Сам на свет явился,</a:t>
            </a:r>
            <a:br>
              <a:rPr lang="ru-RU" sz="6000" b="1" i="1">
                <a:latin typeface="Calibri" pitchFamily="34" charset="0"/>
              </a:rPr>
            </a:br>
            <a:r>
              <a:rPr lang="ru-RU" sz="6000" b="1" i="1">
                <a:latin typeface="Calibri" pitchFamily="34" charset="0"/>
              </a:rPr>
              <a:t>Шапочкой прикрылся</a:t>
            </a:r>
            <a:r>
              <a:rPr lang="ru-RU" sz="3600" b="1" i="1">
                <a:latin typeface="Calibri" pitchFamily="34" charset="0"/>
              </a:rPr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7032625" y="188914"/>
            <a:ext cx="431800" cy="719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95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home\Desktop\2.jpg"/>
          <p:cNvPicPr>
            <a:picLocks noChangeAspect="1" noChangeArrowheads="1"/>
          </p:cNvPicPr>
          <p:nvPr/>
        </p:nvPicPr>
        <p:blipFill>
          <a:blip r:embed="rId2" cstate="print"/>
          <a:srcRect l="5727" t="5031" r="6580" b="6310"/>
          <a:stretch>
            <a:fillRect/>
          </a:stretch>
        </p:blipFill>
        <p:spPr bwMode="auto">
          <a:xfrm>
            <a:off x="474785" y="202408"/>
            <a:ext cx="11201400" cy="640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0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1" name="Содержимое 9"/>
          <p:cNvSpPr>
            <a:spLocks noGrp="1"/>
          </p:cNvSpPr>
          <p:nvPr>
            <p:ph sz="half" idx="2"/>
          </p:nvPr>
        </p:nvSpPr>
        <p:spPr>
          <a:xfrm>
            <a:off x="5016500" y="404814"/>
            <a:ext cx="5651500" cy="6453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</a:t>
            </a:r>
            <a: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Красногрудый, чернокрылый,</a:t>
            </a:r>
            <a:b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Любит зёрнышки клевать,</a:t>
            </a:r>
            <a:b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первым снегом на рябине</a:t>
            </a:r>
            <a:b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появится опять.</a:t>
            </a:r>
          </a:p>
        </p:txBody>
      </p:sp>
      <p:pic>
        <p:nvPicPr>
          <p:cNvPr id="1028" name="Picture 4" descr="C:\Users\home\Desktop\inde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196976"/>
            <a:ext cx="3492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92313" y="5300663"/>
            <a:ext cx="9144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2927350" y="5300663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2927350" y="5300663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3863975" y="5300663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3863975" y="5300663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4800600" y="5300663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800600" y="5300663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863975" y="4797426"/>
            <a:ext cx="0" cy="2060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800600" y="4868864"/>
            <a:ext cx="0" cy="1989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087939" y="4652964"/>
            <a:ext cx="287337" cy="504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9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2111376" y="3841751"/>
            <a:ext cx="1000125" cy="7461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endCxn id="10" idx="1"/>
          </p:cNvCxnSpPr>
          <p:nvPr/>
        </p:nvCxnSpPr>
        <p:spPr>
          <a:xfrm rot="16200000" flipH="1">
            <a:off x="5124451" y="5829301"/>
            <a:ext cx="1306512" cy="6492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9" idx="1"/>
          </p:cNvCxnSpPr>
          <p:nvPr/>
        </p:nvCxnSpPr>
        <p:spPr>
          <a:xfrm rot="5400000">
            <a:off x="3637756" y="5925344"/>
            <a:ext cx="1239838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952760" y="1857363"/>
            <a:ext cx="3857652" cy="3714761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18741738">
            <a:off x="1523982" y="4772570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Хорда 8"/>
          <p:cNvSpPr/>
          <p:nvPr/>
        </p:nvSpPr>
        <p:spPr>
          <a:xfrm rot="6744725">
            <a:off x="2843214" y="5862639"/>
            <a:ext cx="1025525" cy="1374775"/>
          </a:xfrm>
          <a:prstGeom prst="chord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Хорда 9"/>
          <p:cNvSpPr/>
          <p:nvPr/>
        </p:nvSpPr>
        <p:spPr>
          <a:xfrm rot="4049548" flipV="1">
            <a:off x="6306345" y="5855495"/>
            <a:ext cx="862013" cy="1374775"/>
          </a:xfrm>
          <a:prstGeom prst="chord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7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61" y="-71075"/>
            <a:ext cx="4286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897127" y="1018963"/>
            <a:ext cx="2189163" cy="5386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4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34400" dirty="0">
              <a:solidFill>
                <a:srgbClr val="4D4D4D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3376" y="3857625"/>
            <a:ext cx="192881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ород</a:t>
            </a:r>
            <a:endParaRPr lang="ru-RU" sz="4400" dirty="0">
              <a:solidFill>
                <a:schemeClr val="tx2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738938" y="4143376"/>
            <a:ext cx="500062" cy="111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 rot="17275552">
            <a:off x="7048199" y="3006221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7060407" y="3821907"/>
            <a:ext cx="500062" cy="1428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801277" y="267311"/>
            <a:ext cx="193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гэ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61389" y="214314"/>
            <a:ext cx="1749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[г] –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96188" y="714376"/>
            <a:ext cx="20494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согласный,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96313" y="1214439"/>
            <a:ext cx="16129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парный,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92938" y="1214439"/>
            <a:ext cx="16748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звонкий,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53189" y="1643064"/>
            <a:ext cx="42052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твёрдым [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],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53188" y="2071689"/>
            <a:ext cx="41846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 мягким [</a:t>
            </a:r>
            <a:r>
              <a:rPr lang="ru-RU" sz="28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40688" y="2997200"/>
            <a:ext cx="1604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ерой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0056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04814"/>
            <a:ext cx="91440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79650" y="2133600"/>
            <a:ext cx="6477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б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79650" y="3860800"/>
            <a:ext cx="6477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п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336088" y="2133600"/>
            <a:ext cx="6477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з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967663" y="2133600"/>
            <a:ext cx="6477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5400" b="1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456363" y="2133600"/>
            <a:ext cx="6477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д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232400" y="2133600"/>
            <a:ext cx="6477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г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648075" y="2133600"/>
            <a:ext cx="6477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в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232400" y="3860800"/>
            <a:ext cx="6477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к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575050" y="3789363"/>
            <a:ext cx="6477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5400" b="1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456363" y="3933825"/>
            <a:ext cx="6477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т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9336088" y="3860800"/>
            <a:ext cx="6477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с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967663" y="3860800"/>
            <a:ext cx="6477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5400" b="1"/>
          </a:p>
        </p:txBody>
      </p:sp>
    </p:spTree>
    <p:extLst>
      <p:ext uri="{BB962C8B-B14F-4D97-AF65-F5344CB8AC3E}">
        <p14:creationId xmlns:p14="http://schemas.microsoft.com/office/powerpoint/2010/main" val="4224296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улькА\Рабочий стол\азбука\азбука\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38438" y="2500314"/>
            <a:ext cx="8826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гуси</a:t>
            </a:r>
            <a:endParaRPr lang="ru-RU" sz="2800" dirty="0">
              <a:solidFill>
                <a:srgbClr val="33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3439" y="1500189"/>
            <a:ext cx="1277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голуби</a:t>
            </a:r>
            <a:endParaRPr lang="ru-RU" sz="2800" dirty="0">
              <a:solidFill>
                <a:srgbClr val="CCEC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53500" y="2428876"/>
            <a:ext cx="1212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гнездо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2625" y="4572001"/>
            <a:ext cx="16589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гвоздики</a:t>
            </a:r>
            <a:endParaRPr lang="ru-RU" sz="2800" dirty="0">
              <a:solidFill>
                <a:srgbClr val="FF99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96250" y="4214814"/>
            <a:ext cx="1206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груша</a:t>
            </a:r>
            <a:endParaRPr lang="ru-RU" sz="2800" dirty="0">
              <a:solidFill>
                <a:srgbClr val="CC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96375" y="5786439"/>
            <a:ext cx="1308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грабли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24814" y="6334126"/>
            <a:ext cx="9350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</a:t>
            </a:r>
            <a:endParaRPr lang="ru-RU" sz="2800" dirty="0">
              <a:solidFill>
                <a:srgbClr val="CCFF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0500" y="5072064"/>
            <a:ext cx="1638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гусеница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53001" y="3714751"/>
            <a:ext cx="1254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гномы</a:t>
            </a:r>
            <a:endParaRPr lang="ru-RU" sz="2800" dirty="0">
              <a:solidFill>
                <a:srgbClr val="00CC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52626" y="285750"/>
            <a:ext cx="2714625" cy="43576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52625" y="4929189"/>
            <a:ext cx="1557338" cy="15716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 rot="19179884">
            <a:off x="8151813" y="796926"/>
            <a:ext cx="2038350" cy="1116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096375" y="2000250"/>
            <a:ext cx="928688" cy="8572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 rot="19821114">
            <a:off x="3887789" y="4229101"/>
            <a:ext cx="3570287" cy="21177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310688" y="5929314"/>
            <a:ext cx="1143000" cy="7715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310563" y="5929314"/>
            <a:ext cx="842962" cy="7143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810626" y="5500688"/>
            <a:ext cx="557213" cy="5000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96189" y="2214563"/>
            <a:ext cx="1285875" cy="25574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буква г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183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92313" y="838200"/>
          <a:ext cx="7675562" cy="5541964"/>
        </p:xfrm>
        <a:graphic>
          <a:graphicData uri="http://schemas.openxmlformats.org/drawingml/2006/table">
            <a:tbl>
              <a:tblPr/>
              <a:tblGrid>
                <a:gridCol w="191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9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72201" y="2209801"/>
            <a:ext cx="1368425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cap="all" dirty="0" err="1">
                <a:solidFill>
                  <a:schemeClr val="dk1"/>
                </a:solidFill>
              </a:rPr>
              <a:t>ГР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2057400" y="1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Прочитайте слоги. Сколько слогов ГИ</a:t>
            </a:r>
            <a:r>
              <a:rPr lang="en-US"/>
              <a:t>? </a:t>
            </a:r>
            <a:r>
              <a:rPr lang="ru-RU"/>
              <a:t>Какой слог лишний</a:t>
            </a:r>
            <a:r>
              <a:rPr lang="en-US"/>
              <a:t>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2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</TotalTime>
  <Words>162</Words>
  <Application>Microsoft Office PowerPoint</Application>
  <PresentationFormat>Широкоэкранный</PresentationFormat>
  <Paragraphs>100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Verdana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 о р о г а</vt:lpstr>
      <vt:lpstr>д о р о г 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user723</dc:creator>
  <cp:lastModifiedBy>user723</cp:lastModifiedBy>
  <cp:revision>5</cp:revision>
  <dcterms:created xsi:type="dcterms:W3CDTF">2021-11-11T02:08:17Z</dcterms:created>
  <dcterms:modified xsi:type="dcterms:W3CDTF">2021-11-11T06:32:40Z</dcterms:modified>
</cp:coreProperties>
</file>