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1" r:id="rId6"/>
    <p:sldId id="262" r:id="rId7"/>
    <p:sldId id="263" r:id="rId8"/>
    <p:sldId id="264" r:id="rId9"/>
    <p:sldId id="279" r:id="rId10"/>
    <p:sldId id="265" r:id="rId11"/>
    <p:sldId id="267" r:id="rId12"/>
    <p:sldId id="266" r:id="rId13"/>
    <p:sldId id="268" r:id="rId14"/>
    <p:sldId id="269" r:id="rId15"/>
    <p:sldId id="271" r:id="rId16"/>
    <p:sldId id="270" r:id="rId17"/>
    <p:sldId id="272" r:id="rId18"/>
    <p:sldId id="273" r:id="rId19"/>
    <p:sldId id="274" r:id="rId20"/>
    <p:sldId id="275" r:id="rId21"/>
    <p:sldId id="278" r:id="rId22"/>
    <p:sldId id="260" r:id="rId23"/>
    <p:sldId id="276" r:id="rId24"/>
    <p:sldId id="277" r:id="rId25"/>
    <p:sldId id="280"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110" autoAdjust="0"/>
    <p:restoredTop sz="94660"/>
  </p:normalViewPr>
  <p:slideViewPr>
    <p:cSldViewPr snapToGrid="0">
      <p:cViewPr varScale="1">
        <p:scale>
          <a:sx n="57" d="100"/>
          <a:sy n="57" d="100"/>
        </p:scale>
        <p:origin x="-192" y="-90"/>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ru-RU" smtClean="0"/>
              <a:t>Образец заголовка</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4/12/2018</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dirty="0"/>
              <a:t>
              </a:t>
            </a: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923A1CC3-2375-41D4-9E03-427CAF2A4C1A}" type="datetimeFigureOut">
              <a:rPr lang="en-US" dirty="0"/>
              <a:pPr/>
              <a:t>4/12/2018</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Заголовок и подпись">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ru-RU" smtClean="0"/>
              <a:t>Образец заголовка</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4" name="Date Placeholder 3"/>
          <p:cNvSpPr>
            <a:spLocks noGrp="1"/>
          </p:cNvSpPr>
          <p:nvPr>
            <p:ph type="dt" sz="half" idx="10"/>
          </p:nvPr>
        </p:nvSpPr>
        <p:spPr/>
        <p:txBody>
          <a:bodyPr/>
          <a:lstStyle/>
          <a:p>
            <a:fld id="{AFF16868-8199-4C2C-A5B1-63AEE139F88E}" type="datetimeFigureOut">
              <a:rPr lang="en-US" dirty="0"/>
              <a:pPr/>
              <a:t>4/12/2018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Цитата с подписью">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ru-RU" smtClean="0"/>
              <a:t>Образец заголовка</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4" name="Date Placeholder 3"/>
          <p:cNvSpPr>
            <a:spLocks noGrp="1"/>
          </p:cNvSpPr>
          <p:nvPr>
            <p:ph type="dt" sz="half" idx="10"/>
          </p:nvPr>
        </p:nvSpPr>
        <p:spPr/>
        <p:txBody>
          <a:bodyPr/>
          <a:lstStyle/>
          <a:p>
            <a:fld id="{AAD9FF7F-6988-44CC-821B-644E70CD2F73}" type="datetimeFigureOut">
              <a:rPr lang="en-US" dirty="0"/>
              <a:pPr/>
              <a:t>4/12/2018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Карточка имени">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C12C299-16B2-4475-990D-751901EACC14}" type="datetimeFigureOut">
              <a:rPr lang="en-US" dirty="0"/>
              <a:pPr/>
              <a:t>4/12/2018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ru-RU" smtClean="0"/>
              <a:t>Образец заголовка</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pPr/>
              <a:t>4/12/2018</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ru-RU" smtClean="0"/>
              <a:t>Образец заголовка</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pPr/>
              <a:t>4/12/2018</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pPr/>
              <a:t>4/12/2018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pPr/>
              <a:t>4/12/2018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pPr/>
              <a:t>4/12/2018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F34E6425-0181-43F2-84FC-787E803FD2F8}" type="datetimeFigureOut">
              <a:rPr lang="en-US" dirty="0"/>
              <a:pPr/>
              <a:t>4/12/2018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dirty="0"/>
              <a:pPr/>
              <a:t>4/12/2018</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dirty="0"/>
              <a:pPr/>
              <a:t>4/12/2018</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dirty="0"/>
              <a:pPr/>
              <a:t>4/12/2018</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pPr/>
              <a:t>4/12/2018</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76E86A4C-8E40-4F87-A4F0-01A0687C5742}" type="datetimeFigureOut">
              <a:rPr lang="en-US" dirty="0"/>
              <a:pPr/>
              <a:t>4/12/2018</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ru-RU" smtClean="0"/>
              <a:t>Вставка рисунка</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35E72C73-2D91-4E12-BA25-F0AA0C03599B}" type="datetimeFigureOut">
              <a:rPr lang="en-US" dirty="0"/>
              <a:pPr/>
              <a:t>4/12/2018</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pPr/>
              <a:t>4/12/2018</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dirty="0"/>
              <a:t>
              </a:t>
            </a: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9113" y="628079"/>
            <a:ext cx="10986052" cy="4577757"/>
          </a:xfrm>
        </p:spPr>
        <p:txBody>
          <a:bodyPr/>
          <a:lstStyle/>
          <a:p>
            <a:pPr algn="ctr"/>
            <a:r>
              <a:rPr lang="ru-RU" sz="2600" dirty="0" smtClean="0">
                <a:solidFill>
                  <a:schemeClr val="bg1"/>
                </a:solidFill>
                <a:latin typeface="Times New Roman" panose="02020603050405020304" pitchFamily="18" charset="0"/>
                <a:cs typeface="Times New Roman" panose="02020603050405020304" pitchFamily="18" charset="0"/>
              </a:rPr>
              <a:t>МОУ </a:t>
            </a:r>
            <a:r>
              <a:rPr lang="ru-RU" sz="2600" dirty="0" err="1" smtClean="0">
                <a:solidFill>
                  <a:schemeClr val="bg1"/>
                </a:solidFill>
                <a:latin typeface="Times New Roman" panose="02020603050405020304" pitchFamily="18" charset="0"/>
                <a:cs typeface="Times New Roman" panose="02020603050405020304" pitchFamily="18" charset="0"/>
              </a:rPr>
              <a:t>Удельнинская</a:t>
            </a:r>
            <a:r>
              <a:rPr lang="ru-RU" sz="2600" dirty="0">
                <a:solidFill>
                  <a:schemeClr val="bg1"/>
                </a:solidFill>
                <a:latin typeface="Times New Roman" panose="02020603050405020304" pitchFamily="18" charset="0"/>
                <a:cs typeface="Times New Roman" panose="02020603050405020304" pitchFamily="18" charset="0"/>
              </a:rPr>
              <a:t> </a:t>
            </a:r>
            <a:r>
              <a:rPr lang="ru-RU" sz="2600" dirty="0" smtClean="0">
                <a:solidFill>
                  <a:schemeClr val="bg1"/>
                </a:solidFill>
                <a:latin typeface="Times New Roman" panose="02020603050405020304" pitchFamily="18" charset="0"/>
                <a:cs typeface="Times New Roman" panose="02020603050405020304" pitchFamily="18" charset="0"/>
              </a:rPr>
              <a:t>общеобразовательная школа-интернат для детей с ОВЗ</a:t>
            </a:r>
            <a:r>
              <a:rPr lang="ru-RU" sz="2000" dirty="0" smtClean="0">
                <a:latin typeface="Times New Roman" panose="02020603050405020304" pitchFamily="18" charset="0"/>
                <a:cs typeface="Times New Roman" panose="02020603050405020304" pitchFamily="18" charset="0"/>
              </a:rPr>
              <a:t/>
            </a:r>
            <a:br>
              <a:rPr lang="ru-RU" sz="2000" dirty="0" smtClean="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
            </a:r>
            <a:br>
              <a:rPr lang="ru-RU" sz="2000" dirty="0">
                <a:latin typeface="Times New Roman" panose="02020603050405020304" pitchFamily="18" charset="0"/>
                <a:cs typeface="Times New Roman" panose="02020603050405020304" pitchFamily="18" charset="0"/>
              </a:rPr>
            </a:br>
            <a:r>
              <a:rPr lang="ru-RU" sz="3600" dirty="0" smtClean="0">
                <a:solidFill>
                  <a:schemeClr val="accent1">
                    <a:lumMod val="40000"/>
                    <a:lumOff val="60000"/>
                  </a:schemeClr>
                </a:solidFill>
                <a:latin typeface="Times New Roman" panose="02020603050405020304" pitchFamily="18" charset="0"/>
                <a:cs typeface="Times New Roman" panose="02020603050405020304" pitchFamily="18" charset="0"/>
              </a:rPr>
              <a:t>Открытый урок по математике в 4 классе </a:t>
            </a:r>
            <a:br>
              <a:rPr lang="ru-RU" sz="3600" dirty="0" smtClean="0">
                <a:solidFill>
                  <a:schemeClr val="accent1">
                    <a:lumMod val="40000"/>
                    <a:lumOff val="60000"/>
                  </a:schemeClr>
                </a:solidFill>
                <a:latin typeface="Times New Roman" panose="02020603050405020304" pitchFamily="18" charset="0"/>
                <a:cs typeface="Times New Roman" panose="02020603050405020304" pitchFamily="18" charset="0"/>
              </a:rPr>
            </a:br>
            <a:r>
              <a:rPr lang="ru-RU" sz="3600" dirty="0" smtClean="0">
                <a:solidFill>
                  <a:schemeClr val="accent1">
                    <a:lumMod val="40000"/>
                    <a:lumOff val="60000"/>
                  </a:schemeClr>
                </a:solidFill>
                <a:latin typeface="Times New Roman" panose="02020603050405020304" pitchFamily="18" charset="0"/>
                <a:cs typeface="Times New Roman" panose="02020603050405020304" pitchFamily="18" charset="0"/>
              </a:rPr>
              <a:t/>
            </a:r>
            <a:br>
              <a:rPr lang="ru-RU" sz="3600" dirty="0" smtClean="0">
                <a:solidFill>
                  <a:schemeClr val="accent1">
                    <a:lumMod val="40000"/>
                    <a:lumOff val="60000"/>
                  </a:schemeClr>
                </a:solidFill>
                <a:latin typeface="Times New Roman" panose="02020603050405020304" pitchFamily="18" charset="0"/>
                <a:cs typeface="Times New Roman" panose="02020603050405020304" pitchFamily="18" charset="0"/>
              </a:rPr>
            </a:br>
            <a:r>
              <a:rPr lang="ru-RU" dirty="0" smtClean="0">
                <a:solidFill>
                  <a:schemeClr val="bg1"/>
                </a:solidFill>
                <a:latin typeface="Times New Roman" panose="02020603050405020304" pitchFamily="18" charset="0"/>
                <a:cs typeface="Times New Roman" panose="02020603050405020304" pitchFamily="18" charset="0"/>
              </a:rPr>
              <a:t>Тема урока: </a:t>
            </a:r>
            <a:r>
              <a:rPr lang="ru-RU" dirty="0" smtClean="0">
                <a:solidFill>
                  <a:schemeClr val="accent1">
                    <a:lumMod val="60000"/>
                    <a:lumOff val="40000"/>
                  </a:schemeClr>
                </a:solidFill>
                <a:latin typeface="Times New Roman" panose="02020603050405020304" pitchFamily="18" charset="0"/>
                <a:cs typeface="Times New Roman" panose="02020603050405020304" pitchFamily="18" charset="0"/>
              </a:rPr>
              <a:t>« </a:t>
            </a:r>
            <a:r>
              <a:rPr lang="ru-RU" dirty="0" smtClean="0">
                <a:solidFill>
                  <a:schemeClr val="accent1">
                    <a:lumMod val="60000"/>
                    <a:lumOff val="40000"/>
                  </a:schemeClr>
                </a:solidFill>
              </a:rPr>
              <a:t>Арифметические действия в пределах 100»</a:t>
            </a:r>
            <a:r>
              <a:rPr lang="ru-RU" dirty="0" smtClean="0">
                <a:solidFill>
                  <a:schemeClr val="accent1">
                    <a:lumMod val="40000"/>
                    <a:lumOff val="60000"/>
                  </a:schemeClr>
                </a:solidFill>
              </a:rPr>
              <a:t/>
            </a:r>
            <a:br>
              <a:rPr lang="ru-RU" dirty="0" smtClean="0">
                <a:solidFill>
                  <a:schemeClr val="accent1">
                    <a:lumMod val="40000"/>
                    <a:lumOff val="60000"/>
                  </a:schemeClr>
                </a:solidFill>
              </a:rPr>
            </a:br>
            <a:endParaRPr lang="ru-RU" dirty="0">
              <a:solidFill>
                <a:schemeClr val="accent1">
                  <a:lumMod val="40000"/>
                  <a:lumOff val="60000"/>
                </a:schemeClr>
              </a:solidFill>
            </a:endParaRPr>
          </a:p>
        </p:txBody>
      </p:sp>
      <p:sp>
        <p:nvSpPr>
          <p:cNvPr id="3" name="Подзаголовок 2"/>
          <p:cNvSpPr>
            <a:spLocks noGrp="1"/>
          </p:cNvSpPr>
          <p:nvPr>
            <p:ph type="subTitle" idx="1"/>
          </p:nvPr>
        </p:nvSpPr>
        <p:spPr>
          <a:xfrm>
            <a:off x="5336295" y="5311853"/>
            <a:ext cx="10487546" cy="1546147"/>
          </a:xfrm>
        </p:spPr>
        <p:txBody>
          <a:bodyPr>
            <a:normAutofit/>
          </a:bodyPr>
          <a:lstStyle/>
          <a:p>
            <a:r>
              <a:rPr lang="ru-RU" sz="2000" dirty="0" smtClean="0">
                <a:solidFill>
                  <a:schemeClr val="bg1"/>
                </a:solidFill>
              </a:rPr>
              <a:t>Подготовила: Учитель начальных классов </a:t>
            </a:r>
          </a:p>
          <a:p>
            <a:r>
              <a:rPr lang="ru-RU" sz="2000" dirty="0" smtClean="0">
                <a:solidFill>
                  <a:schemeClr val="bg1"/>
                </a:solidFill>
              </a:rPr>
              <a:t>Крапивина Анастасия Вячеславовна</a:t>
            </a:r>
            <a:endParaRPr lang="ru-RU" sz="2000" dirty="0">
              <a:solidFill>
                <a:schemeClr val="bg1"/>
              </a:solidFill>
            </a:endParaRPr>
          </a:p>
        </p:txBody>
      </p:sp>
    </p:spTree>
    <p:extLst>
      <p:ext uri="{BB962C8B-B14F-4D97-AF65-F5344CB8AC3E}">
        <p14:creationId xmlns:p14="http://schemas.microsoft.com/office/powerpoint/2010/main" xmlns="" val="38989598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1798" y="-1112950"/>
            <a:ext cx="3059470" cy="2406203"/>
          </a:xfrm>
        </p:spPr>
        <p:txBody>
          <a:bodyPr/>
          <a:lstStyle/>
          <a:p>
            <a:r>
              <a:rPr lang="ru-RU" sz="5400" b="1" dirty="0" smtClean="0">
                <a:latin typeface="Times New Roman" panose="02020603050405020304" pitchFamily="18" charset="0"/>
                <a:cs typeface="Times New Roman" panose="02020603050405020304" pitchFamily="18" charset="0"/>
              </a:rPr>
              <a:t>ВЕНЕРА</a:t>
            </a:r>
            <a:endParaRPr lang="ru-RU" sz="5400" b="1" dirty="0">
              <a:latin typeface="Times New Roman" panose="02020603050405020304" pitchFamily="18" charset="0"/>
              <a:cs typeface="Times New Roman" panose="02020603050405020304" pitchFamily="18" charset="0"/>
            </a:endParaRPr>
          </a:p>
        </p:txBody>
      </p:sp>
      <p:pic>
        <p:nvPicPr>
          <p:cNvPr id="5" name="Объект 4"/>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5781675" y="476518"/>
            <a:ext cx="6410325" cy="5924282"/>
          </a:xfrm>
        </p:spPr>
      </p:pic>
      <p:sp>
        <p:nvSpPr>
          <p:cNvPr id="4" name="Текст 3"/>
          <p:cNvSpPr>
            <a:spLocks noGrp="1"/>
          </p:cNvSpPr>
          <p:nvPr>
            <p:ph type="body" sz="half" idx="2"/>
          </p:nvPr>
        </p:nvSpPr>
        <p:spPr>
          <a:xfrm>
            <a:off x="566671" y="1293253"/>
            <a:ext cx="4172754" cy="4914364"/>
          </a:xfrm>
        </p:spPr>
        <p:txBody>
          <a:bodyPr>
            <a:noAutofit/>
          </a:bodyPr>
          <a:lstStyle/>
          <a:p>
            <a:pPr algn="ctr"/>
            <a:r>
              <a:rPr lang="ru-RU" sz="2200" dirty="0" smtClean="0">
                <a:latin typeface="Times New Roman" panose="02020603050405020304" pitchFamily="18" charset="0"/>
                <a:cs typeface="Times New Roman" panose="02020603050405020304" pitchFamily="18" charset="0"/>
              </a:rPr>
              <a:t>Вторая по счету планета солнечной системы. Названа в честь богини любви и красоты – Венеры. Эту планету часто называют сестрой Земли, так как по своему размеру и массе они очень схожи. Вся Венера покрыта вулканами, которые постоянно извергаются и выбрасывают облака  газа, которые сильно отражают солнечные лучи. В связи с этим Венеру считают третьим объектом по яркости после Солнца и Луны.</a:t>
            </a:r>
            <a:endParaRPr lang="ru-RU"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6233778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61017" y="450760"/>
            <a:ext cx="8761413" cy="1983347"/>
          </a:xfrm>
        </p:spPr>
        <p:txBody>
          <a:bodyPr/>
          <a:lstStyle/>
          <a:p>
            <a:pPr algn="ctr"/>
            <a:r>
              <a:rPr lang="ru-RU" dirty="0" smtClean="0">
                <a:latin typeface="Times New Roman" panose="02020603050405020304" pitchFamily="18" charset="0"/>
                <a:cs typeface="Times New Roman" panose="02020603050405020304" pitchFamily="18" charset="0"/>
              </a:rPr>
              <a:t>Задача</a:t>
            </a:r>
            <a:endParaRPr lang="ru-RU"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500129" y="2420620"/>
            <a:ext cx="11191741" cy="3547918"/>
          </a:xfrm>
        </p:spPr>
        <p:txBody>
          <a:bodyPr>
            <a:noAutofit/>
          </a:bodyPr>
          <a:lstStyle/>
          <a:p>
            <a:pPr marL="0" indent="0">
              <a:buNone/>
            </a:pPr>
            <a:r>
              <a:rPr lang="ru-RU" sz="5400" dirty="0">
                <a:latin typeface="Times New Roman" panose="02020603050405020304" pitchFamily="18" charset="0"/>
                <a:cs typeface="Times New Roman" panose="02020603050405020304" pitchFamily="18" charset="0"/>
              </a:rPr>
              <a:t>Для путешествия в космос в ракете заправили </a:t>
            </a:r>
            <a:r>
              <a:rPr lang="ru-RU" sz="5400" b="1" dirty="0">
                <a:latin typeface="Times New Roman" panose="02020603050405020304" pitchFamily="18" charset="0"/>
                <a:cs typeface="Times New Roman" panose="02020603050405020304" pitchFamily="18" charset="0"/>
              </a:rPr>
              <a:t>6</a:t>
            </a:r>
            <a:r>
              <a:rPr lang="ru-RU" sz="5400" dirty="0">
                <a:latin typeface="Times New Roman" panose="02020603050405020304" pitchFamily="18" charset="0"/>
                <a:cs typeface="Times New Roman" panose="02020603050405020304" pitchFamily="18" charset="0"/>
              </a:rPr>
              <a:t> баков по </a:t>
            </a:r>
            <a:r>
              <a:rPr lang="ru-RU" sz="5400" b="1" dirty="0">
                <a:latin typeface="Times New Roman" panose="02020603050405020304" pitchFamily="18" charset="0"/>
                <a:cs typeface="Times New Roman" panose="02020603050405020304" pitchFamily="18" charset="0"/>
              </a:rPr>
              <a:t>9</a:t>
            </a:r>
            <a:r>
              <a:rPr lang="ru-RU" sz="5400" dirty="0">
                <a:latin typeface="Times New Roman" panose="02020603050405020304" pitchFamily="18" charset="0"/>
                <a:cs typeface="Times New Roman" panose="02020603050405020304" pitchFamily="18" charset="0"/>
              </a:rPr>
              <a:t> литров, а запасных взяли </a:t>
            </a:r>
            <a:r>
              <a:rPr lang="ru-RU" sz="5400" b="1" dirty="0">
                <a:latin typeface="Times New Roman" panose="02020603050405020304" pitchFamily="18" charset="0"/>
                <a:cs typeface="Times New Roman" panose="02020603050405020304" pitchFamily="18" charset="0"/>
              </a:rPr>
              <a:t>4</a:t>
            </a:r>
            <a:r>
              <a:rPr lang="ru-RU" sz="5400" dirty="0">
                <a:latin typeface="Times New Roman" panose="02020603050405020304" pitchFamily="18" charset="0"/>
                <a:cs typeface="Times New Roman" panose="02020603050405020304" pitchFamily="18" charset="0"/>
              </a:rPr>
              <a:t> бака по </a:t>
            </a:r>
            <a:r>
              <a:rPr lang="ru-RU" sz="5400" b="1" dirty="0">
                <a:latin typeface="Times New Roman" panose="02020603050405020304" pitchFamily="18" charset="0"/>
                <a:cs typeface="Times New Roman" panose="02020603050405020304" pitchFamily="18" charset="0"/>
              </a:rPr>
              <a:t>7</a:t>
            </a:r>
            <a:r>
              <a:rPr lang="ru-RU" sz="5400" dirty="0">
                <a:latin typeface="Times New Roman" panose="02020603050405020304" pitchFamily="18" charset="0"/>
                <a:cs typeface="Times New Roman" panose="02020603050405020304" pitchFamily="18" charset="0"/>
              </a:rPr>
              <a:t> литров. Сколько литров горючего в ракете</a:t>
            </a:r>
            <a:r>
              <a:rPr lang="ru-RU" sz="5400" dirty="0" smtClean="0">
                <a:latin typeface="Times New Roman" panose="02020603050405020304" pitchFamily="18" charset="0"/>
                <a:cs typeface="Times New Roman" panose="02020603050405020304" pitchFamily="18" charset="0"/>
              </a:rPr>
              <a:t>?</a:t>
            </a:r>
          </a:p>
          <a:p>
            <a:pPr marL="0" indent="0">
              <a:buNone/>
            </a:pPr>
            <a:endParaRPr lang="ru-RU" sz="4000" dirty="0">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232913" y="5772537"/>
            <a:ext cx="11726174" cy="707886"/>
          </a:xfrm>
          <a:prstGeom prst="rect">
            <a:avLst/>
          </a:prstGeom>
        </p:spPr>
        <p:txBody>
          <a:bodyPr wrap="square">
            <a:spAutoFit/>
          </a:bodyPr>
          <a:lstStyle/>
          <a:p>
            <a:pPr lvl="0">
              <a:spcBef>
                <a:spcPts val="1000"/>
              </a:spcBef>
              <a:buClr>
                <a:srgbClr val="B31166"/>
              </a:buClr>
              <a:buSzPct val="80000"/>
            </a:pPr>
            <a:r>
              <a:rPr lang="ru-RU" sz="4000" b="1" dirty="0" smtClean="0">
                <a:solidFill>
                  <a:prstClr val="black">
                    <a:lumMod val="75000"/>
                    <a:lumOff val="25000"/>
                  </a:prstClr>
                </a:solidFill>
                <a:latin typeface="Times New Roman" panose="02020603050405020304" pitchFamily="18" charset="0"/>
                <a:cs typeface="Times New Roman" panose="02020603050405020304" pitchFamily="18" charset="0"/>
              </a:rPr>
              <a:t>ОТВЕТ: всего 82 литра горючего было в ракете.</a:t>
            </a:r>
            <a:endParaRPr lang="ru-RU" sz="4000" b="1" dirty="0">
              <a:solidFill>
                <a:prstClr val="black">
                  <a:lumMod val="75000"/>
                  <a:lumOff val="2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4198578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iterate type="lt">
                                    <p:tmPct val="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7" presetClass="entr" presetSubtype="0" fill="hold" grpId="0" nodeType="clickEffect">
                                  <p:stCondLst>
                                    <p:cond delay="0"/>
                                  </p:stCondLst>
                                  <p:iterate type="lt">
                                    <p:tmPct val="50000"/>
                                  </p:iterate>
                                  <p:childTnLst>
                                    <p:set>
                                      <p:cBhvr>
                                        <p:cTn id="12" dur="1" fill="hold">
                                          <p:stCondLst>
                                            <p:cond delay="0"/>
                                          </p:stCondLst>
                                        </p:cTn>
                                        <p:tgtEl>
                                          <p:spTgt spid="5"/>
                                        </p:tgtEl>
                                        <p:attrNameLst>
                                          <p:attrName>style.visibility</p:attrName>
                                        </p:attrNameLst>
                                      </p:cBhvr>
                                      <p:to>
                                        <p:strVal val="visible"/>
                                      </p:to>
                                    </p:set>
                                    <p:anim calcmode="discrete" valueType="clr">
                                      <p:cBhvr override="childStyle">
                                        <p:cTn id="13"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5"/>
                                        </p:tgtEl>
                                        <p:attrNameLst>
                                          <p:attrName>fillcolor</p:attrName>
                                        </p:attrNameLst>
                                      </p:cBhvr>
                                      <p:tavLst>
                                        <p:tav tm="0">
                                          <p:val>
                                            <p:clrVal>
                                              <a:schemeClr val="accent2"/>
                                            </p:clrVal>
                                          </p:val>
                                        </p:tav>
                                        <p:tav tm="50000">
                                          <p:val>
                                            <p:clrVal>
                                              <a:schemeClr val="hlink"/>
                                            </p:clrVal>
                                          </p:val>
                                        </p:tav>
                                      </p:tavLst>
                                    </p:anim>
                                    <p:set>
                                      <p:cBhvr>
                                        <p:cTn id="15"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2" build="p"/>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54954" y="476518"/>
            <a:ext cx="3865134" cy="759854"/>
          </a:xfrm>
        </p:spPr>
        <p:txBody>
          <a:bodyPr>
            <a:noAutofit/>
          </a:bodyPr>
          <a:lstStyle/>
          <a:p>
            <a:pPr algn="ctr"/>
            <a:r>
              <a:rPr lang="ru-RU" sz="5400" dirty="0" smtClean="0">
                <a:latin typeface="Times New Roman" panose="02020603050405020304" pitchFamily="18" charset="0"/>
                <a:cs typeface="Times New Roman" panose="02020603050405020304" pitchFamily="18" charset="0"/>
              </a:rPr>
              <a:t>ЗЕМЛЯ</a:t>
            </a:r>
            <a:endParaRPr lang="ru-RU" sz="5400" dirty="0">
              <a:latin typeface="Times New Roman" panose="02020603050405020304" pitchFamily="18" charset="0"/>
              <a:cs typeface="Times New Roman" panose="02020603050405020304" pitchFamily="18" charset="0"/>
            </a:endParaRPr>
          </a:p>
        </p:txBody>
      </p:sp>
      <p:pic>
        <p:nvPicPr>
          <p:cNvPr id="5" name="Рисунок 4"/>
          <p:cNvPicPr>
            <a:picLocks noGrp="1" noChangeAspect="1"/>
          </p:cNvPicPr>
          <p:nvPr>
            <p:ph type="pic" idx="1"/>
          </p:nvPr>
        </p:nvPicPr>
        <p:blipFill>
          <a:blip r:embed="rId2">
            <a:extLst>
              <a:ext uri="{28A0092B-C50C-407E-A947-70E740481C1C}">
                <a14:useLocalDpi xmlns:a14="http://schemas.microsoft.com/office/drawing/2010/main" xmlns="" val="0"/>
              </a:ext>
            </a:extLst>
          </a:blip>
          <a:stretch>
            <a:fillRect/>
          </a:stretch>
        </p:blipFill>
        <p:spPr>
          <a:xfrm>
            <a:off x="6284890" y="476518"/>
            <a:ext cx="5907110" cy="5924282"/>
          </a:xfrm>
        </p:spPr>
      </p:pic>
      <p:sp>
        <p:nvSpPr>
          <p:cNvPr id="4" name="Текст 3"/>
          <p:cNvSpPr>
            <a:spLocks noGrp="1"/>
          </p:cNvSpPr>
          <p:nvPr>
            <p:ph type="body" sz="half" idx="2"/>
          </p:nvPr>
        </p:nvSpPr>
        <p:spPr>
          <a:xfrm>
            <a:off x="682579" y="1142999"/>
            <a:ext cx="4906851" cy="4974465"/>
          </a:xfrm>
        </p:spPr>
        <p:txBody>
          <a:bodyPr>
            <a:noAutofit/>
          </a:bodyPr>
          <a:lstStyle/>
          <a:p>
            <a:pPr algn="ctr"/>
            <a:r>
              <a:rPr lang="ru-RU" sz="1900" dirty="0" smtClean="0">
                <a:latin typeface="Times New Roman" panose="02020603050405020304" pitchFamily="18" charset="0"/>
                <a:cs typeface="Times New Roman" panose="02020603050405020304" pitchFamily="18" charset="0"/>
              </a:rPr>
              <a:t>Земля – третья от Солнца планета. Её часто называют «голубая планета» - потому что на ней много океанов, которые придают нашей планете голубизну. </a:t>
            </a:r>
            <a:r>
              <a:rPr lang="ru-RU" sz="1900" dirty="0">
                <a:latin typeface="Times New Roman" panose="02020603050405020304" pitchFamily="18" charset="0"/>
                <a:cs typeface="Times New Roman" panose="02020603050405020304" pitchFamily="18" charset="0"/>
              </a:rPr>
              <a:t>Земля образовалась 4,5 млрд лет назад из газопылевого облака, в котором зародилось Солнце. Сначала это был огромный раскаленный шар, который со временем остыл и на нем сформировался мир. Земля вращается и поочередно подставляет Солнцу свои сторонки – день наступает на той стороне, которая обращена к светилу, а на противоположной стороне в это время царит </a:t>
            </a:r>
            <a:r>
              <a:rPr lang="ru-RU" sz="1900" dirty="0" smtClean="0">
                <a:latin typeface="Times New Roman" panose="02020603050405020304" pitchFamily="18" charset="0"/>
                <a:cs typeface="Times New Roman" panose="02020603050405020304" pitchFamily="18" charset="0"/>
              </a:rPr>
              <a:t>ночь. Это единственная планета на которой есть вода. Это означает, что здесь могут жить люди, животные и растения. Ни на одной другой планете признаков жизни еще не обнаружено. </a:t>
            </a:r>
            <a:endParaRPr lang="ru-RU" sz="19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8729294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0" y="1"/>
            <a:ext cx="12192000" cy="6858000"/>
          </a:xfrm>
        </p:spPr>
      </p:pic>
    </p:spTree>
    <p:extLst>
      <p:ext uri="{BB962C8B-B14F-4D97-AF65-F5344CB8AC3E}">
        <p14:creationId xmlns:p14="http://schemas.microsoft.com/office/powerpoint/2010/main" xmlns="" val="3583029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54955" y="463639"/>
            <a:ext cx="3865134" cy="824247"/>
          </a:xfrm>
        </p:spPr>
        <p:txBody>
          <a:bodyPr>
            <a:noAutofit/>
          </a:bodyPr>
          <a:lstStyle/>
          <a:p>
            <a:pPr algn="ctr"/>
            <a:r>
              <a:rPr lang="ru-RU" sz="5400" dirty="0" smtClean="0"/>
              <a:t>МАРС</a:t>
            </a:r>
            <a:endParaRPr lang="ru-RU" sz="5400" dirty="0"/>
          </a:p>
        </p:txBody>
      </p:sp>
      <p:pic>
        <p:nvPicPr>
          <p:cNvPr id="5" name="Рисунок 4"/>
          <p:cNvPicPr>
            <a:picLocks noGrp="1" noChangeAspect="1"/>
          </p:cNvPicPr>
          <p:nvPr>
            <p:ph type="pic" idx="1"/>
          </p:nvPr>
        </p:nvPicPr>
        <p:blipFill>
          <a:blip r:embed="rId2">
            <a:extLst>
              <a:ext uri="{28A0092B-C50C-407E-A947-70E740481C1C}">
                <a14:useLocalDpi xmlns:a14="http://schemas.microsoft.com/office/drawing/2010/main" xmlns="" val="0"/>
              </a:ext>
            </a:extLst>
          </a:blip>
          <a:stretch>
            <a:fillRect/>
          </a:stretch>
        </p:blipFill>
        <p:spPr>
          <a:xfrm>
            <a:off x="6762518" y="463639"/>
            <a:ext cx="5429482" cy="5872767"/>
          </a:xfrm>
        </p:spPr>
      </p:pic>
      <p:sp>
        <p:nvSpPr>
          <p:cNvPr id="4" name="Текст 3"/>
          <p:cNvSpPr>
            <a:spLocks noGrp="1"/>
          </p:cNvSpPr>
          <p:nvPr>
            <p:ph type="body" sz="half" idx="2"/>
          </p:nvPr>
        </p:nvSpPr>
        <p:spPr>
          <a:xfrm>
            <a:off x="669701" y="1287885"/>
            <a:ext cx="4906851" cy="4932611"/>
          </a:xfrm>
        </p:spPr>
        <p:txBody>
          <a:bodyPr>
            <a:noAutofit/>
          </a:bodyPr>
          <a:lstStyle/>
          <a:p>
            <a:r>
              <a:rPr lang="ru-RU" sz="2300" dirty="0" smtClean="0">
                <a:latin typeface="Times New Roman" panose="02020603050405020304" pitchFamily="18" charset="0"/>
                <a:cs typeface="Times New Roman" panose="02020603050405020304" pitchFamily="18" charset="0"/>
              </a:rPr>
              <a:t>Марс – четвертая планета в солнечной системе. Она в два раза меньше Земли. Ее назвали в честь бога войны за свой кроваво-красный цвет. Это объясняется большим количеством окиси железа в горных породах. Климат Марса – это климат холодной и обезвоженной высокогорной пустыни  с горами, кратерами и вулканами. Это единственная планета, которую можно достичь при помощи современных ракет. Для космонавтов это путешествие длится 4 года.</a:t>
            </a:r>
            <a:endParaRPr lang="ru-RU" sz="2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4410679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pPr algn="ctr"/>
            <a:r>
              <a:rPr lang="ru-RU" sz="8000" dirty="0" smtClean="0">
                <a:latin typeface="Times New Roman" panose="02020603050405020304" pitchFamily="18" charset="0"/>
                <a:cs typeface="Times New Roman" panose="02020603050405020304" pitchFamily="18" charset="0"/>
              </a:rPr>
              <a:t>Работа у доски</a:t>
            </a:r>
            <a:endParaRPr lang="ru-RU" sz="8000" dirty="0">
              <a:latin typeface="Times New Roman" panose="02020603050405020304" pitchFamily="18" charset="0"/>
              <a:cs typeface="Times New Roman" panose="02020603050405020304" pitchFamily="18" charset="0"/>
            </a:endParaRPr>
          </a:p>
        </p:txBody>
      </p:sp>
      <p:sp>
        <p:nvSpPr>
          <p:cNvPr id="6" name="Объект 5"/>
          <p:cNvSpPr>
            <a:spLocks noGrp="1"/>
          </p:cNvSpPr>
          <p:nvPr>
            <p:ph idx="1"/>
          </p:nvPr>
        </p:nvSpPr>
        <p:spPr>
          <a:xfrm>
            <a:off x="1221456" y="2687236"/>
            <a:ext cx="8825659" cy="3647063"/>
          </a:xfrm>
        </p:spPr>
        <p:txBody>
          <a:bodyPr>
            <a:normAutofit/>
          </a:bodyPr>
          <a:lstStyle/>
          <a:p>
            <a:pPr marL="0" indent="0" algn="ctr">
              <a:buNone/>
            </a:pPr>
            <a:r>
              <a:rPr lang="ru-RU" sz="4000" b="1" dirty="0" smtClean="0">
                <a:latin typeface="Times New Roman" panose="02020603050405020304" pitchFamily="18" charset="0"/>
                <a:cs typeface="Times New Roman" panose="02020603050405020304" pitchFamily="18" charset="0"/>
              </a:rPr>
              <a:t>7</a:t>
            </a:r>
            <a:r>
              <a:rPr lang="en-US" sz="4000" b="1" dirty="0" smtClean="0">
                <a:latin typeface="Times New Roman" panose="02020603050405020304" pitchFamily="18" charset="0"/>
                <a:cs typeface="Times New Roman" panose="02020603050405020304" pitchFamily="18" charset="0"/>
              </a:rPr>
              <a:t> </a:t>
            </a:r>
            <a:r>
              <a:rPr lang="ru-RU" sz="4000" b="1" dirty="0" err="1" smtClean="0">
                <a:latin typeface="Times New Roman" panose="02020603050405020304" pitchFamily="18" charset="0"/>
                <a:cs typeface="Times New Roman" panose="02020603050405020304" pitchFamily="18" charset="0"/>
              </a:rPr>
              <a:t>х</a:t>
            </a:r>
            <a:r>
              <a:rPr lang="en-US" sz="4000" b="1" dirty="0" smtClean="0">
                <a:latin typeface="Times New Roman" panose="02020603050405020304" pitchFamily="18" charset="0"/>
                <a:cs typeface="Times New Roman" panose="02020603050405020304" pitchFamily="18" charset="0"/>
              </a:rPr>
              <a:t> </a:t>
            </a:r>
            <a:r>
              <a:rPr lang="ru-RU" sz="4000" b="1" dirty="0" smtClean="0">
                <a:latin typeface="Times New Roman" panose="02020603050405020304" pitchFamily="18" charset="0"/>
                <a:cs typeface="Times New Roman" panose="02020603050405020304" pitchFamily="18" charset="0"/>
              </a:rPr>
              <a:t>7</a:t>
            </a:r>
            <a:r>
              <a:rPr lang="en-US" sz="4000" b="1" dirty="0" smtClean="0">
                <a:latin typeface="Times New Roman" panose="02020603050405020304" pitchFamily="18" charset="0"/>
                <a:cs typeface="Times New Roman" panose="02020603050405020304" pitchFamily="18" charset="0"/>
              </a:rPr>
              <a:t> </a:t>
            </a:r>
            <a:r>
              <a:rPr lang="ru-RU" sz="4000" b="1" dirty="0" smtClean="0">
                <a:latin typeface="Times New Roman" panose="02020603050405020304" pitchFamily="18" charset="0"/>
                <a:cs typeface="Times New Roman" panose="02020603050405020304" pitchFamily="18" charset="0"/>
              </a:rPr>
              <a:t>–</a:t>
            </a:r>
            <a:r>
              <a:rPr lang="en-US" sz="4000" b="1" dirty="0" smtClean="0">
                <a:latin typeface="Times New Roman" panose="02020603050405020304" pitchFamily="18" charset="0"/>
                <a:cs typeface="Times New Roman" panose="02020603050405020304" pitchFamily="18" charset="0"/>
              </a:rPr>
              <a:t> </a:t>
            </a:r>
            <a:r>
              <a:rPr lang="ru-RU" sz="4000" b="1" dirty="0" smtClean="0">
                <a:latin typeface="Times New Roman" panose="02020603050405020304" pitchFamily="18" charset="0"/>
                <a:cs typeface="Times New Roman" panose="02020603050405020304" pitchFamily="18" charset="0"/>
              </a:rPr>
              <a:t>35</a:t>
            </a:r>
            <a:r>
              <a:rPr lang="en-US" sz="4000" b="1" dirty="0" smtClean="0">
                <a:latin typeface="Times New Roman" panose="02020603050405020304" pitchFamily="18" charset="0"/>
                <a:cs typeface="Times New Roman" panose="02020603050405020304" pitchFamily="18" charset="0"/>
              </a:rPr>
              <a:t> </a:t>
            </a:r>
            <a:r>
              <a:rPr lang="ru-RU" sz="4000" b="1" dirty="0" smtClean="0">
                <a:latin typeface="Times New Roman" panose="02020603050405020304" pitchFamily="18" charset="0"/>
                <a:cs typeface="Times New Roman" panose="02020603050405020304" pitchFamily="18" charset="0"/>
              </a:rPr>
              <a:t> =</a:t>
            </a:r>
            <a:endParaRPr lang="ru-RU" sz="4000" b="1" dirty="0" smtClean="0">
              <a:latin typeface="Times New Roman" panose="02020603050405020304" pitchFamily="18" charset="0"/>
              <a:cs typeface="Times New Roman" panose="02020603050405020304" pitchFamily="18" charset="0"/>
            </a:endParaRPr>
          </a:p>
          <a:p>
            <a:pPr marL="0" indent="0" algn="ctr">
              <a:buNone/>
            </a:pPr>
            <a:r>
              <a:rPr lang="ru-RU" sz="4000" b="1" dirty="0" smtClean="0">
                <a:latin typeface="Times New Roman" panose="02020603050405020304" pitchFamily="18" charset="0"/>
                <a:cs typeface="Times New Roman" panose="02020603050405020304" pitchFamily="18" charset="0"/>
              </a:rPr>
              <a:t>40</a:t>
            </a:r>
            <a:r>
              <a:rPr lang="en-US" sz="4000" b="1" dirty="0" smtClean="0">
                <a:latin typeface="Times New Roman" panose="02020603050405020304" pitchFamily="18" charset="0"/>
                <a:cs typeface="Times New Roman" panose="02020603050405020304" pitchFamily="18" charset="0"/>
              </a:rPr>
              <a:t> </a:t>
            </a:r>
            <a:r>
              <a:rPr lang="ru-RU" sz="4000" b="1" dirty="0" smtClean="0">
                <a:latin typeface="Times New Roman" panose="02020603050405020304" pitchFamily="18" charset="0"/>
                <a:cs typeface="Times New Roman" panose="02020603050405020304" pitchFamily="18" charset="0"/>
              </a:rPr>
              <a:t>:</a:t>
            </a:r>
            <a:r>
              <a:rPr lang="en-US" sz="4000" b="1" dirty="0" smtClean="0">
                <a:latin typeface="Times New Roman" panose="02020603050405020304" pitchFamily="18" charset="0"/>
                <a:cs typeface="Times New Roman" panose="02020603050405020304" pitchFamily="18" charset="0"/>
              </a:rPr>
              <a:t> </a:t>
            </a:r>
            <a:r>
              <a:rPr lang="ru-RU" sz="4000" b="1" dirty="0" smtClean="0">
                <a:latin typeface="Times New Roman" panose="02020603050405020304" pitchFamily="18" charset="0"/>
                <a:cs typeface="Times New Roman" panose="02020603050405020304" pitchFamily="18" charset="0"/>
              </a:rPr>
              <a:t>8</a:t>
            </a:r>
            <a:r>
              <a:rPr lang="en-US" sz="4000" b="1" dirty="0" smtClean="0">
                <a:latin typeface="Times New Roman" panose="02020603050405020304" pitchFamily="18" charset="0"/>
                <a:cs typeface="Times New Roman" panose="02020603050405020304" pitchFamily="18" charset="0"/>
              </a:rPr>
              <a:t> </a:t>
            </a:r>
            <a:r>
              <a:rPr lang="ru-RU" sz="4000" b="1" dirty="0" smtClean="0">
                <a:latin typeface="Times New Roman" panose="02020603050405020304" pitchFamily="18" charset="0"/>
                <a:cs typeface="Times New Roman" panose="02020603050405020304" pitchFamily="18" charset="0"/>
              </a:rPr>
              <a:t>+</a:t>
            </a:r>
            <a:r>
              <a:rPr lang="en-US" sz="4000" b="1" dirty="0" smtClean="0">
                <a:latin typeface="Times New Roman" panose="02020603050405020304" pitchFamily="18" charset="0"/>
                <a:cs typeface="Times New Roman" panose="02020603050405020304" pitchFamily="18" charset="0"/>
              </a:rPr>
              <a:t> </a:t>
            </a:r>
            <a:r>
              <a:rPr lang="ru-RU" sz="4000" b="1" dirty="0" smtClean="0">
                <a:latin typeface="Times New Roman" panose="02020603050405020304" pitchFamily="18" charset="0"/>
                <a:cs typeface="Times New Roman" panose="02020603050405020304" pitchFamily="18" charset="0"/>
              </a:rPr>
              <a:t>65 =</a:t>
            </a:r>
            <a:endParaRPr lang="ru-RU" sz="4000" b="1" dirty="0" smtClean="0">
              <a:latin typeface="Times New Roman" panose="02020603050405020304" pitchFamily="18" charset="0"/>
              <a:cs typeface="Times New Roman" panose="02020603050405020304" pitchFamily="18" charset="0"/>
            </a:endParaRPr>
          </a:p>
          <a:p>
            <a:pPr marL="0" indent="0" algn="ctr">
              <a:buNone/>
            </a:pPr>
            <a:r>
              <a:rPr lang="ru-RU" sz="4000" b="1" dirty="0" smtClean="0">
                <a:latin typeface="Times New Roman" panose="02020603050405020304" pitchFamily="18" charset="0"/>
                <a:cs typeface="Times New Roman" panose="02020603050405020304" pitchFamily="18" charset="0"/>
              </a:rPr>
              <a:t>3</a:t>
            </a:r>
            <a:r>
              <a:rPr lang="en-US" sz="4000" b="1" dirty="0" smtClean="0">
                <a:latin typeface="Times New Roman" panose="02020603050405020304" pitchFamily="18" charset="0"/>
                <a:cs typeface="Times New Roman" panose="02020603050405020304" pitchFamily="18" charset="0"/>
              </a:rPr>
              <a:t> </a:t>
            </a:r>
            <a:r>
              <a:rPr lang="ru-RU" sz="4000" b="1" dirty="0" err="1" smtClean="0">
                <a:latin typeface="Times New Roman" panose="02020603050405020304" pitchFamily="18" charset="0"/>
                <a:cs typeface="Times New Roman" panose="02020603050405020304" pitchFamily="18" charset="0"/>
              </a:rPr>
              <a:t>х</a:t>
            </a:r>
            <a:r>
              <a:rPr lang="en-US" sz="4000" b="1" dirty="0" smtClean="0">
                <a:latin typeface="Times New Roman" panose="02020603050405020304" pitchFamily="18" charset="0"/>
                <a:cs typeface="Times New Roman" panose="02020603050405020304" pitchFamily="18" charset="0"/>
              </a:rPr>
              <a:t> </a:t>
            </a:r>
            <a:r>
              <a:rPr lang="ru-RU" sz="4000" b="1" dirty="0" smtClean="0">
                <a:latin typeface="Times New Roman" panose="02020603050405020304" pitchFamily="18" charset="0"/>
                <a:cs typeface="Times New Roman" panose="02020603050405020304" pitchFamily="18" charset="0"/>
              </a:rPr>
              <a:t>3</a:t>
            </a:r>
            <a:r>
              <a:rPr lang="en-US" sz="4000" b="1" dirty="0" smtClean="0">
                <a:latin typeface="Times New Roman" panose="02020603050405020304" pitchFamily="18" charset="0"/>
                <a:cs typeface="Times New Roman" panose="02020603050405020304" pitchFamily="18" charset="0"/>
              </a:rPr>
              <a:t> </a:t>
            </a:r>
            <a:r>
              <a:rPr lang="ru-RU" sz="4000" b="1" dirty="0" smtClean="0">
                <a:latin typeface="Times New Roman" panose="02020603050405020304" pitchFamily="18" charset="0"/>
                <a:cs typeface="Times New Roman" panose="02020603050405020304" pitchFamily="18" charset="0"/>
              </a:rPr>
              <a:t>+</a:t>
            </a:r>
            <a:r>
              <a:rPr lang="en-US" sz="4000" b="1" dirty="0" smtClean="0">
                <a:latin typeface="Times New Roman" panose="02020603050405020304" pitchFamily="18" charset="0"/>
                <a:cs typeface="Times New Roman" panose="02020603050405020304" pitchFamily="18" charset="0"/>
              </a:rPr>
              <a:t> </a:t>
            </a:r>
            <a:r>
              <a:rPr lang="ru-RU" sz="4000" b="1" dirty="0" smtClean="0">
                <a:latin typeface="Times New Roman" panose="02020603050405020304" pitchFamily="18" charset="0"/>
                <a:cs typeface="Times New Roman" panose="02020603050405020304" pitchFamily="18" charset="0"/>
              </a:rPr>
              <a:t>67 =</a:t>
            </a:r>
            <a:endParaRPr lang="ru-RU" sz="4000" b="1" dirty="0">
              <a:latin typeface="Times New Roman" panose="02020603050405020304" pitchFamily="18" charset="0"/>
              <a:cs typeface="Times New Roman" panose="02020603050405020304" pitchFamily="18" charset="0"/>
            </a:endParaRPr>
          </a:p>
          <a:p>
            <a:pPr marL="0" indent="0" algn="ctr">
              <a:buNone/>
            </a:pPr>
            <a:r>
              <a:rPr lang="ru-RU" sz="4000" b="1" dirty="0" smtClean="0">
                <a:latin typeface="Times New Roman" panose="02020603050405020304" pitchFamily="18" charset="0"/>
                <a:cs typeface="Times New Roman" panose="02020603050405020304" pitchFamily="18" charset="0"/>
              </a:rPr>
              <a:t>54</a:t>
            </a:r>
            <a:r>
              <a:rPr lang="en-US" sz="4000" b="1" dirty="0" smtClean="0">
                <a:latin typeface="Times New Roman" panose="02020603050405020304" pitchFamily="18" charset="0"/>
                <a:cs typeface="Times New Roman" panose="02020603050405020304" pitchFamily="18" charset="0"/>
              </a:rPr>
              <a:t> </a:t>
            </a:r>
            <a:r>
              <a:rPr lang="ru-RU" sz="4000" b="1" dirty="0" smtClean="0">
                <a:latin typeface="Times New Roman" panose="02020603050405020304" pitchFamily="18" charset="0"/>
                <a:cs typeface="Times New Roman" panose="02020603050405020304" pitchFamily="18" charset="0"/>
              </a:rPr>
              <a:t>–</a:t>
            </a:r>
            <a:r>
              <a:rPr lang="en-US" sz="4000" b="1" dirty="0" smtClean="0">
                <a:latin typeface="Times New Roman" panose="02020603050405020304" pitchFamily="18" charset="0"/>
                <a:cs typeface="Times New Roman" panose="02020603050405020304" pitchFamily="18" charset="0"/>
              </a:rPr>
              <a:t> </a:t>
            </a:r>
            <a:r>
              <a:rPr lang="ru-RU" sz="4000" b="1" dirty="0" smtClean="0">
                <a:latin typeface="Times New Roman" panose="02020603050405020304" pitchFamily="18" charset="0"/>
                <a:cs typeface="Times New Roman" panose="02020603050405020304" pitchFamily="18" charset="0"/>
              </a:rPr>
              <a:t>49</a:t>
            </a:r>
            <a:r>
              <a:rPr lang="en-US" sz="4000" b="1" dirty="0" smtClean="0">
                <a:latin typeface="Times New Roman" panose="02020603050405020304" pitchFamily="18" charset="0"/>
                <a:cs typeface="Times New Roman" panose="02020603050405020304" pitchFamily="18" charset="0"/>
              </a:rPr>
              <a:t> </a:t>
            </a:r>
            <a:r>
              <a:rPr lang="ru-RU" sz="4000" b="1" dirty="0" smtClean="0">
                <a:latin typeface="Times New Roman" panose="02020603050405020304" pitchFamily="18" charset="0"/>
                <a:cs typeface="Times New Roman" panose="02020603050405020304" pitchFamily="18" charset="0"/>
              </a:rPr>
              <a:t>:</a:t>
            </a:r>
            <a:r>
              <a:rPr lang="en-US" sz="4000" b="1" dirty="0" smtClean="0">
                <a:latin typeface="Times New Roman" panose="02020603050405020304" pitchFamily="18" charset="0"/>
                <a:cs typeface="Times New Roman" panose="02020603050405020304" pitchFamily="18" charset="0"/>
              </a:rPr>
              <a:t> </a:t>
            </a:r>
            <a:r>
              <a:rPr lang="ru-RU" sz="4000" b="1" dirty="0" smtClean="0">
                <a:latin typeface="Times New Roman" panose="02020603050405020304" pitchFamily="18" charset="0"/>
                <a:cs typeface="Times New Roman" panose="02020603050405020304" pitchFamily="18" charset="0"/>
              </a:rPr>
              <a:t>7 =</a:t>
            </a:r>
            <a:endParaRPr lang="ru-RU" dirty="0"/>
          </a:p>
        </p:txBody>
      </p:sp>
      <p:sp>
        <p:nvSpPr>
          <p:cNvPr id="7" name="Прямоугольник 6"/>
          <p:cNvSpPr/>
          <p:nvPr/>
        </p:nvSpPr>
        <p:spPr>
          <a:xfrm>
            <a:off x="7149245" y="2721114"/>
            <a:ext cx="697627" cy="707886"/>
          </a:xfrm>
          <a:prstGeom prst="rect">
            <a:avLst/>
          </a:prstGeom>
        </p:spPr>
        <p:txBody>
          <a:bodyPr wrap="none">
            <a:spAutoFit/>
          </a:bodyPr>
          <a:lstStyle/>
          <a:p>
            <a:r>
              <a:rPr lang="ru-RU" sz="4000" b="1" dirty="0" smtClean="0">
                <a:solidFill>
                  <a:prstClr val="black">
                    <a:lumMod val="75000"/>
                    <a:lumOff val="25000"/>
                  </a:prstClr>
                </a:solidFill>
                <a:latin typeface="Times New Roman" panose="02020603050405020304" pitchFamily="18" charset="0"/>
                <a:cs typeface="Times New Roman" panose="02020603050405020304" pitchFamily="18" charset="0"/>
              </a:rPr>
              <a:t>14</a:t>
            </a:r>
            <a:endParaRPr lang="ru-RU" dirty="0"/>
          </a:p>
        </p:txBody>
      </p:sp>
      <p:sp>
        <p:nvSpPr>
          <p:cNvPr id="8" name="Прямоугольник 7"/>
          <p:cNvSpPr/>
          <p:nvPr/>
        </p:nvSpPr>
        <p:spPr>
          <a:xfrm>
            <a:off x="7092491" y="3429000"/>
            <a:ext cx="697627" cy="707886"/>
          </a:xfrm>
          <a:prstGeom prst="rect">
            <a:avLst/>
          </a:prstGeom>
        </p:spPr>
        <p:txBody>
          <a:bodyPr wrap="none">
            <a:spAutoFit/>
          </a:bodyPr>
          <a:lstStyle/>
          <a:p>
            <a:r>
              <a:rPr lang="ru-RU" sz="4000" b="1" dirty="0" smtClean="0">
                <a:solidFill>
                  <a:prstClr val="black">
                    <a:lumMod val="75000"/>
                    <a:lumOff val="25000"/>
                  </a:prstClr>
                </a:solidFill>
                <a:latin typeface="Times New Roman" panose="02020603050405020304" pitchFamily="18" charset="0"/>
                <a:cs typeface="Times New Roman" panose="02020603050405020304" pitchFamily="18" charset="0"/>
              </a:rPr>
              <a:t>70</a:t>
            </a:r>
            <a:endParaRPr lang="ru-RU" dirty="0"/>
          </a:p>
        </p:txBody>
      </p:sp>
      <p:sp>
        <p:nvSpPr>
          <p:cNvPr id="9" name="Прямоугольник 8"/>
          <p:cNvSpPr/>
          <p:nvPr/>
        </p:nvSpPr>
        <p:spPr>
          <a:xfrm>
            <a:off x="6904095" y="4079919"/>
            <a:ext cx="697627" cy="707886"/>
          </a:xfrm>
          <a:prstGeom prst="rect">
            <a:avLst/>
          </a:prstGeom>
        </p:spPr>
        <p:txBody>
          <a:bodyPr wrap="none">
            <a:spAutoFit/>
          </a:bodyPr>
          <a:lstStyle/>
          <a:p>
            <a:r>
              <a:rPr lang="ru-RU" sz="4000" b="1" dirty="0" smtClean="0">
                <a:solidFill>
                  <a:prstClr val="black">
                    <a:lumMod val="75000"/>
                    <a:lumOff val="25000"/>
                  </a:prstClr>
                </a:solidFill>
                <a:latin typeface="Times New Roman" panose="02020603050405020304" pitchFamily="18" charset="0"/>
                <a:cs typeface="Times New Roman" panose="02020603050405020304" pitchFamily="18" charset="0"/>
              </a:rPr>
              <a:t>76</a:t>
            </a:r>
            <a:endParaRPr lang="ru-RU" dirty="0"/>
          </a:p>
        </p:txBody>
      </p:sp>
      <p:sp>
        <p:nvSpPr>
          <p:cNvPr id="10" name="Прямоугольник 9"/>
          <p:cNvSpPr/>
          <p:nvPr/>
        </p:nvSpPr>
        <p:spPr>
          <a:xfrm>
            <a:off x="7031618" y="4861255"/>
            <a:ext cx="697627" cy="707886"/>
          </a:xfrm>
          <a:prstGeom prst="rect">
            <a:avLst/>
          </a:prstGeom>
        </p:spPr>
        <p:txBody>
          <a:bodyPr wrap="none">
            <a:spAutoFit/>
          </a:bodyPr>
          <a:lstStyle/>
          <a:p>
            <a:r>
              <a:rPr lang="ru-RU" sz="4000" b="1" dirty="0" smtClean="0">
                <a:solidFill>
                  <a:prstClr val="black">
                    <a:lumMod val="75000"/>
                    <a:lumOff val="25000"/>
                  </a:prstClr>
                </a:solidFill>
                <a:latin typeface="Times New Roman" panose="02020603050405020304" pitchFamily="18" charset="0"/>
                <a:cs typeface="Times New Roman" panose="02020603050405020304" pitchFamily="18" charset="0"/>
              </a:rPr>
              <a:t>47</a:t>
            </a:r>
            <a:endParaRPr lang="ru-RU" dirty="0"/>
          </a:p>
        </p:txBody>
      </p:sp>
      <p:sp>
        <p:nvSpPr>
          <p:cNvPr id="11" name="Равнобедренный треугольник 10"/>
          <p:cNvSpPr/>
          <p:nvPr/>
        </p:nvSpPr>
        <p:spPr>
          <a:xfrm rot="5400000">
            <a:off x="3873730" y="2743202"/>
            <a:ext cx="465513" cy="50292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Равнобедренный треугольник 12"/>
          <p:cNvSpPr/>
          <p:nvPr/>
        </p:nvSpPr>
        <p:spPr>
          <a:xfrm rot="5400000">
            <a:off x="3895898" y="3410297"/>
            <a:ext cx="465513" cy="50292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Равнобедренный треугольник 13"/>
          <p:cNvSpPr/>
          <p:nvPr/>
        </p:nvSpPr>
        <p:spPr>
          <a:xfrm rot="5400000">
            <a:off x="3898668" y="4260276"/>
            <a:ext cx="465513" cy="50292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Равнобедренный треугольник 14"/>
          <p:cNvSpPr/>
          <p:nvPr/>
        </p:nvSpPr>
        <p:spPr>
          <a:xfrm rot="5400000">
            <a:off x="3901439" y="4982098"/>
            <a:ext cx="465513" cy="50292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xmlns="" val="48132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heckerboard(across)">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checkerboard(across)">
                                      <p:cBhvr>
                                        <p:cTn id="18" dur="500"/>
                                        <p:tgtEl>
                                          <p:spTgt spid="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checkerboard(across)">
                                      <p:cBhvr>
                                        <p:cTn id="29" dur="500"/>
                                        <p:tgtEl>
                                          <p:spTgt spid="6">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6">
                                            <p:txEl>
                                              <p:pRg st="3" end="3"/>
                                            </p:txEl>
                                          </p:spTgt>
                                        </p:tgtEl>
                                        <p:attrNameLst>
                                          <p:attrName>style.visibility</p:attrName>
                                        </p:attrNameLst>
                                      </p:cBhvr>
                                      <p:to>
                                        <p:strVal val="visible"/>
                                      </p:to>
                                    </p:set>
                                    <p:animEffect transition="in" filter="checkerboard(across)">
                                      <p:cBhvr>
                                        <p:cTn id="40" dur="500"/>
                                        <p:tgtEl>
                                          <p:spTgt spid="6">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8"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54955" y="489398"/>
            <a:ext cx="3865134" cy="759854"/>
          </a:xfrm>
        </p:spPr>
        <p:txBody>
          <a:bodyPr>
            <a:noAutofit/>
          </a:bodyPr>
          <a:lstStyle/>
          <a:p>
            <a:pPr algn="ctr"/>
            <a:r>
              <a:rPr lang="ru-RU" sz="5400" dirty="0" smtClean="0">
                <a:latin typeface="Times New Roman" panose="02020603050405020304" pitchFamily="18" charset="0"/>
                <a:cs typeface="Times New Roman" panose="02020603050405020304" pitchFamily="18" charset="0"/>
              </a:rPr>
              <a:t>ЮПИТЕР</a:t>
            </a:r>
            <a:endParaRPr lang="ru-RU" sz="5400" dirty="0">
              <a:latin typeface="Times New Roman" panose="02020603050405020304" pitchFamily="18" charset="0"/>
              <a:cs typeface="Times New Roman" panose="02020603050405020304" pitchFamily="18" charset="0"/>
            </a:endParaRPr>
          </a:p>
        </p:txBody>
      </p:sp>
      <p:pic>
        <p:nvPicPr>
          <p:cNvPr id="5" name="Рисунок 4"/>
          <p:cNvPicPr>
            <a:picLocks noGrp="1" noChangeAspect="1"/>
          </p:cNvPicPr>
          <p:nvPr>
            <p:ph type="pic" idx="1"/>
          </p:nvPr>
        </p:nvPicPr>
        <p:blipFill>
          <a:blip r:embed="rId2">
            <a:extLst>
              <a:ext uri="{28A0092B-C50C-407E-A947-70E740481C1C}">
                <a14:useLocalDpi xmlns:a14="http://schemas.microsoft.com/office/drawing/2010/main" xmlns="" val="0"/>
              </a:ext>
            </a:extLst>
          </a:blip>
          <a:stretch>
            <a:fillRect/>
          </a:stretch>
        </p:blipFill>
        <p:spPr>
          <a:xfrm>
            <a:off x="6306356" y="489398"/>
            <a:ext cx="5885644" cy="5885644"/>
          </a:xfrm>
        </p:spPr>
      </p:pic>
      <p:sp>
        <p:nvSpPr>
          <p:cNvPr id="4" name="Текст 3"/>
          <p:cNvSpPr>
            <a:spLocks noGrp="1"/>
          </p:cNvSpPr>
          <p:nvPr>
            <p:ph type="body" sz="half" idx="2"/>
          </p:nvPr>
        </p:nvSpPr>
        <p:spPr>
          <a:xfrm>
            <a:off x="605307" y="1143000"/>
            <a:ext cx="4984124" cy="5103254"/>
          </a:xfrm>
        </p:spPr>
        <p:txBody>
          <a:bodyPr>
            <a:noAutofit/>
          </a:bodyPr>
          <a:lstStyle/>
          <a:p>
            <a:pPr algn="ctr"/>
            <a:r>
              <a:rPr lang="ru-RU" sz="2400" dirty="0" smtClean="0">
                <a:latin typeface="Times New Roman" panose="02020603050405020304" pitchFamily="18" charset="0"/>
                <a:cs typeface="Times New Roman" panose="02020603050405020304" pitchFamily="18" charset="0"/>
              </a:rPr>
              <a:t>Юпитер – самая большая планета </a:t>
            </a:r>
            <a:r>
              <a:rPr lang="ru-RU" sz="2400" dirty="0">
                <a:latin typeface="Times New Roman" panose="02020603050405020304" pitchFamily="18" charset="0"/>
                <a:cs typeface="Times New Roman" panose="02020603050405020304" pitchFamily="18" charset="0"/>
              </a:rPr>
              <a:t>С</a:t>
            </a:r>
            <a:r>
              <a:rPr lang="ru-RU" sz="2400" dirty="0" smtClean="0">
                <a:latin typeface="Times New Roman" panose="02020603050405020304" pitchFamily="18" charset="0"/>
                <a:cs typeface="Times New Roman" panose="02020603050405020304" pitchFamily="18" charset="0"/>
              </a:rPr>
              <a:t>олнечной системы. Ее масса превышает массу всех других планет, вместе взятых. Поэтому она неслучайно названа в честь главного Римского бога. Юпитер – гигантский быстро вращающийся шар. В его атмосфере расположены длинные слои облаков, из-за которых планета выглядит полосатой. Юпитер имеет кольцо, состоящее из пыли, но оно  узкое и не такое заметное как у других планет.</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8239055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154954" y="476517"/>
            <a:ext cx="9096629" cy="1403797"/>
          </a:xfrm>
        </p:spPr>
        <p:txBody>
          <a:bodyPr/>
          <a:lstStyle/>
          <a:p>
            <a:pPr algn="ctr"/>
            <a:r>
              <a:rPr lang="ru-RU" sz="5400" dirty="0" smtClean="0">
                <a:latin typeface="Times New Roman" panose="02020603050405020304" pitchFamily="18" charset="0"/>
                <a:cs typeface="Times New Roman" panose="02020603050405020304" pitchFamily="18" charset="0"/>
              </a:rPr>
              <a:t>Самостоятельная работа</a:t>
            </a:r>
            <a:endParaRPr lang="ru-RU" sz="5400" dirty="0">
              <a:latin typeface="Times New Roman" panose="02020603050405020304" pitchFamily="18" charset="0"/>
              <a:cs typeface="Times New Roman" panose="02020603050405020304" pitchFamily="18" charset="0"/>
            </a:endParaRPr>
          </a:p>
        </p:txBody>
      </p:sp>
      <p:sp>
        <p:nvSpPr>
          <p:cNvPr id="6" name="Объект 5"/>
          <p:cNvSpPr>
            <a:spLocks noGrp="1"/>
          </p:cNvSpPr>
          <p:nvPr>
            <p:ph idx="1"/>
          </p:nvPr>
        </p:nvSpPr>
        <p:spPr>
          <a:xfrm>
            <a:off x="1321208" y="2582098"/>
            <a:ext cx="8825659" cy="3768826"/>
          </a:xfrm>
        </p:spPr>
        <p:txBody>
          <a:bodyPr>
            <a:noAutofit/>
          </a:bodyPr>
          <a:lstStyle/>
          <a:p>
            <a:pPr algn="ctr"/>
            <a:r>
              <a:rPr lang="ru-RU" sz="6000" dirty="0" smtClean="0">
                <a:latin typeface="Times New Roman" panose="02020603050405020304" pitchFamily="18" charset="0"/>
                <a:cs typeface="Times New Roman" panose="02020603050405020304" pitchFamily="18" charset="0"/>
              </a:rPr>
              <a:t> (</a:t>
            </a:r>
            <a:r>
              <a:rPr lang="ru-RU" sz="6000" dirty="0" smtClean="0">
                <a:latin typeface="Times New Roman" panose="02020603050405020304" pitchFamily="18" charset="0"/>
                <a:cs typeface="Times New Roman" panose="02020603050405020304" pitchFamily="18" charset="0"/>
              </a:rPr>
              <a:t>12:6)+</a:t>
            </a:r>
            <a:r>
              <a:rPr lang="ru-RU" sz="6000" dirty="0" smtClean="0">
                <a:latin typeface="Times New Roman" panose="02020603050405020304" pitchFamily="18" charset="0"/>
                <a:cs typeface="Times New Roman" panose="02020603050405020304" pitchFamily="18" charset="0"/>
              </a:rPr>
              <a:t>48=</a:t>
            </a:r>
            <a:endParaRPr lang="ru-RU" sz="6000" b="1" dirty="0" smtClean="0">
              <a:latin typeface="Times New Roman" panose="02020603050405020304" pitchFamily="18" charset="0"/>
              <a:cs typeface="Times New Roman" panose="02020603050405020304" pitchFamily="18" charset="0"/>
            </a:endParaRPr>
          </a:p>
          <a:p>
            <a:pPr algn="ctr"/>
            <a:r>
              <a:rPr lang="ru-RU" sz="6000" dirty="0" smtClean="0">
                <a:latin typeface="Times New Roman" panose="02020603050405020304" pitchFamily="18" charset="0"/>
                <a:cs typeface="Times New Roman" panose="02020603050405020304" pitchFamily="18" charset="0"/>
              </a:rPr>
              <a:t>  65 </a:t>
            </a:r>
            <a:r>
              <a:rPr lang="ru-RU" sz="6000" dirty="0" smtClean="0">
                <a:latin typeface="Times New Roman" panose="02020603050405020304" pitchFamily="18" charset="0"/>
                <a:cs typeface="Times New Roman" panose="02020603050405020304" pitchFamily="18" charset="0"/>
              </a:rPr>
              <a:t>– (36:9</a:t>
            </a:r>
            <a:r>
              <a:rPr lang="ru-RU" sz="6000" dirty="0" smtClean="0">
                <a:latin typeface="Times New Roman" panose="02020603050405020304" pitchFamily="18" charset="0"/>
                <a:cs typeface="Times New Roman" panose="02020603050405020304" pitchFamily="18" charset="0"/>
              </a:rPr>
              <a:t>)=</a:t>
            </a:r>
            <a:endParaRPr lang="ru-RU" sz="6000" b="1" dirty="0" smtClean="0">
              <a:latin typeface="Times New Roman" panose="02020603050405020304" pitchFamily="18" charset="0"/>
              <a:cs typeface="Times New Roman" panose="02020603050405020304" pitchFamily="18" charset="0"/>
            </a:endParaRPr>
          </a:p>
          <a:p>
            <a:pPr algn="ctr"/>
            <a:r>
              <a:rPr lang="ru-RU" sz="6000" dirty="0" smtClean="0">
                <a:latin typeface="Times New Roman" panose="02020603050405020304" pitchFamily="18" charset="0"/>
                <a:cs typeface="Times New Roman" panose="02020603050405020304" pitchFamily="18" charset="0"/>
              </a:rPr>
              <a:t>  9 </a:t>
            </a:r>
            <a:r>
              <a:rPr lang="ru-RU" sz="6000" dirty="0" err="1" smtClean="0">
                <a:latin typeface="Times New Roman" panose="02020603050405020304" pitchFamily="18" charset="0"/>
                <a:cs typeface="Times New Roman" panose="02020603050405020304" pitchFamily="18" charset="0"/>
              </a:rPr>
              <a:t>х</a:t>
            </a:r>
            <a:r>
              <a:rPr lang="ru-RU" sz="6000" dirty="0" smtClean="0">
                <a:latin typeface="Times New Roman" panose="02020603050405020304" pitchFamily="18" charset="0"/>
                <a:cs typeface="Times New Roman" panose="02020603050405020304" pitchFamily="18" charset="0"/>
              </a:rPr>
              <a:t> </a:t>
            </a:r>
            <a:r>
              <a:rPr lang="ru-RU" sz="6000" dirty="0" smtClean="0">
                <a:latin typeface="Times New Roman" panose="02020603050405020304" pitchFamily="18" charset="0"/>
                <a:cs typeface="Times New Roman" panose="02020603050405020304" pitchFamily="18" charset="0"/>
              </a:rPr>
              <a:t>(16:4</a:t>
            </a:r>
            <a:r>
              <a:rPr lang="ru-RU" sz="6000" dirty="0" smtClean="0">
                <a:latin typeface="Times New Roman" panose="02020603050405020304" pitchFamily="18" charset="0"/>
                <a:cs typeface="Times New Roman" panose="02020603050405020304" pitchFamily="18" charset="0"/>
              </a:rPr>
              <a:t>)=</a:t>
            </a:r>
            <a:endParaRPr lang="ru-RU" sz="6000" b="1" dirty="0">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7880894" y="2636587"/>
            <a:ext cx="954107" cy="1015663"/>
          </a:xfrm>
          <a:prstGeom prst="rect">
            <a:avLst/>
          </a:prstGeom>
        </p:spPr>
        <p:txBody>
          <a:bodyPr wrap="none">
            <a:spAutoFit/>
          </a:bodyPr>
          <a:lstStyle/>
          <a:p>
            <a:r>
              <a:rPr lang="ru-RU" sz="6000" b="1" dirty="0" smtClean="0">
                <a:solidFill>
                  <a:prstClr val="black">
                    <a:lumMod val="75000"/>
                    <a:lumOff val="25000"/>
                  </a:prstClr>
                </a:solidFill>
                <a:latin typeface="Times New Roman" panose="02020603050405020304" pitchFamily="18" charset="0"/>
                <a:cs typeface="Times New Roman" panose="02020603050405020304" pitchFamily="18" charset="0"/>
              </a:rPr>
              <a:t>50</a:t>
            </a:r>
            <a:endParaRPr lang="ru-RU" dirty="0"/>
          </a:p>
        </p:txBody>
      </p:sp>
      <p:sp>
        <p:nvSpPr>
          <p:cNvPr id="7" name="Прямоугольник 6"/>
          <p:cNvSpPr/>
          <p:nvPr/>
        </p:nvSpPr>
        <p:spPr>
          <a:xfrm>
            <a:off x="8096840" y="3661757"/>
            <a:ext cx="954107" cy="1015663"/>
          </a:xfrm>
          <a:prstGeom prst="rect">
            <a:avLst/>
          </a:prstGeom>
        </p:spPr>
        <p:txBody>
          <a:bodyPr wrap="none">
            <a:spAutoFit/>
          </a:bodyPr>
          <a:lstStyle/>
          <a:p>
            <a:r>
              <a:rPr lang="ru-RU" sz="6000" b="1" dirty="0" smtClean="0">
                <a:solidFill>
                  <a:prstClr val="black">
                    <a:lumMod val="75000"/>
                    <a:lumOff val="25000"/>
                  </a:prstClr>
                </a:solidFill>
                <a:latin typeface="Times New Roman" panose="02020603050405020304" pitchFamily="18" charset="0"/>
                <a:cs typeface="Times New Roman" panose="02020603050405020304" pitchFamily="18" charset="0"/>
              </a:rPr>
              <a:t>61</a:t>
            </a:r>
            <a:endParaRPr lang="ru-RU" dirty="0"/>
          </a:p>
        </p:txBody>
      </p:sp>
      <p:sp>
        <p:nvSpPr>
          <p:cNvPr id="8" name="Прямоугольник 7"/>
          <p:cNvSpPr/>
          <p:nvPr/>
        </p:nvSpPr>
        <p:spPr>
          <a:xfrm>
            <a:off x="7883650" y="4651964"/>
            <a:ext cx="954107" cy="1015663"/>
          </a:xfrm>
          <a:prstGeom prst="rect">
            <a:avLst/>
          </a:prstGeom>
        </p:spPr>
        <p:txBody>
          <a:bodyPr wrap="none">
            <a:spAutoFit/>
          </a:bodyPr>
          <a:lstStyle/>
          <a:p>
            <a:r>
              <a:rPr lang="ru-RU" sz="6000" b="1" dirty="0" smtClean="0">
                <a:solidFill>
                  <a:prstClr val="black">
                    <a:lumMod val="75000"/>
                    <a:lumOff val="25000"/>
                  </a:prstClr>
                </a:solidFill>
                <a:latin typeface="Times New Roman" panose="02020603050405020304" pitchFamily="18" charset="0"/>
                <a:cs typeface="Times New Roman" panose="02020603050405020304" pitchFamily="18" charset="0"/>
              </a:rPr>
              <a:t>36</a:t>
            </a:r>
            <a:endParaRPr lang="ru-RU" dirty="0"/>
          </a:p>
        </p:txBody>
      </p:sp>
    </p:spTree>
    <p:extLst>
      <p:ext uri="{BB962C8B-B14F-4D97-AF65-F5344CB8AC3E}">
        <p14:creationId xmlns:p14="http://schemas.microsoft.com/office/powerpoint/2010/main" xmlns="" val="3955073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blinds(horizontal)">
                                      <p:cBhvr>
                                        <p:cTn id="18" dur="500"/>
                                        <p:tgtEl>
                                          <p:spTgt spid="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blinds(horizontal)">
                                      <p:cBhvr>
                                        <p:cTn id="29" dur="500"/>
                                        <p:tgtEl>
                                          <p:spTgt spid="6">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4"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154955" y="463639"/>
            <a:ext cx="3865134" cy="772733"/>
          </a:xfrm>
        </p:spPr>
        <p:txBody>
          <a:bodyPr>
            <a:noAutofit/>
          </a:bodyPr>
          <a:lstStyle/>
          <a:p>
            <a:pPr algn="ctr"/>
            <a:r>
              <a:rPr lang="ru-RU" sz="5400" dirty="0" smtClean="0"/>
              <a:t>САТУРН</a:t>
            </a:r>
            <a:endParaRPr lang="ru-RU" sz="5400" dirty="0"/>
          </a:p>
        </p:txBody>
      </p:sp>
      <p:pic>
        <p:nvPicPr>
          <p:cNvPr id="7" name="Рисунок 6"/>
          <p:cNvPicPr>
            <a:picLocks noGrp="1" noChangeAspect="1"/>
          </p:cNvPicPr>
          <p:nvPr>
            <p:ph type="pic" idx="1"/>
          </p:nvPr>
        </p:nvPicPr>
        <p:blipFill>
          <a:blip r:embed="rId2">
            <a:extLst>
              <a:ext uri="{28A0092B-C50C-407E-A947-70E740481C1C}">
                <a14:useLocalDpi xmlns:a14="http://schemas.microsoft.com/office/drawing/2010/main" xmlns="" val="0"/>
              </a:ext>
            </a:extLst>
          </a:blip>
          <a:stretch>
            <a:fillRect/>
          </a:stretch>
        </p:blipFill>
        <p:spPr>
          <a:xfrm>
            <a:off x="6547870" y="463639"/>
            <a:ext cx="5644130" cy="5924282"/>
          </a:xfrm>
        </p:spPr>
      </p:pic>
      <p:sp>
        <p:nvSpPr>
          <p:cNvPr id="6" name="Текст 5"/>
          <p:cNvSpPr>
            <a:spLocks noGrp="1"/>
          </p:cNvSpPr>
          <p:nvPr>
            <p:ph type="body" sz="half" idx="2"/>
          </p:nvPr>
        </p:nvSpPr>
        <p:spPr>
          <a:xfrm>
            <a:off x="682579" y="1236371"/>
            <a:ext cx="4855335" cy="4881093"/>
          </a:xfrm>
        </p:spPr>
        <p:txBody>
          <a:bodyPr>
            <a:normAutofit/>
          </a:bodyPr>
          <a:lstStyle/>
          <a:p>
            <a:pPr algn="ctr"/>
            <a:r>
              <a:rPr lang="ru-RU" sz="2600" dirty="0" smtClean="0">
                <a:latin typeface="Times New Roman" panose="02020603050405020304" pitchFamily="18" charset="0"/>
                <a:cs typeface="Times New Roman" panose="02020603050405020304" pitchFamily="18" charset="0"/>
              </a:rPr>
              <a:t>Сатурн – вторая по величине планета Солнечной системы после Юпитера. Сатурн окружен красивыми светящимися кольцами, состоящими из миллиардов каменных осколков, покрытых льдом. Эта планета состоит из газов, поэтому не имеет твердой поверхности, жизни на ней нет. Сатурн – одна из самых ярких объектов на нашем звездном небе.</a:t>
            </a:r>
          </a:p>
        </p:txBody>
      </p:sp>
    </p:spTree>
    <p:extLst>
      <p:ext uri="{BB962C8B-B14F-4D97-AF65-F5344CB8AC3E}">
        <p14:creationId xmlns:p14="http://schemas.microsoft.com/office/powerpoint/2010/main" xmlns="" val="3808977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pPr algn="ctr"/>
            <a:r>
              <a:rPr lang="ru-RU" sz="5400" dirty="0" smtClean="0">
                <a:latin typeface="Times New Roman" panose="02020603050405020304" pitchFamily="18" charset="0"/>
                <a:cs typeface="Times New Roman" panose="02020603050405020304" pitchFamily="18" charset="0"/>
              </a:rPr>
              <a:t>Расставьте знаки</a:t>
            </a:r>
            <a:endParaRPr lang="ru-RU" sz="5400" dirty="0">
              <a:latin typeface="Times New Roman" panose="02020603050405020304" pitchFamily="18" charset="0"/>
              <a:cs typeface="Times New Roman" panose="02020603050405020304" pitchFamily="18" charset="0"/>
            </a:endParaRPr>
          </a:p>
        </p:txBody>
      </p:sp>
      <p:sp>
        <p:nvSpPr>
          <p:cNvPr id="6" name="Объект 5"/>
          <p:cNvSpPr>
            <a:spLocks noGrp="1"/>
          </p:cNvSpPr>
          <p:nvPr>
            <p:ph idx="1"/>
          </p:nvPr>
        </p:nvSpPr>
        <p:spPr>
          <a:xfrm>
            <a:off x="1154954" y="2603499"/>
            <a:ext cx="8825659" cy="4054877"/>
          </a:xfrm>
        </p:spPr>
        <p:txBody>
          <a:bodyPr>
            <a:noAutofit/>
          </a:bodyPr>
          <a:lstStyle/>
          <a:p>
            <a:pPr algn="ctr"/>
            <a:r>
              <a:rPr lang="ru-RU" sz="6000" dirty="0" smtClean="0">
                <a:latin typeface="Times New Roman" panose="02020603050405020304" pitchFamily="18" charset="0"/>
                <a:cs typeface="Times New Roman" panose="02020603050405020304" pitchFamily="18" charset="0"/>
              </a:rPr>
              <a:t>5   7 = 35 </a:t>
            </a:r>
            <a:endParaRPr lang="ru-RU" sz="6000" dirty="0" smtClean="0">
              <a:latin typeface="Times New Roman" panose="02020603050405020304" pitchFamily="18" charset="0"/>
              <a:cs typeface="Times New Roman" panose="02020603050405020304" pitchFamily="18" charset="0"/>
            </a:endParaRPr>
          </a:p>
          <a:p>
            <a:pPr algn="ctr"/>
            <a:r>
              <a:rPr lang="ru-RU" sz="6000" dirty="0" smtClean="0">
                <a:latin typeface="Times New Roman" panose="02020603050405020304" pitchFamily="18" charset="0"/>
                <a:cs typeface="Times New Roman" panose="02020603050405020304" pitchFamily="18" charset="0"/>
              </a:rPr>
              <a:t>12   4 = 8 </a:t>
            </a:r>
            <a:endParaRPr lang="ru-RU" sz="6000" dirty="0">
              <a:latin typeface="Times New Roman" panose="02020603050405020304" pitchFamily="18" charset="0"/>
              <a:cs typeface="Times New Roman" panose="02020603050405020304" pitchFamily="18" charset="0"/>
            </a:endParaRPr>
          </a:p>
          <a:p>
            <a:pPr algn="ctr"/>
            <a:r>
              <a:rPr lang="ru-RU" sz="6000" dirty="0" smtClean="0">
                <a:latin typeface="Times New Roman" panose="02020603050405020304" pitchFamily="18" charset="0"/>
                <a:cs typeface="Times New Roman" panose="02020603050405020304" pitchFamily="18" charset="0"/>
              </a:rPr>
              <a:t>48   8 = 6 </a:t>
            </a:r>
            <a:endParaRPr lang="ru-RU" sz="6000" dirty="0" smtClean="0">
              <a:latin typeface="Times New Roman" panose="02020603050405020304" pitchFamily="18" charset="0"/>
              <a:cs typeface="Times New Roman" panose="02020603050405020304" pitchFamily="18" charset="0"/>
            </a:endParaRPr>
          </a:p>
          <a:p>
            <a:pPr algn="ctr"/>
            <a:r>
              <a:rPr lang="ru-RU" sz="6000" dirty="0" smtClean="0">
                <a:latin typeface="Times New Roman" panose="02020603050405020304" pitchFamily="18" charset="0"/>
                <a:cs typeface="Times New Roman" panose="02020603050405020304" pitchFamily="18" charset="0"/>
              </a:rPr>
              <a:t>45    5 = 50</a:t>
            </a:r>
            <a:endParaRPr lang="ru-RU" sz="6000" dirty="0">
              <a:latin typeface="Times New Roman" panose="02020603050405020304" pitchFamily="18" charset="0"/>
              <a:cs typeface="Times New Roman" panose="02020603050405020304" pitchFamily="18" charset="0"/>
            </a:endParaRPr>
          </a:p>
          <a:p>
            <a:pPr algn="ctr">
              <a:buNone/>
            </a:pPr>
            <a:endParaRPr lang="ru-RU" sz="6000" dirty="0">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4707396" y="2624684"/>
            <a:ext cx="569387" cy="1015663"/>
          </a:xfrm>
          <a:prstGeom prst="rect">
            <a:avLst/>
          </a:prstGeom>
        </p:spPr>
        <p:txBody>
          <a:bodyPr wrap="none">
            <a:spAutoFit/>
          </a:bodyPr>
          <a:lstStyle/>
          <a:p>
            <a:r>
              <a:rPr lang="ru-RU" sz="6000" dirty="0" err="1" smtClean="0">
                <a:solidFill>
                  <a:prstClr val="black">
                    <a:lumMod val="75000"/>
                    <a:lumOff val="25000"/>
                  </a:prstClr>
                </a:solidFill>
                <a:latin typeface="Times New Roman" panose="02020603050405020304" pitchFamily="18" charset="0"/>
                <a:cs typeface="Times New Roman" panose="02020603050405020304" pitchFamily="18" charset="0"/>
              </a:rPr>
              <a:t>х</a:t>
            </a:r>
            <a:endParaRPr lang="ru-RU" dirty="0"/>
          </a:p>
        </p:txBody>
      </p:sp>
      <p:sp>
        <p:nvSpPr>
          <p:cNvPr id="7" name="Прямоугольник 6"/>
          <p:cNvSpPr/>
          <p:nvPr/>
        </p:nvSpPr>
        <p:spPr>
          <a:xfrm>
            <a:off x="5078915" y="3684756"/>
            <a:ext cx="619080" cy="1015663"/>
          </a:xfrm>
          <a:prstGeom prst="rect">
            <a:avLst/>
          </a:prstGeom>
        </p:spPr>
        <p:txBody>
          <a:bodyPr wrap="none">
            <a:spAutoFit/>
          </a:bodyPr>
          <a:lstStyle/>
          <a:p>
            <a:r>
              <a:rPr lang="ru-RU" sz="6000" dirty="0" smtClean="0">
                <a:solidFill>
                  <a:prstClr val="black">
                    <a:lumMod val="75000"/>
                    <a:lumOff val="25000"/>
                  </a:prstClr>
                </a:solidFill>
                <a:latin typeface="Times New Roman" panose="02020603050405020304" pitchFamily="18" charset="0"/>
                <a:cs typeface="Times New Roman" panose="02020603050405020304" pitchFamily="18" charset="0"/>
              </a:rPr>
              <a:t>+</a:t>
            </a:r>
            <a:endParaRPr lang="ru-RU" dirty="0"/>
          </a:p>
        </p:txBody>
      </p:sp>
      <p:sp>
        <p:nvSpPr>
          <p:cNvPr id="8" name="Прямоугольник 7"/>
          <p:cNvSpPr/>
          <p:nvPr/>
        </p:nvSpPr>
        <p:spPr>
          <a:xfrm>
            <a:off x="5176701" y="4651634"/>
            <a:ext cx="397866" cy="1015663"/>
          </a:xfrm>
          <a:prstGeom prst="rect">
            <a:avLst/>
          </a:prstGeom>
        </p:spPr>
        <p:txBody>
          <a:bodyPr wrap="none">
            <a:spAutoFit/>
          </a:bodyPr>
          <a:lstStyle/>
          <a:p>
            <a:r>
              <a:rPr lang="ru-RU" sz="6000" dirty="0" smtClean="0">
                <a:solidFill>
                  <a:prstClr val="black">
                    <a:lumMod val="75000"/>
                    <a:lumOff val="25000"/>
                  </a:prstClr>
                </a:solidFill>
                <a:latin typeface="Times New Roman" panose="02020603050405020304" pitchFamily="18" charset="0"/>
                <a:cs typeface="Times New Roman" panose="02020603050405020304" pitchFamily="18" charset="0"/>
              </a:rPr>
              <a:t>:</a:t>
            </a:r>
            <a:endParaRPr lang="ru-RU" dirty="0"/>
          </a:p>
        </p:txBody>
      </p:sp>
      <p:sp>
        <p:nvSpPr>
          <p:cNvPr id="9" name="Прямоугольник 8"/>
          <p:cNvSpPr/>
          <p:nvPr/>
        </p:nvSpPr>
        <p:spPr>
          <a:xfrm>
            <a:off x="4871342" y="5842337"/>
            <a:ext cx="619080" cy="1015663"/>
          </a:xfrm>
          <a:prstGeom prst="rect">
            <a:avLst/>
          </a:prstGeom>
        </p:spPr>
        <p:txBody>
          <a:bodyPr wrap="none">
            <a:spAutoFit/>
          </a:bodyPr>
          <a:lstStyle/>
          <a:p>
            <a:r>
              <a:rPr lang="ru-RU" sz="6000" dirty="0" smtClean="0">
                <a:solidFill>
                  <a:prstClr val="black">
                    <a:lumMod val="75000"/>
                    <a:lumOff val="25000"/>
                  </a:prstClr>
                </a:solidFill>
                <a:latin typeface="Times New Roman" panose="02020603050405020304" pitchFamily="18" charset="0"/>
                <a:cs typeface="Times New Roman" panose="02020603050405020304" pitchFamily="18" charset="0"/>
              </a:rPr>
              <a:t>+</a:t>
            </a:r>
            <a:endParaRPr lang="ru-RU" dirty="0"/>
          </a:p>
        </p:txBody>
      </p:sp>
    </p:spTree>
    <p:extLst>
      <p:ext uri="{BB962C8B-B14F-4D97-AF65-F5344CB8AC3E}">
        <p14:creationId xmlns:p14="http://schemas.microsoft.com/office/powerpoint/2010/main" xmlns="" val="2872784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 calcmode="lin" valueType="num">
                                      <p:cBhvr additive="base">
                                        <p:cTn id="20"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anim calcmode="lin" valueType="num">
                                      <p:cBhvr additive="base">
                                        <p:cTn id="3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ppt_w</p:attrName>
                                        </p:attrNameLst>
                                      </p:cBhvr>
                                      <p:tavLst>
                                        <p:tav tm="0">
                                          <p:val>
                                            <p:fltVal val="0"/>
                                          </p:val>
                                        </p:tav>
                                        <p:tav tm="100000">
                                          <p:val>
                                            <p:strVal val="#ppt_w"/>
                                          </p:val>
                                        </p:tav>
                                      </p:tavLst>
                                    </p:anim>
                                    <p:anim calcmode="lin" valueType="num">
                                      <p:cBhvr>
                                        <p:cTn id="40" dur="500" fill="hold"/>
                                        <p:tgtEl>
                                          <p:spTgt spid="8"/>
                                        </p:tgtEl>
                                        <p:attrNameLst>
                                          <p:attrName>ppt_h</p:attrName>
                                        </p:attrNameLst>
                                      </p:cBhvr>
                                      <p:tavLst>
                                        <p:tav tm="0">
                                          <p:val>
                                            <p:fltVal val="0"/>
                                          </p:val>
                                        </p:tav>
                                        <p:tav tm="100000">
                                          <p:val>
                                            <p:strVal val="#ppt_h"/>
                                          </p:val>
                                        </p:tav>
                                      </p:tavLst>
                                    </p:anim>
                                    <p:animEffect transition="in" filter="fade">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6">
                                            <p:txEl>
                                              <p:pRg st="3" end="3"/>
                                            </p:txEl>
                                          </p:spTgt>
                                        </p:tgtEl>
                                        <p:attrNameLst>
                                          <p:attrName>style.visibility</p:attrName>
                                        </p:attrNameLst>
                                      </p:cBhvr>
                                      <p:to>
                                        <p:strVal val="visible"/>
                                      </p:to>
                                    </p:set>
                                    <p:anim calcmode="lin" valueType="num">
                                      <p:cBhvr additive="base">
                                        <p:cTn id="46"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53" presetClass="entr" presetSubtype="0"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0">
                                          <p:val>
                                            <p:fltVal val="0"/>
                                          </p:val>
                                        </p:tav>
                                        <p:tav tm="100000">
                                          <p:val>
                                            <p:strVal val="#ppt_w"/>
                                          </p:val>
                                        </p:tav>
                                      </p:tavLst>
                                    </p:anim>
                                    <p:anim calcmode="lin" valueType="num">
                                      <p:cBhvr>
                                        <p:cTn id="53" dur="500" fill="hold"/>
                                        <p:tgtEl>
                                          <p:spTgt spid="9"/>
                                        </p:tgtEl>
                                        <p:attrNameLst>
                                          <p:attrName>ppt_h</p:attrName>
                                        </p:attrNameLst>
                                      </p:cBhvr>
                                      <p:tavLst>
                                        <p:tav tm="0">
                                          <p:val>
                                            <p:fltVal val="0"/>
                                          </p:val>
                                        </p:tav>
                                        <p:tav tm="100000">
                                          <p:val>
                                            <p:strVal val="#ppt_h"/>
                                          </p:val>
                                        </p:tav>
                                      </p:tavLst>
                                    </p:anim>
                                    <p:animEffect transition="in" filter="fade">
                                      <p:cBhvr>
                                        <p:cTn id="5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4" grpId="0"/>
      <p:bldP spid="7" grpId="0"/>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1218" y="978794"/>
            <a:ext cx="10702344" cy="701838"/>
          </a:xfrm>
        </p:spPr>
        <p:txBody>
          <a:bodyPr/>
          <a:lstStyle/>
          <a:p>
            <a:pPr algn="ctr"/>
            <a:r>
              <a:rPr lang="ru-RU" sz="4000" b="1" dirty="0">
                <a:solidFill>
                  <a:schemeClr val="accent1">
                    <a:lumMod val="60000"/>
                    <a:lumOff val="40000"/>
                  </a:schemeClr>
                </a:solidFill>
                <a:latin typeface="Times New Roman" panose="02020603050405020304" pitchFamily="18" charset="0"/>
                <a:cs typeface="Times New Roman" panose="02020603050405020304" pitchFamily="18" charset="0"/>
              </a:rPr>
              <a:t>Цель урока</a:t>
            </a:r>
            <a:r>
              <a:rPr lang="ru-RU" sz="4000" b="1" dirty="0" smtClean="0">
                <a:solidFill>
                  <a:schemeClr val="accent1">
                    <a:lumMod val="60000"/>
                    <a:lumOff val="40000"/>
                  </a:schemeClr>
                </a:solidFill>
                <a:latin typeface="Times New Roman" panose="02020603050405020304" pitchFamily="18" charset="0"/>
                <a:cs typeface="Times New Roman" panose="02020603050405020304" pitchFamily="18" charset="0"/>
              </a:rPr>
              <a:t>: </a:t>
            </a:r>
            <a:r>
              <a:rPr lang="ru-RU" sz="2800" dirty="0" smtClean="0">
                <a:latin typeface="Times New Roman" panose="02020603050405020304" pitchFamily="18" charset="0"/>
                <a:cs typeface="Times New Roman" panose="02020603050405020304" pitchFamily="18" charset="0"/>
              </a:rPr>
              <a:t>совершенствовать </a:t>
            </a:r>
            <a:r>
              <a:rPr lang="ru-RU" sz="2800" dirty="0">
                <a:latin typeface="Times New Roman" panose="02020603050405020304" pitchFamily="18" charset="0"/>
                <a:cs typeface="Times New Roman" panose="02020603050405020304" pitchFamily="18" charset="0"/>
              </a:rPr>
              <a:t>навыки арифметических действий с числами в пределах 100</a:t>
            </a:r>
          </a:p>
        </p:txBody>
      </p:sp>
      <p:sp>
        <p:nvSpPr>
          <p:cNvPr id="3" name="Объект 2"/>
          <p:cNvSpPr>
            <a:spLocks noGrp="1"/>
          </p:cNvSpPr>
          <p:nvPr>
            <p:ph idx="1"/>
          </p:nvPr>
        </p:nvSpPr>
        <p:spPr>
          <a:xfrm>
            <a:off x="489397" y="2099256"/>
            <a:ext cx="11037195" cy="4417454"/>
          </a:xfrm>
        </p:spPr>
        <p:txBody>
          <a:bodyPr>
            <a:normAutofit/>
          </a:bodyPr>
          <a:lstStyle/>
          <a:p>
            <a:endParaRPr lang="ru-RU" dirty="0" smtClean="0"/>
          </a:p>
          <a:p>
            <a:pPr marL="0" indent="0" algn="ctr">
              <a:buNone/>
            </a:pPr>
            <a:r>
              <a:rPr lang="ru-RU" sz="4800" b="1" dirty="0" smtClean="0">
                <a:solidFill>
                  <a:schemeClr val="accent1">
                    <a:lumMod val="50000"/>
                  </a:schemeClr>
                </a:solidFill>
                <a:latin typeface="Times New Roman" panose="02020603050405020304" pitchFamily="18" charset="0"/>
                <a:cs typeface="Times New Roman" panose="02020603050405020304" pitchFamily="18" charset="0"/>
              </a:rPr>
              <a:t>Задачи:</a:t>
            </a:r>
          </a:p>
          <a:p>
            <a:pPr marL="0" indent="0">
              <a:buNone/>
            </a:pPr>
            <a:r>
              <a:rPr lang="ru-RU" sz="2400" dirty="0" smtClean="0">
                <a:latin typeface="Times New Roman" panose="02020603050405020304" pitchFamily="18" charset="0"/>
                <a:cs typeface="Times New Roman" panose="02020603050405020304" pitchFamily="18" charset="0"/>
              </a:rPr>
              <a:t> </a:t>
            </a:r>
            <a:r>
              <a:rPr lang="ru-RU" sz="2400" b="1" dirty="0" smtClean="0">
                <a:solidFill>
                  <a:schemeClr val="accent1">
                    <a:lumMod val="50000"/>
                  </a:schemeClr>
                </a:solidFill>
                <a:latin typeface="Times New Roman" panose="02020603050405020304" pitchFamily="18" charset="0"/>
                <a:cs typeface="Times New Roman" panose="02020603050405020304" pitchFamily="18" charset="0"/>
              </a:rPr>
              <a:t>1. </a:t>
            </a:r>
            <a:r>
              <a:rPr lang="ru-RU" sz="2400" b="1" dirty="0" smtClean="0">
                <a:latin typeface="Times New Roman" panose="02020603050405020304" pitchFamily="18" charset="0"/>
                <a:cs typeface="Times New Roman" panose="02020603050405020304" pitchFamily="18" charset="0"/>
              </a:rPr>
              <a:t>Совершенствовать вычислительные навыки при решении всех известных арифметические действий с </a:t>
            </a:r>
            <a:r>
              <a:rPr lang="ru-RU" sz="2400" b="1" dirty="0">
                <a:latin typeface="Times New Roman" panose="02020603050405020304" pitchFamily="18" charset="0"/>
                <a:cs typeface="Times New Roman" panose="02020603050405020304" pitchFamily="18" charset="0"/>
              </a:rPr>
              <a:t>числами в пределах </a:t>
            </a:r>
            <a:r>
              <a:rPr lang="ru-RU" sz="2400" b="1" dirty="0" smtClean="0">
                <a:latin typeface="Times New Roman" panose="02020603050405020304" pitchFamily="18" charset="0"/>
                <a:cs typeface="Times New Roman" panose="02020603050405020304" pitchFamily="18" charset="0"/>
              </a:rPr>
              <a:t>100 ( примеры, задачи, неравенства).</a:t>
            </a:r>
          </a:p>
          <a:p>
            <a:pPr marL="0" indent="0">
              <a:buNone/>
            </a:pPr>
            <a:r>
              <a:rPr lang="ru-RU" sz="2400" dirty="0" smtClean="0">
                <a:latin typeface="Times New Roman" panose="02020603050405020304" pitchFamily="18" charset="0"/>
                <a:cs typeface="Times New Roman" panose="02020603050405020304" pitchFamily="18" charset="0"/>
              </a:rPr>
              <a:t> </a:t>
            </a:r>
            <a:r>
              <a:rPr lang="ru-RU" sz="2400" b="1" dirty="0" smtClean="0">
                <a:solidFill>
                  <a:schemeClr val="accent1">
                    <a:lumMod val="50000"/>
                  </a:schemeClr>
                </a:solidFill>
                <a:latin typeface="Times New Roman" panose="02020603050405020304" pitchFamily="18" charset="0"/>
                <a:cs typeface="Times New Roman" panose="02020603050405020304" pitchFamily="18" charset="0"/>
              </a:rPr>
              <a:t>2. </a:t>
            </a:r>
            <a:r>
              <a:rPr lang="ru-RU" sz="2400" dirty="0" smtClean="0">
                <a:latin typeface="Times New Roman" panose="02020603050405020304" pitchFamily="18" charset="0"/>
                <a:cs typeface="Times New Roman" panose="02020603050405020304" pitchFamily="18" charset="0"/>
              </a:rPr>
              <a:t>Повторить меры величин, отработать умение перевода одной единицы измерения в другую.</a:t>
            </a:r>
          </a:p>
          <a:p>
            <a:pPr marL="0" indent="0">
              <a:buNone/>
            </a:pPr>
            <a:r>
              <a:rPr lang="ru-RU" sz="2400" dirty="0" smtClean="0">
                <a:latin typeface="Times New Roman" panose="02020603050405020304" pitchFamily="18" charset="0"/>
                <a:cs typeface="Times New Roman" panose="02020603050405020304" pitchFamily="18" charset="0"/>
              </a:rPr>
              <a:t> </a:t>
            </a:r>
            <a:r>
              <a:rPr lang="ru-RU" sz="2400" b="1" dirty="0" smtClean="0">
                <a:solidFill>
                  <a:schemeClr val="accent1">
                    <a:lumMod val="50000"/>
                  </a:schemeClr>
                </a:solidFill>
                <a:latin typeface="Times New Roman" panose="02020603050405020304" pitchFamily="18" charset="0"/>
                <a:cs typeface="Times New Roman" panose="02020603050405020304" pitchFamily="18" charset="0"/>
              </a:rPr>
              <a:t>3. </a:t>
            </a:r>
            <a:r>
              <a:rPr lang="ru-RU" sz="2400" b="1" dirty="0" smtClean="0">
                <a:latin typeface="Times New Roman" panose="02020603050405020304" pitchFamily="18" charset="0"/>
                <a:cs typeface="Times New Roman" panose="02020603050405020304" pitchFamily="18" charset="0"/>
              </a:rPr>
              <a:t>Скорректировать внимание и  память.</a:t>
            </a:r>
          </a:p>
          <a:p>
            <a:pPr marL="0" indent="0">
              <a:buNone/>
            </a:pPr>
            <a:r>
              <a:rPr lang="ru-RU" sz="2400" dirty="0" smtClean="0">
                <a:latin typeface="Times New Roman" panose="02020603050405020304" pitchFamily="18" charset="0"/>
                <a:cs typeface="Times New Roman" panose="02020603050405020304" pitchFamily="18" charset="0"/>
              </a:rPr>
              <a:t> </a:t>
            </a:r>
            <a:r>
              <a:rPr lang="ru-RU" sz="2400" b="1" dirty="0" smtClean="0">
                <a:solidFill>
                  <a:schemeClr val="accent1">
                    <a:lumMod val="50000"/>
                  </a:schemeClr>
                </a:solidFill>
                <a:latin typeface="Times New Roman" panose="02020603050405020304" pitchFamily="18" charset="0"/>
                <a:cs typeface="Times New Roman" panose="02020603050405020304" pitchFamily="18" charset="0"/>
              </a:rPr>
              <a:t>4. </a:t>
            </a:r>
            <a:r>
              <a:rPr lang="ru-RU" sz="2400" dirty="0" smtClean="0">
                <a:latin typeface="Times New Roman" panose="02020603050405020304" pitchFamily="18" charset="0"/>
                <a:cs typeface="Times New Roman" panose="02020603050405020304" pitchFamily="18" charset="0"/>
              </a:rPr>
              <a:t>Расширить кругозор и развить логическое мышление</a:t>
            </a:r>
            <a:r>
              <a:rPr lang="ru-RU" sz="2400" dirty="0" smtClean="0"/>
              <a:t>.</a:t>
            </a:r>
          </a:p>
        </p:txBody>
      </p:sp>
    </p:spTree>
    <p:extLst>
      <p:ext uri="{BB962C8B-B14F-4D97-AF65-F5344CB8AC3E}">
        <p14:creationId xmlns:p14="http://schemas.microsoft.com/office/powerpoint/2010/main" xmlns="" val="19121024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154955" y="476519"/>
            <a:ext cx="3865134" cy="759853"/>
          </a:xfrm>
        </p:spPr>
        <p:txBody>
          <a:bodyPr>
            <a:normAutofit fontScale="90000"/>
          </a:bodyPr>
          <a:lstStyle/>
          <a:p>
            <a:pPr algn="ctr"/>
            <a:r>
              <a:rPr lang="ru-RU" sz="5400" dirty="0" smtClean="0">
                <a:latin typeface="Times New Roman" panose="02020603050405020304" pitchFamily="18" charset="0"/>
                <a:cs typeface="Times New Roman" panose="02020603050405020304" pitchFamily="18" charset="0"/>
              </a:rPr>
              <a:t>УРАН</a:t>
            </a:r>
            <a:endParaRPr lang="ru-RU" sz="5400" dirty="0">
              <a:latin typeface="Times New Roman" panose="02020603050405020304" pitchFamily="18" charset="0"/>
              <a:cs typeface="Times New Roman" panose="02020603050405020304" pitchFamily="18" charset="0"/>
            </a:endParaRPr>
          </a:p>
        </p:txBody>
      </p:sp>
      <p:pic>
        <p:nvPicPr>
          <p:cNvPr id="7" name="Рисунок 6"/>
          <p:cNvPicPr>
            <a:picLocks noGrp="1" noChangeAspect="1"/>
          </p:cNvPicPr>
          <p:nvPr>
            <p:ph type="pic" idx="1"/>
          </p:nvPr>
        </p:nvPicPr>
        <p:blipFill>
          <a:blip r:embed="rId2">
            <a:extLst>
              <a:ext uri="{28A0092B-C50C-407E-A947-70E740481C1C}">
                <a14:useLocalDpi xmlns:a14="http://schemas.microsoft.com/office/drawing/2010/main" xmlns="" val="0"/>
              </a:ext>
            </a:extLst>
          </a:blip>
          <a:stretch>
            <a:fillRect/>
          </a:stretch>
        </p:blipFill>
        <p:spPr>
          <a:xfrm>
            <a:off x="6362163" y="476519"/>
            <a:ext cx="5829837" cy="5937160"/>
          </a:xfrm>
        </p:spPr>
      </p:pic>
      <p:sp>
        <p:nvSpPr>
          <p:cNvPr id="6" name="Текст 5"/>
          <p:cNvSpPr>
            <a:spLocks noGrp="1"/>
          </p:cNvSpPr>
          <p:nvPr>
            <p:ph type="body" sz="half" idx="2"/>
          </p:nvPr>
        </p:nvSpPr>
        <p:spPr>
          <a:xfrm>
            <a:off x="721217" y="1236371"/>
            <a:ext cx="4778062" cy="4881093"/>
          </a:xfrm>
        </p:spPr>
        <p:txBody>
          <a:bodyPr>
            <a:noAutofit/>
          </a:bodyPr>
          <a:lstStyle/>
          <a:p>
            <a:pPr algn="ctr"/>
            <a:r>
              <a:rPr lang="ru-RU" sz="2700" dirty="0" smtClean="0">
                <a:latin typeface="Times New Roman" panose="02020603050405020304" pitchFamily="18" charset="0"/>
                <a:cs typeface="Times New Roman" panose="02020603050405020304" pitchFamily="18" charset="0"/>
              </a:rPr>
              <a:t>Уран  седьмая по счету  и третья по величине планета Солнечной системы. Масса Урана составляет 14 масс Земли. Названа в честь древнегреческого бога Урана. Уран, также как Юпитер и Сатурн состоит из газов. Ее опоясывают тонкие темные кольца. Эта планета движется вокруг Солнца «лежа на боку».</a:t>
            </a:r>
            <a:endParaRPr lang="ru-RU" sz="27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7229903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Объект 6"/>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2820473" y="2086377"/>
            <a:ext cx="5911403" cy="4971246"/>
          </a:xfrm>
        </p:spPr>
      </p:pic>
      <p:sp>
        <p:nvSpPr>
          <p:cNvPr id="5" name="Заголовок 4"/>
          <p:cNvSpPr>
            <a:spLocks noGrp="1"/>
          </p:cNvSpPr>
          <p:nvPr>
            <p:ph type="title"/>
          </p:nvPr>
        </p:nvSpPr>
        <p:spPr>
          <a:xfrm>
            <a:off x="1154954" y="973668"/>
            <a:ext cx="9457238" cy="706964"/>
          </a:xfrm>
        </p:spPr>
        <p:txBody>
          <a:bodyPr/>
          <a:lstStyle/>
          <a:p>
            <a:r>
              <a:rPr lang="ru-RU" sz="4800" dirty="0" smtClean="0">
                <a:latin typeface="Times New Roman" panose="02020603050405020304" pitchFamily="18" charset="0"/>
                <a:cs typeface="Times New Roman" panose="02020603050405020304" pitchFamily="18" charset="0"/>
              </a:rPr>
              <a:t>Упражнение на развитие внимания</a:t>
            </a:r>
            <a:endParaRPr lang="ru-RU"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8934532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5003" y="0"/>
            <a:ext cx="11307651" cy="1680632"/>
          </a:xfrm>
        </p:spPr>
        <p:txBody>
          <a:bodyPr/>
          <a:lstStyle/>
          <a:p>
            <a:pPr algn="ctr"/>
            <a:r>
              <a:rPr lang="ru-RU" sz="6000" b="1" dirty="0" smtClean="0">
                <a:latin typeface="Times New Roman" panose="02020603050405020304" pitchFamily="18" charset="0"/>
                <a:cs typeface="Times New Roman" panose="02020603050405020304" pitchFamily="18" charset="0"/>
              </a:rPr>
              <a:t>Юрий Алексеевич Гагарин</a:t>
            </a:r>
            <a:endParaRPr lang="ru-RU" sz="6000" b="1" dirty="0">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1562793" y="1571223"/>
            <a:ext cx="8911243" cy="5286777"/>
          </a:xfrm>
        </p:spPr>
      </p:pic>
    </p:spTree>
    <p:extLst>
      <p:ext uri="{BB962C8B-B14F-4D97-AF65-F5344CB8AC3E}">
        <p14:creationId xmlns:p14="http://schemas.microsoft.com/office/powerpoint/2010/main" xmlns="" val="38661538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54955" y="476519"/>
            <a:ext cx="3865134" cy="759853"/>
          </a:xfrm>
        </p:spPr>
        <p:txBody>
          <a:bodyPr>
            <a:normAutofit fontScale="90000"/>
          </a:bodyPr>
          <a:lstStyle/>
          <a:p>
            <a:pPr algn="ctr"/>
            <a:r>
              <a:rPr lang="ru-RU" sz="5400" dirty="0" smtClean="0">
                <a:latin typeface="Times New Roman" panose="02020603050405020304" pitchFamily="18" charset="0"/>
                <a:cs typeface="Times New Roman" panose="02020603050405020304" pitchFamily="18" charset="0"/>
              </a:rPr>
              <a:t>НЕПТУН</a:t>
            </a:r>
            <a:endParaRPr lang="ru-RU" sz="5400" dirty="0">
              <a:latin typeface="Times New Roman" panose="02020603050405020304" pitchFamily="18" charset="0"/>
              <a:cs typeface="Times New Roman" panose="02020603050405020304" pitchFamily="18" charset="0"/>
            </a:endParaRPr>
          </a:p>
        </p:txBody>
      </p:sp>
      <p:pic>
        <p:nvPicPr>
          <p:cNvPr id="5" name="Рисунок 4"/>
          <p:cNvPicPr>
            <a:picLocks noGrp="1" noChangeAspect="1"/>
          </p:cNvPicPr>
          <p:nvPr>
            <p:ph type="pic" idx="1"/>
          </p:nvPr>
        </p:nvPicPr>
        <p:blipFill>
          <a:blip r:embed="rId2">
            <a:extLst>
              <a:ext uri="{28A0092B-C50C-407E-A947-70E740481C1C}">
                <a14:useLocalDpi xmlns:a14="http://schemas.microsoft.com/office/drawing/2010/main" xmlns="" val="0"/>
              </a:ext>
            </a:extLst>
          </a:blip>
          <a:stretch>
            <a:fillRect/>
          </a:stretch>
        </p:blipFill>
        <p:spPr>
          <a:xfrm>
            <a:off x="6194738" y="476519"/>
            <a:ext cx="5997262" cy="5924281"/>
          </a:xfrm>
        </p:spPr>
      </p:pic>
      <p:sp>
        <p:nvSpPr>
          <p:cNvPr id="4" name="Текст 3"/>
          <p:cNvSpPr>
            <a:spLocks noGrp="1"/>
          </p:cNvSpPr>
          <p:nvPr>
            <p:ph type="body" sz="half" idx="2"/>
          </p:nvPr>
        </p:nvSpPr>
        <p:spPr>
          <a:xfrm>
            <a:off x="734095" y="1236372"/>
            <a:ext cx="4700789" cy="5074276"/>
          </a:xfrm>
        </p:spPr>
        <p:txBody>
          <a:bodyPr>
            <a:noAutofit/>
          </a:bodyPr>
          <a:lstStyle/>
          <a:p>
            <a:pPr algn="ctr"/>
            <a:r>
              <a:rPr lang="ru-RU" sz="2400" dirty="0" smtClean="0">
                <a:latin typeface="Times New Roman" panose="02020603050405020304" pitchFamily="18" charset="0"/>
                <a:cs typeface="Times New Roman" panose="02020603050405020304" pitchFamily="18" charset="0"/>
              </a:rPr>
              <a:t>Нептун назван в честь древнеримского бога моря. Нептун – восьмая планета от Солнца и четвертая по величине среди планет. Она очень удалена от Солнца</a:t>
            </a:r>
            <a:r>
              <a:rPr lang="ru-RU" sz="2400" dirty="0">
                <a:latin typeface="Times New Roman" panose="02020603050405020304" pitchFamily="18" charset="0"/>
                <a:cs typeface="Times New Roman" panose="02020603050405020304" pitchFamily="18" charset="0"/>
              </a:rPr>
              <a:t> </a:t>
            </a:r>
            <a:r>
              <a:rPr lang="ru-RU" sz="2400" dirty="0" smtClean="0">
                <a:latin typeface="Times New Roman" panose="02020603050405020304" pitchFamily="18" charset="0"/>
                <a:cs typeface="Times New Roman" panose="02020603050405020304" pitchFamily="18" charset="0"/>
              </a:rPr>
              <a:t>и её масса в 17 раз больше массы Земли. Это самая маленькая из планет-гигантов. Ее поверхность полностью покрыта льдом. Как и другие большие планеты она имеет кольца. Поверхность Нептуна покрыта дымкой из голубых облаков.</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4360932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54955" y="476519"/>
            <a:ext cx="3865134" cy="759853"/>
          </a:xfrm>
        </p:spPr>
        <p:txBody>
          <a:bodyPr>
            <a:noAutofit/>
          </a:bodyPr>
          <a:lstStyle/>
          <a:p>
            <a:pPr algn="ctr"/>
            <a:r>
              <a:rPr lang="ru-RU" sz="5400" dirty="0" smtClean="0">
                <a:latin typeface="Times New Roman" panose="02020603050405020304" pitchFamily="18" charset="0"/>
                <a:cs typeface="Times New Roman" panose="02020603050405020304" pitchFamily="18" charset="0"/>
              </a:rPr>
              <a:t>ПЛУТОН</a:t>
            </a:r>
            <a:endParaRPr lang="ru-RU" sz="5400" dirty="0">
              <a:latin typeface="Times New Roman" panose="02020603050405020304" pitchFamily="18" charset="0"/>
              <a:cs typeface="Times New Roman" panose="02020603050405020304" pitchFamily="18" charset="0"/>
            </a:endParaRPr>
          </a:p>
        </p:txBody>
      </p:sp>
      <p:pic>
        <p:nvPicPr>
          <p:cNvPr id="5" name="Рисунок 4"/>
          <p:cNvPicPr>
            <a:picLocks noGrp="1" noChangeAspect="1"/>
          </p:cNvPicPr>
          <p:nvPr>
            <p:ph type="pic" idx="1"/>
          </p:nvPr>
        </p:nvPicPr>
        <p:blipFill>
          <a:blip r:embed="rId2">
            <a:extLst>
              <a:ext uri="{28A0092B-C50C-407E-A947-70E740481C1C}">
                <a14:useLocalDpi xmlns:a14="http://schemas.microsoft.com/office/drawing/2010/main" xmlns="" val="0"/>
              </a:ext>
            </a:extLst>
          </a:blip>
          <a:stretch>
            <a:fillRect/>
          </a:stretch>
        </p:blipFill>
        <p:spPr>
          <a:xfrm>
            <a:off x="6036048" y="476519"/>
            <a:ext cx="6155952" cy="5937160"/>
          </a:xfrm>
        </p:spPr>
      </p:pic>
      <p:sp>
        <p:nvSpPr>
          <p:cNvPr id="4" name="Текст 3"/>
          <p:cNvSpPr>
            <a:spLocks noGrp="1"/>
          </p:cNvSpPr>
          <p:nvPr>
            <p:ph type="body" sz="half" idx="2"/>
          </p:nvPr>
        </p:nvSpPr>
        <p:spPr>
          <a:xfrm>
            <a:off x="695459" y="1236372"/>
            <a:ext cx="4881093" cy="4984124"/>
          </a:xfrm>
        </p:spPr>
        <p:txBody>
          <a:bodyPr>
            <a:noAutofit/>
          </a:bodyPr>
          <a:lstStyle/>
          <a:p>
            <a:pPr algn="ctr"/>
            <a:r>
              <a:rPr lang="ru-RU" sz="2500" dirty="0" smtClean="0">
                <a:latin typeface="Times New Roman" panose="02020603050405020304" pitchFamily="18" charset="0"/>
                <a:cs typeface="Times New Roman" panose="02020603050405020304" pitchFamily="18" charset="0"/>
              </a:rPr>
              <a:t>Плутон – назван в честь древнегреческого бога подземного мира. Плутон состоит из камня, льда и замороженных газов. Это крошечная холодная планета, расположенная в 40 раз дальше от Солнца, чем Земля. До 2006 года Плутон был девятой планетой Солнечной системы. Однако в 2009 году Плутон исключили из класса планет и перевели его в класс планет-карликов.</a:t>
            </a:r>
            <a:endParaRPr lang="ru-RU" sz="2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1896116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900igr.net/up/datas/199478/020.jpg"/>
          <p:cNvPicPr>
            <a:picLocks noChangeAspect="1" noChangeArrowheads="1"/>
          </p:cNvPicPr>
          <p:nvPr/>
        </p:nvPicPr>
        <p:blipFill>
          <a:blip r:embed="rId2"/>
          <a:srcRect/>
          <a:stretch>
            <a:fillRect/>
          </a:stretch>
        </p:blipFill>
        <p:spPr bwMode="auto">
          <a:xfrm>
            <a:off x="0" y="1"/>
            <a:ext cx="12192000" cy="685800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276" y="690333"/>
            <a:ext cx="11165983" cy="706964"/>
          </a:xfrm>
        </p:spPr>
        <p:txBody>
          <a:bodyPr/>
          <a:lstStyle/>
          <a:p>
            <a:pPr algn="ctr"/>
            <a:r>
              <a:rPr lang="ru-RU" sz="6000" dirty="0" smtClean="0">
                <a:solidFill>
                  <a:schemeClr val="accent2">
                    <a:lumMod val="20000"/>
                    <a:lumOff val="80000"/>
                  </a:schemeClr>
                </a:solidFill>
                <a:latin typeface="Times New Roman" panose="02020603050405020304" pitchFamily="18" charset="0"/>
                <a:cs typeface="Times New Roman" panose="02020603050405020304" pitchFamily="18" charset="0"/>
              </a:rPr>
              <a:t>Долгожданный дан звонок, начинаем наш урок!!</a:t>
            </a:r>
            <a:endParaRPr lang="ru-RU" sz="6000" dirty="0">
              <a:solidFill>
                <a:schemeClr val="accent2">
                  <a:lumMod val="20000"/>
                  <a:lumOff val="80000"/>
                </a:schemeClr>
              </a:solidFill>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689019" y="2195787"/>
            <a:ext cx="10792496" cy="5769365"/>
          </a:xfrm>
        </p:spPr>
      </p:pic>
    </p:spTree>
    <p:extLst>
      <p:ext uri="{BB962C8B-B14F-4D97-AF65-F5344CB8AC3E}">
        <p14:creationId xmlns:p14="http://schemas.microsoft.com/office/powerpoint/2010/main" xmlns="" val="37921954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89050" y="870637"/>
            <a:ext cx="8761413" cy="706964"/>
          </a:xfrm>
        </p:spPr>
        <p:txBody>
          <a:bodyPr/>
          <a:lstStyle/>
          <a:p>
            <a:pPr algn="ctr"/>
            <a:r>
              <a:rPr lang="ru-RU" sz="9600" dirty="0" err="1" smtClean="0">
                <a:latin typeface="Times New Roman" panose="02020603050405020304" pitchFamily="18" charset="0"/>
                <a:cs typeface="Times New Roman" panose="02020603050405020304" pitchFamily="18" charset="0"/>
              </a:rPr>
              <a:t>Вспоминалка</a:t>
            </a:r>
            <a:endParaRPr lang="ru-RU" sz="96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438289" y="2410316"/>
            <a:ext cx="8825659" cy="4273819"/>
          </a:xfrm>
        </p:spPr>
        <p:txBody>
          <a:bodyPr>
            <a:noAutofit/>
          </a:bodyPr>
          <a:lstStyle/>
          <a:p>
            <a:pPr algn="ctr"/>
            <a:r>
              <a:rPr lang="ru-RU" sz="4000" b="1" dirty="0" smtClean="0">
                <a:latin typeface="Times New Roman" panose="02020603050405020304" pitchFamily="18" charset="0"/>
                <a:cs typeface="Times New Roman" panose="02020603050405020304" pitchFamily="18" charset="0"/>
              </a:rPr>
              <a:t>3 </a:t>
            </a:r>
            <a:r>
              <a:rPr lang="ru-RU" sz="4000" b="1" dirty="0" err="1" smtClean="0">
                <a:latin typeface="Times New Roman" panose="02020603050405020304" pitchFamily="18" charset="0"/>
                <a:cs typeface="Times New Roman" panose="02020603050405020304" pitchFamily="18" charset="0"/>
              </a:rPr>
              <a:t>х</a:t>
            </a:r>
            <a:r>
              <a:rPr lang="ru-RU" sz="4000" b="1" dirty="0" smtClean="0">
                <a:latin typeface="Times New Roman" panose="02020603050405020304" pitchFamily="18" charset="0"/>
                <a:cs typeface="Times New Roman" panose="02020603050405020304" pitchFamily="18" charset="0"/>
              </a:rPr>
              <a:t> 5 =</a:t>
            </a:r>
            <a:endParaRPr lang="ru-RU" sz="4000" b="1" dirty="0" smtClean="0">
              <a:latin typeface="Times New Roman" panose="02020603050405020304" pitchFamily="18" charset="0"/>
              <a:cs typeface="Times New Roman" panose="02020603050405020304" pitchFamily="18" charset="0"/>
            </a:endParaRPr>
          </a:p>
          <a:p>
            <a:pPr algn="ctr"/>
            <a:r>
              <a:rPr lang="ru-RU" sz="4000" b="1" dirty="0" smtClean="0">
                <a:latin typeface="Times New Roman" panose="02020603050405020304" pitchFamily="18" charset="0"/>
                <a:cs typeface="Times New Roman" panose="02020603050405020304" pitchFamily="18" charset="0"/>
              </a:rPr>
              <a:t>6 </a:t>
            </a:r>
            <a:r>
              <a:rPr lang="ru-RU" sz="4000" b="1" dirty="0" err="1" smtClean="0">
                <a:latin typeface="Times New Roman" panose="02020603050405020304" pitchFamily="18" charset="0"/>
                <a:cs typeface="Times New Roman" panose="02020603050405020304" pitchFamily="18" charset="0"/>
              </a:rPr>
              <a:t>х</a:t>
            </a:r>
            <a:r>
              <a:rPr lang="ru-RU" sz="4000" b="1" dirty="0" smtClean="0">
                <a:latin typeface="Times New Roman" panose="02020603050405020304" pitchFamily="18" charset="0"/>
                <a:cs typeface="Times New Roman" panose="02020603050405020304" pitchFamily="18" charset="0"/>
              </a:rPr>
              <a:t> 8 =</a:t>
            </a:r>
            <a:endParaRPr lang="ru-RU" sz="4000" b="1" dirty="0" smtClean="0">
              <a:latin typeface="Times New Roman" panose="02020603050405020304" pitchFamily="18" charset="0"/>
              <a:cs typeface="Times New Roman" panose="02020603050405020304" pitchFamily="18" charset="0"/>
            </a:endParaRPr>
          </a:p>
          <a:p>
            <a:pPr algn="ctr"/>
            <a:r>
              <a:rPr lang="ru-RU" sz="4000" b="1" dirty="0" smtClean="0">
                <a:latin typeface="Times New Roman" panose="02020603050405020304" pitchFamily="18" charset="0"/>
                <a:cs typeface="Times New Roman" panose="02020603050405020304" pitchFamily="18" charset="0"/>
              </a:rPr>
              <a:t>5 </a:t>
            </a:r>
            <a:r>
              <a:rPr lang="ru-RU" sz="4000" b="1" dirty="0" err="1" smtClean="0">
                <a:latin typeface="Times New Roman" panose="02020603050405020304" pitchFamily="18" charset="0"/>
                <a:cs typeface="Times New Roman" panose="02020603050405020304" pitchFamily="18" charset="0"/>
              </a:rPr>
              <a:t>х</a:t>
            </a:r>
            <a:r>
              <a:rPr lang="ru-RU" sz="4000" b="1" dirty="0" smtClean="0">
                <a:latin typeface="Times New Roman" panose="02020603050405020304" pitchFamily="18" charset="0"/>
                <a:cs typeface="Times New Roman" panose="02020603050405020304" pitchFamily="18" charset="0"/>
              </a:rPr>
              <a:t> 9 =</a:t>
            </a:r>
            <a:endParaRPr lang="ru-RU" sz="4000" b="1" dirty="0">
              <a:latin typeface="Times New Roman" panose="02020603050405020304" pitchFamily="18" charset="0"/>
              <a:cs typeface="Times New Roman" panose="02020603050405020304" pitchFamily="18" charset="0"/>
            </a:endParaRPr>
          </a:p>
          <a:p>
            <a:pPr algn="ctr"/>
            <a:r>
              <a:rPr lang="ru-RU" sz="4000" b="1" dirty="0" smtClean="0">
                <a:latin typeface="Times New Roman" panose="02020603050405020304" pitchFamily="18" charset="0"/>
                <a:cs typeface="Times New Roman" panose="02020603050405020304" pitchFamily="18" charset="0"/>
              </a:rPr>
              <a:t>4 </a:t>
            </a:r>
            <a:r>
              <a:rPr lang="ru-RU" sz="4000" b="1" dirty="0" err="1" smtClean="0">
                <a:latin typeface="Times New Roman" panose="02020603050405020304" pitchFamily="18" charset="0"/>
                <a:cs typeface="Times New Roman" panose="02020603050405020304" pitchFamily="18" charset="0"/>
              </a:rPr>
              <a:t>х</a:t>
            </a:r>
            <a:r>
              <a:rPr lang="ru-RU" sz="4000" b="1" dirty="0" smtClean="0">
                <a:latin typeface="Times New Roman" panose="02020603050405020304" pitchFamily="18" charset="0"/>
                <a:cs typeface="Times New Roman" panose="02020603050405020304" pitchFamily="18" charset="0"/>
              </a:rPr>
              <a:t> 7 =</a:t>
            </a:r>
            <a:endParaRPr lang="ru-RU" sz="4000" b="1" dirty="0" smtClean="0">
              <a:latin typeface="Times New Roman" panose="02020603050405020304" pitchFamily="18" charset="0"/>
              <a:cs typeface="Times New Roman" panose="02020603050405020304" pitchFamily="18" charset="0"/>
            </a:endParaRPr>
          </a:p>
          <a:p>
            <a:pPr algn="ctr"/>
            <a:r>
              <a:rPr lang="ru-RU" sz="4000" b="1" dirty="0" smtClean="0">
                <a:latin typeface="Times New Roman" panose="02020603050405020304" pitchFamily="18" charset="0"/>
                <a:cs typeface="Times New Roman" panose="02020603050405020304" pitchFamily="18" charset="0"/>
              </a:rPr>
              <a:t>9 </a:t>
            </a:r>
            <a:r>
              <a:rPr lang="ru-RU" sz="4000" b="1" dirty="0" err="1" smtClean="0">
                <a:latin typeface="Times New Roman" panose="02020603050405020304" pitchFamily="18" charset="0"/>
                <a:cs typeface="Times New Roman" panose="02020603050405020304" pitchFamily="18" charset="0"/>
              </a:rPr>
              <a:t>х</a:t>
            </a:r>
            <a:r>
              <a:rPr lang="ru-RU" sz="4000" b="1" dirty="0" smtClean="0">
                <a:latin typeface="Times New Roman" panose="02020603050405020304" pitchFamily="18" charset="0"/>
                <a:cs typeface="Times New Roman" panose="02020603050405020304" pitchFamily="18" charset="0"/>
              </a:rPr>
              <a:t> 2 =</a:t>
            </a:r>
            <a:endParaRPr lang="ru-RU" sz="4000" b="1" dirty="0" smtClean="0">
              <a:latin typeface="Times New Roman" panose="02020603050405020304" pitchFamily="18" charset="0"/>
              <a:cs typeface="Times New Roman" panose="02020603050405020304" pitchFamily="18" charset="0"/>
            </a:endParaRPr>
          </a:p>
          <a:p>
            <a:pPr algn="ctr"/>
            <a:r>
              <a:rPr lang="ru-RU" sz="4000" b="1" dirty="0" smtClean="0">
                <a:latin typeface="Times New Roman" panose="02020603050405020304" pitchFamily="18" charset="0"/>
                <a:cs typeface="Times New Roman" panose="02020603050405020304" pitchFamily="18" charset="0"/>
              </a:rPr>
              <a:t>3 </a:t>
            </a:r>
            <a:r>
              <a:rPr lang="ru-RU" sz="4000" b="1" dirty="0" err="1" smtClean="0">
                <a:latin typeface="Times New Roman" panose="02020603050405020304" pitchFamily="18" charset="0"/>
                <a:cs typeface="Times New Roman" panose="02020603050405020304" pitchFamily="18" charset="0"/>
              </a:rPr>
              <a:t>х</a:t>
            </a:r>
            <a:r>
              <a:rPr lang="ru-RU" sz="4000" b="1" dirty="0" smtClean="0">
                <a:latin typeface="Times New Roman" panose="02020603050405020304" pitchFamily="18" charset="0"/>
                <a:cs typeface="Times New Roman" panose="02020603050405020304" pitchFamily="18" charset="0"/>
              </a:rPr>
              <a:t> 7 =</a:t>
            </a:r>
            <a:endParaRPr lang="ru-RU" sz="40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6764678" y="2380891"/>
            <a:ext cx="912831" cy="707886"/>
          </a:xfrm>
          <a:prstGeom prst="rect">
            <a:avLst/>
          </a:prstGeom>
          <a:noFill/>
        </p:spPr>
        <p:txBody>
          <a:bodyPr wrap="square" rtlCol="0">
            <a:spAutoFit/>
          </a:bodyPr>
          <a:lstStyle/>
          <a:p>
            <a:r>
              <a:rPr lang="ru-RU" sz="4000" b="1" dirty="0" smtClean="0"/>
              <a:t>15</a:t>
            </a:r>
            <a:endParaRPr lang="ru-RU" sz="4000" b="1" dirty="0"/>
          </a:p>
        </p:txBody>
      </p:sp>
      <p:sp>
        <p:nvSpPr>
          <p:cNvPr id="5" name="Прямоугольник 4"/>
          <p:cNvSpPr/>
          <p:nvPr/>
        </p:nvSpPr>
        <p:spPr>
          <a:xfrm>
            <a:off x="6826117" y="4584559"/>
            <a:ext cx="816887" cy="707886"/>
          </a:xfrm>
          <a:prstGeom prst="rect">
            <a:avLst/>
          </a:prstGeom>
        </p:spPr>
        <p:txBody>
          <a:bodyPr wrap="square">
            <a:spAutoFit/>
          </a:bodyPr>
          <a:lstStyle/>
          <a:p>
            <a:r>
              <a:rPr lang="ru-RU" sz="4000" b="1" dirty="0" smtClean="0">
                <a:solidFill>
                  <a:prstClr val="black">
                    <a:lumMod val="75000"/>
                    <a:lumOff val="25000"/>
                  </a:prstClr>
                </a:solidFill>
                <a:latin typeface="Times New Roman" panose="02020603050405020304" pitchFamily="18" charset="0"/>
                <a:cs typeface="Times New Roman" panose="02020603050405020304" pitchFamily="18" charset="0"/>
              </a:rPr>
              <a:t>28</a:t>
            </a:r>
            <a:endParaRPr lang="ru-RU" dirty="0"/>
          </a:p>
        </p:txBody>
      </p:sp>
      <p:sp>
        <p:nvSpPr>
          <p:cNvPr id="6" name="Прямоугольник 5"/>
          <p:cNvSpPr/>
          <p:nvPr/>
        </p:nvSpPr>
        <p:spPr>
          <a:xfrm>
            <a:off x="6798740" y="5374597"/>
            <a:ext cx="775252" cy="707886"/>
          </a:xfrm>
          <a:prstGeom prst="rect">
            <a:avLst/>
          </a:prstGeom>
        </p:spPr>
        <p:txBody>
          <a:bodyPr wrap="square">
            <a:spAutoFit/>
          </a:bodyPr>
          <a:lstStyle/>
          <a:p>
            <a:r>
              <a:rPr lang="ru-RU" sz="4000" b="1" dirty="0" smtClean="0">
                <a:solidFill>
                  <a:prstClr val="black">
                    <a:lumMod val="75000"/>
                    <a:lumOff val="25000"/>
                  </a:prstClr>
                </a:solidFill>
                <a:latin typeface="Times New Roman" panose="02020603050405020304" pitchFamily="18" charset="0"/>
                <a:cs typeface="Times New Roman" panose="02020603050405020304" pitchFamily="18" charset="0"/>
              </a:rPr>
              <a:t>18</a:t>
            </a:r>
            <a:endParaRPr lang="ru-RU" dirty="0"/>
          </a:p>
        </p:txBody>
      </p:sp>
      <p:sp>
        <p:nvSpPr>
          <p:cNvPr id="7" name="Прямоугольник 6"/>
          <p:cNvSpPr/>
          <p:nvPr/>
        </p:nvSpPr>
        <p:spPr>
          <a:xfrm>
            <a:off x="6833635" y="6003985"/>
            <a:ext cx="792116" cy="707886"/>
          </a:xfrm>
          <a:prstGeom prst="rect">
            <a:avLst/>
          </a:prstGeom>
        </p:spPr>
        <p:txBody>
          <a:bodyPr wrap="square">
            <a:spAutoFit/>
          </a:bodyPr>
          <a:lstStyle/>
          <a:p>
            <a:r>
              <a:rPr lang="ru-RU" sz="4000" b="1" dirty="0" smtClean="0">
                <a:solidFill>
                  <a:prstClr val="black">
                    <a:lumMod val="75000"/>
                    <a:lumOff val="25000"/>
                  </a:prstClr>
                </a:solidFill>
                <a:latin typeface="Times New Roman" panose="02020603050405020304" pitchFamily="18" charset="0"/>
                <a:cs typeface="Times New Roman" panose="02020603050405020304" pitchFamily="18" charset="0"/>
              </a:rPr>
              <a:t>21</a:t>
            </a:r>
            <a:endParaRPr lang="ru-RU" dirty="0"/>
          </a:p>
        </p:txBody>
      </p:sp>
      <p:sp>
        <p:nvSpPr>
          <p:cNvPr id="8" name="Прямоугольник 7"/>
          <p:cNvSpPr/>
          <p:nvPr/>
        </p:nvSpPr>
        <p:spPr>
          <a:xfrm>
            <a:off x="6788736" y="3075057"/>
            <a:ext cx="888773" cy="707886"/>
          </a:xfrm>
          <a:prstGeom prst="rect">
            <a:avLst/>
          </a:prstGeom>
        </p:spPr>
        <p:txBody>
          <a:bodyPr wrap="square">
            <a:spAutoFit/>
          </a:bodyPr>
          <a:lstStyle/>
          <a:p>
            <a:r>
              <a:rPr lang="ru-RU" sz="4000" b="1" dirty="0" smtClean="0">
                <a:solidFill>
                  <a:prstClr val="black">
                    <a:lumMod val="75000"/>
                    <a:lumOff val="25000"/>
                  </a:prstClr>
                </a:solidFill>
                <a:latin typeface="Times New Roman" panose="02020603050405020304" pitchFamily="18" charset="0"/>
                <a:cs typeface="Times New Roman" panose="02020603050405020304" pitchFamily="18" charset="0"/>
              </a:rPr>
              <a:t>48</a:t>
            </a:r>
            <a:endParaRPr lang="ru-RU" dirty="0"/>
          </a:p>
        </p:txBody>
      </p:sp>
      <p:sp>
        <p:nvSpPr>
          <p:cNvPr id="9" name="Прямоугольник 8"/>
          <p:cNvSpPr/>
          <p:nvPr/>
        </p:nvSpPr>
        <p:spPr>
          <a:xfrm>
            <a:off x="6751355" y="3923201"/>
            <a:ext cx="822637" cy="707886"/>
          </a:xfrm>
          <a:prstGeom prst="rect">
            <a:avLst/>
          </a:prstGeom>
        </p:spPr>
        <p:txBody>
          <a:bodyPr wrap="square">
            <a:spAutoFit/>
          </a:bodyPr>
          <a:lstStyle/>
          <a:p>
            <a:r>
              <a:rPr lang="ru-RU" sz="4000" b="1" dirty="0" smtClean="0">
                <a:solidFill>
                  <a:prstClr val="black">
                    <a:lumMod val="75000"/>
                    <a:lumOff val="25000"/>
                  </a:prstClr>
                </a:solidFill>
                <a:latin typeface="Times New Roman" panose="02020603050405020304" pitchFamily="18" charset="0"/>
                <a:cs typeface="Times New Roman" panose="02020603050405020304" pitchFamily="18" charset="0"/>
              </a:rPr>
              <a:t>45</a:t>
            </a:r>
            <a:endParaRPr lang="ru-RU" dirty="0"/>
          </a:p>
        </p:txBody>
      </p:sp>
    </p:spTree>
    <p:extLst>
      <p:ext uri="{BB962C8B-B14F-4D97-AF65-F5344CB8AC3E}">
        <p14:creationId xmlns:p14="http://schemas.microsoft.com/office/powerpoint/2010/main" xmlns="" val="3546188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blinds(horizontal)">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blinds(horizontal)">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blinds(horizontal)">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Effect transition="in" filter="blinds(horizontal)">
                                      <p:cBhvr>
                                        <p:cTn id="47" dur="500"/>
                                        <p:tgtEl>
                                          <p:spTgt spid="3">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blinds(horizontal)">
                                      <p:cBhvr>
                                        <p:cTn id="52" dur="5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3">
                                            <p:txEl>
                                              <p:pRg st="5" end="5"/>
                                            </p:txEl>
                                          </p:spTgt>
                                        </p:tgtEl>
                                        <p:attrNameLst>
                                          <p:attrName>style.visibility</p:attrName>
                                        </p:attrNameLst>
                                      </p:cBhvr>
                                      <p:to>
                                        <p:strVal val="visible"/>
                                      </p:to>
                                    </p:set>
                                    <p:animEffect transition="in" filter="blinds(horizontal)">
                                      <p:cBhvr>
                                        <p:cTn id="57" dur="500"/>
                                        <p:tgtEl>
                                          <p:spTgt spid="3">
                                            <p:txEl>
                                              <p:pRg st="5" end="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blinds(horizontal)">
                                      <p:cBhvr>
                                        <p:cTn id="6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5" grpId="0"/>
      <p:bldP spid="6" grpId="0"/>
      <p:bldP spid="7"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p:spPr>
      </p:pic>
      <p:sp>
        <p:nvSpPr>
          <p:cNvPr id="2" name="Заголовок 1"/>
          <p:cNvSpPr>
            <a:spLocks noGrp="1"/>
          </p:cNvSpPr>
          <p:nvPr>
            <p:ph type="title"/>
          </p:nvPr>
        </p:nvSpPr>
        <p:spPr>
          <a:xfrm>
            <a:off x="888642" y="-759854"/>
            <a:ext cx="9027725" cy="8641724"/>
          </a:xfrm>
        </p:spPr>
        <p:txBody>
          <a:bodyPr/>
          <a:lstStyle/>
          <a:p>
            <a:r>
              <a:rPr lang="ru-RU" sz="13500" dirty="0" smtClean="0">
                <a:solidFill>
                  <a:schemeClr val="bg1"/>
                </a:solidFill>
                <a:latin typeface="Times New Roman" panose="02020603050405020304" pitchFamily="18" charset="0"/>
                <a:cs typeface="Times New Roman" panose="02020603050405020304" pitchFamily="18" charset="0"/>
              </a:rPr>
              <a:t/>
            </a:r>
            <a:br>
              <a:rPr lang="ru-RU" sz="13500" dirty="0" smtClean="0">
                <a:solidFill>
                  <a:schemeClr val="bg1"/>
                </a:solidFill>
                <a:latin typeface="Times New Roman" panose="02020603050405020304" pitchFamily="18" charset="0"/>
                <a:cs typeface="Times New Roman" panose="02020603050405020304" pitchFamily="18" charset="0"/>
              </a:rPr>
            </a:br>
            <a:r>
              <a:rPr lang="ru-RU" sz="13500" dirty="0">
                <a:solidFill>
                  <a:schemeClr val="bg1"/>
                </a:solidFill>
                <a:latin typeface="Times New Roman" panose="02020603050405020304" pitchFamily="18" charset="0"/>
                <a:cs typeface="Times New Roman" panose="02020603050405020304" pitchFamily="18" charset="0"/>
              </a:rPr>
              <a:t/>
            </a:r>
            <a:br>
              <a:rPr lang="ru-RU" sz="13500" dirty="0">
                <a:solidFill>
                  <a:schemeClr val="bg1"/>
                </a:solidFill>
                <a:latin typeface="Times New Roman" panose="02020603050405020304" pitchFamily="18" charset="0"/>
                <a:cs typeface="Times New Roman" panose="02020603050405020304" pitchFamily="18" charset="0"/>
              </a:rPr>
            </a:br>
            <a:r>
              <a:rPr lang="ru-RU" sz="13500" dirty="0" smtClean="0">
                <a:solidFill>
                  <a:schemeClr val="bg1"/>
                </a:solidFill>
                <a:latin typeface="Times New Roman" panose="02020603050405020304" pitchFamily="18" charset="0"/>
                <a:cs typeface="Times New Roman" panose="02020603050405020304" pitchFamily="18" charset="0"/>
              </a:rPr>
              <a:t>КОСМОС</a:t>
            </a:r>
            <a:endParaRPr lang="ru-RU" sz="135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030636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476518" y="1313644"/>
            <a:ext cx="11243257" cy="5911403"/>
          </a:xfrm>
        </p:spPr>
      </p:pic>
      <p:sp>
        <p:nvSpPr>
          <p:cNvPr id="2" name="Заголовок 1"/>
          <p:cNvSpPr>
            <a:spLocks noGrp="1"/>
          </p:cNvSpPr>
          <p:nvPr>
            <p:ph type="title"/>
          </p:nvPr>
        </p:nvSpPr>
        <p:spPr>
          <a:xfrm>
            <a:off x="0" y="0"/>
            <a:ext cx="12192000" cy="1680632"/>
          </a:xfrm>
        </p:spPr>
        <p:txBody>
          <a:bodyPr/>
          <a:lstStyle/>
          <a:p>
            <a:pPr algn="ctr"/>
            <a:r>
              <a:rPr lang="ru-RU" sz="5400" dirty="0" smtClean="0">
                <a:latin typeface="Times New Roman" panose="02020603050405020304" pitchFamily="18" charset="0"/>
                <a:cs typeface="Times New Roman" panose="02020603050405020304" pitchFamily="18" charset="0"/>
              </a:rPr>
              <a:t>Коррекционное упражнение «Ракета»</a:t>
            </a:r>
            <a:endParaRPr lang="ru-RU"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61382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480811" y="2002603"/>
            <a:ext cx="11230378" cy="5003442"/>
          </a:xfrm>
        </p:spPr>
      </p:pic>
      <p:sp>
        <p:nvSpPr>
          <p:cNvPr id="2" name="Заголовок 1"/>
          <p:cNvSpPr>
            <a:spLocks noGrp="1"/>
          </p:cNvSpPr>
          <p:nvPr>
            <p:ph type="title"/>
          </p:nvPr>
        </p:nvSpPr>
        <p:spPr>
          <a:xfrm>
            <a:off x="480811" y="1107582"/>
            <a:ext cx="11230378" cy="895021"/>
          </a:xfrm>
        </p:spPr>
        <p:txBody>
          <a:bodyPr/>
          <a:lstStyle/>
          <a:p>
            <a:pPr algn="ctr"/>
            <a:r>
              <a:rPr lang="ru-RU" sz="6600" dirty="0" smtClean="0">
                <a:solidFill>
                  <a:schemeClr val="accent2">
                    <a:lumMod val="20000"/>
                    <a:lumOff val="80000"/>
                  </a:schemeClr>
                </a:solidFill>
                <a:latin typeface="Times New Roman" panose="02020603050405020304" pitchFamily="18" charset="0"/>
                <a:cs typeface="Times New Roman" panose="02020603050405020304" pitchFamily="18" charset="0"/>
              </a:rPr>
              <a:t>Планеты солнечной системы</a:t>
            </a:r>
            <a:br>
              <a:rPr lang="ru-RU" sz="6600" dirty="0" smtClean="0">
                <a:solidFill>
                  <a:schemeClr val="accent2">
                    <a:lumMod val="20000"/>
                    <a:lumOff val="80000"/>
                  </a:schemeClr>
                </a:solidFill>
                <a:latin typeface="Times New Roman" panose="02020603050405020304" pitchFamily="18" charset="0"/>
                <a:cs typeface="Times New Roman" panose="02020603050405020304" pitchFamily="18" charset="0"/>
              </a:rPr>
            </a:br>
            <a:endParaRPr lang="ru-RU" sz="6600" dirty="0">
              <a:solidFill>
                <a:schemeClr val="accent2">
                  <a:lumMod val="20000"/>
                  <a:lumOff val="8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1295846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63640" y="476517"/>
            <a:ext cx="5228822" cy="953037"/>
          </a:xfrm>
        </p:spPr>
        <p:txBody>
          <a:bodyPr>
            <a:normAutofit/>
          </a:bodyPr>
          <a:lstStyle/>
          <a:p>
            <a:pPr algn="ctr"/>
            <a:r>
              <a:rPr lang="ru-RU" sz="5400" b="1" dirty="0" smtClean="0">
                <a:latin typeface="Times New Roman" panose="02020603050405020304" pitchFamily="18" charset="0"/>
                <a:cs typeface="Times New Roman" panose="02020603050405020304" pitchFamily="18" charset="0"/>
              </a:rPr>
              <a:t>МЕРКУРИЙ</a:t>
            </a:r>
            <a:endParaRPr lang="ru-RU" sz="5400" b="1" dirty="0">
              <a:latin typeface="Times New Roman" panose="02020603050405020304" pitchFamily="18" charset="0"/>
              <a:cs typeface="Times New Roman" panose="02020603050405020304" pitchFamily="18" charset="0"/>
            </a:endParaRPr>
          </a:p>
        </p:txBody>
      </p:sp>
      <p:pic>
        <p:nvPicPr>
          <p:cNvPr id="7" name="Рисунок 6"/>
          <p:cNvPicPr>
            <a:picLocks noGrp="1" noChangeAspect="1"/>
          </p:cNvPicPr>
          <p:nvPr>
            <p:ph type="pic" idx="1"/>
          </p:nvPr>
        </p:nvPicPr>
        <p:blipFill>
          <a:blip r:embed="rId2">
            <a:extLst>
              <a:ext uri="{28A0092B-C50C-407E-A947-70E740481C1C}">
                <a14:useLocalDpi xmlns:a14="http://schemas.microsoft.com/office/drawing/2010/main" xmlns="" val="0"/>
              </a:ext>
            </a:extLst>
          </a:blip>
          <a:stretch>
            <a:fillRect/>
          </a:stretch>
        </p:blipFill>
        <p:spPr>
          <a:xfrm>
            <a:off x="6383776" y="476517"/>
            <a:ext cx="5808224" cy="5924282"/>
          </a:xfrm>
        </p:spPr>
      </p:pic>
      <p:sp>
        <p:nvSpPr>
          <p:cNvPr id="6" name="Текст 5"/>
          <p:cNvSpPr>
            <a:spLocks noGrp="1"/>
          </p:cNvSpPr>
          <p:nvPr>
            <p:ph type="body" sz="half" idx="2"/>
          </p:nvPr>
        </p:nvSpPr>
        <p:spPr>
          <a:xfrm>
            <a:off x="1154954" y="1429553"/>
            <a:ext cx="3859212" cy="4687911"/>
          </a:xfrm>
        </p:spPr>
        <p:txBody>
          <a:bodyPr>
            <a:noAutofit/>
          </a:bodyPr>
          <a:lstStyle/>
          <a:p>
            <a:pPr algn="ctr"/>
            <a:r>
              <a:rPr lang="ru-RU" sz="2600" dirty="0" smtClean="0">
                <a:latin typeface="Times New Roman" panose="02020603050405020304" pitchFamily="18" charset="0"/>
                <a:cs typeface="Times New Roman" panose="02020603050405020304" pitchFamily="18" charset="0"/>
              </a:rPr>
              <a:t>Меркурий – самая первая к солнцу планета. Она совершает оборот солнца за 88 дней, поэтому ее называют самой БЫСТРОЙ планетой солнечной системы. Там очень жарко днем и холодно ночью. Эта планета названа в честь  римского бога торговли – Меркурия.</a:t>
            </a:r>
            <a:endParaRPr lang="ru-RU"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4234556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54954" y="973668"/>
            <a:ext cx="9674155" cy="706964"/>
          </a:xfrm>
        </p:spPr>
        <p:txBody>
          <a:bodyPr/>
          <a:lstStyle/>
          <a:p>
            <a:pPr algn="ctr"/>
            <a:r>
              <a:rPr lang="ru-RU" sz="4800" dirty="0" smtClean="0">
                <a:latin typeface="Times New Roman" panose="02020603050405020304" pitchFamily="18" charset="0"/>
                <a:cs typeface="Times New Roman" panose="02020603050405020304" pitchFamily="18" charset="0"/>
              </a:rPr>
              <a:t>Ты подумай, не спеши – переводы соверши</a:t>
            </a:r>
            <a:endParaRPr lang="ru-RU" sz="48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154954" y="2603500"/>
            <a:ext cx="8825659" cy="3862614"/>
          </a:xfrm>
        </p:spPr>
        <p:txBody>
          <a:bodyPr>
            <a:normAutofit/>
          </a:bodyPr>
          <a:lstStyle/>
          <a:p>
            <a:pPr algn="ctr"/>
            <a:r>
              <a:rPr lang="ru-RU" sz="5400" dirty="0">
                <a:latin typeface="Times New Roman" panose="02020603050405020304" pitchFamily="18" charset="0"/>
                <a:cs typeface="Times New Roman" panose="02020603050405020304" pitchFamily="18" charset="0"/>
              </a:rPr>
              <a:t>1 </a:t>
            </a:r>
            <a:r>
              <a:rPr lang="ru-RU" sz="5400" dirty="0" err="1">
                <a:latin typeface="Times New Roman" panose="02020603050405020304" pitchFamily="18" charset="0"/>
                <a:cs typeface="Times New Roman" panose="02020603050405020304" pitchFamily="18" charset="0"/>
              </a:rPr>
              <a:t>сут</a:t>
            </a:r>
            <a:r>
              <a:rPr lang="ru-RU" sz="5400" dirty="0">
                <a:latin typeface="Times New Roman" panose="02020603050405020304" pitchFamily="18" charset="0"/>
                <a:cs typeface="Times New Roman" panose="02020603050405020304" pitchFamily="18" charset="0"/>
              </a:rPr>
              <a:t> 2 ч </a:t>
            </a:r>
            <a:r>
              <a:rPr lang="ru-RU" sz="5400" dirty="0" smtClean="0">
                <a:latin typeface="Times New Roman" panose="02020603050405020304" pitchFamily="18" charset="0"/>
                <a:cs typeface="Times New Roman" panose="02020603050405020304" pitchFamily="18" charset="0"/>
              </a:rPr>
              <a:t>=  </a:t>
            </a:r>
            <a:endParaRPr lang="ru-RU" sz="5400" dirty="0" smtClean="0">
              <a:latin typeface="Times New Roman" panose="02020603050405020304" pitchFamily="18" charset="0"/>
              <a:cs typeface="Times New Roman" panose="02020603050405020304" pitchFamily="18" charset="0"/>
            </a:endParaRPr>
          </a:p>
          <a:p>
            <a:pPr algn="ctr"/>
            <a:r>
              <a:rPr lang="ru-RU" sz="5400" dirty="0" smtClean="0">
                <a:latin typeface="Times New Roman" panose="02020603050405020304" pitchFamily="18" charset="0"/>
                <a:cs typeface="Times New Roman" panose="02020603050405020304" pitchFamily="18" charset="0"/>
              </a:rPr>
              <a:t>64 </a:t>
            </a:r>
            <a:r>
              <a:rPr lang="ru-RU" sz="5400" dirty="0">
                <a:latin typeface="Times New Roman" panose="02020603050405020304" pitchFamily="18" charset="0"/>
                <a:cs typeface="Times New Roman" panose="02020603050405020304" pitchFamily="18" charset="0"/>
              </a:rPr>
              <a:t>с </a:t>
            </a:r>
            <a:r>
              <a:rPr lang="ru-RU" sz="5400" dirty="0" smtClean="0">
                <a:latin typeface="Times New Roman" panose="02020603050405020304" pitchFamily="18" charset="0"/>
                <a:cs typeface="Times New Roman" panose="02020603050405020304" pitchFamily="18" charset="0"/>
              </a:rPr>
              <a:t>=</a:t>
            </a:r>
            <a:endParaRPr lang="ru-RU" sz="5400" dirty="0">
              <a:latin typeface="Times New Roman" panose="02020603050405020304" pitchFamily="18" charset="0"/>
              <a:cs typeface="Times New Roman" panose="02020603050405020304" pitchFamily="18" charset="0"/>
            </a:endParaRPr>
          </a:p>
          <a:p>
            <a:pPr algn="ctr"/>
            <a:r>
              <a:rPr lang="ru-RU" sz="5400" dirty="0">
                <a:latin typeface="Times New Roman" panose="02020603050405020304" pitchFamily="18" charset="0"/>
                <a:cs typeface="Times New Roman" panose="02020603050405020304" pitchFamily="18" charset="0"/>
              </a:rPr>
              <a:t>1ч 3 мин </a:t>
            </a:r>
            <a:r>
              <a:rPr lang="ru-RU" sz="5400" dirty="0" smtClean="0">
                <a:latin typeface="Times New Roman" panose="02020603050405020304" pitchFamily="18" charset="0"/>
                <a:cs typeface="Times New Roman" panose="02020603050405020304" pitchFamily="18" charset="0"/>
              </a:rPr>
              <a:t>= </a:t>
            </a:r>
            <a:endParaRPr lang="ru-RU" sz="5400" dirty="0" smtClean="0">
              <a:latin typeface="Times New Roman" panose="02020603050405020304" pitchFamily="18" charset="0"/>
              <a:cs typeface="Times New Roman" panose="02020603050405020304" pitchFamily="18" charset="0"/>
            </a:endParaRPr>
          </a:p>
          <a:p>
            <a:pPr algn="ctr"/>
            <a:r>
              <a:rPr lang="ru-RU" sz="5400" dirty="0" smtClean="0">
                <a:latin typeface="Times New Roman" panose="02020603050405020304" pitchFamily="18" charset="0"/>
                <a:cs typeface="Times New Roman" panose="02020603050405020304" pitchFamily="18" charset="0"/>
              </a:rPr>
              <a:t>48</a:t>
            </a:r>
            <a:r>
              <a:rPr lang="ru-RU" sz="5400" dirty="0" smtClean="0">
                <a:latin typeface="Times New Roman" panose="02020603050405020304" pitchFamily="18" charset="0"/>
                <a:cs typeface="Times New Roman" panose="02020603050405020304" pitchFamily="18" charset="0"/>
              </a:rPr>
              <a:t>ч =</a:t>
            </a:r>
            <a:endParaRPr lang="ru-RU" sz="5400" dirty="0">
              <a:latin typeface="Times New Roman" panose="02020603050405020304" pitchFamily="18" charset="0"/>
              <a:cs typeface="Times New Roman" panose="02020603050405020304" pitchFamily="18" charset="0"/>
            </a:endParaRPr>
          </a:p>
          <a:p>
            <a:pPr algn="ctr"/>
            <a:endParaRPr lang="ru-RU" sz="5400" dirty="0">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7468226" y="2705175"/>
            <a:ext cx="1268296" cy="923330"/>
          </a:xfrm>
          <a:prstGeom prst="rect">
            <a:avLst/>
          </a:prstGeom>
        </p:spPr>
        <p:txBody>
          <a:bodyPr wrap="none">
            <a:spAutoFit/>
          </a:bodyPr>
          <a:lstStyle/>
          <a:p>
            <a:r>
              <a:rPr lang="ru-RU" sz="5400" b="1" dirty="0" smtClean="0">
                <a:solidFill>
                  <a:prstClr val="black">
                    <a:lumMod val="75000"/>
                    <a:lumOff val="25000"/>
                  </a:prstClr>
                </a:solidFill>
                <a:latin typeface="Times New Roman" panose="02020603050405020304" pitchFamily="18" charset="0"/>
                <a:cs typeface="Times New Roman" panose="02020603050405020304" pitchFamily="18" charset="0"/>
              </a:rPr>
              <a:t>26ч</a:t>
            </a:r>
            <a:endParaRPr lang="ru-RU" b="1" dirty="0"/>
          </a:p>
        </p:txBody>
      </p:sp>
      <p:sp>
        <p:nvSpPr>
          <p:cNvPr id="5" name="Прямоугольник 4"/>
          <p:cNvSpPr/>
          <p:nvPr/>
        </p:nvSpPr>
        <p:spPr>
          <a:xfrm>
            <a:off x="6868431" y="3649841"/>
            <a:ext cx="2627642" cy="923330"/>
          </a:xfrm>
          <a:prstGeom prst="rect">
            <a:avLst/>
          </a:prstGeom>
        </p:spPr>
        <p:txBody>
          <a:bodyPr wrap="none">
            <a:spAutoFit/>
          </a:bodyPr>
          <a:lstStyle/>
          <a:p>
            <a:r>
              <a:rPr lang="ru-RU" sz="5400" b="1" dirty="0" smtClean="0">
                <a:solidFill>
                  <a:prstClr val="black">
                    <a:lumMod val="75000"/>
                    <a:lumOff val="25000"/>
                  </a:prstClr>
                </a:solidFill>
                <a:latin typeface="Times New Roman" panose="02020603050405020304" pitchFamily="18" charset="0"/>
                <a:cs typeface="Times New Roman" panose="02020603050405020304" pitchFamily="18" charset="0"/>
              </a:rPr>
              <a:t>1мин 4с</a:t>
            </a:r>
            <a:endParaRPr lang="ru-RU" b="1" dirty="0"/>
          </a:p>
        </p:txBody>
      </p:sp>
      <p:sp>
        <p:nvSpPr>
          <p:cNvPr id="6" name="Прямоугольник 5"/>
          <p:cNvSpPr/>
          <p:nvPr/>
        </p:nvSpPr>
        <p:spPr>
          <a:xfrm>
            <a:off x="7540443" y="4559988"/>
            <a:ext cx="2319866" cy="923330"/>
          </a:xfrm>
          <a:prstGeom prst="rect">
            <a:avLst/>
          </a:prstGeom>
        </p:spPr>
        <p:txBody>
          <a:bodyPr wrap="none">
            <a:spAutoFit/>
          </a:bodyPr>
          <a:lstStyle/>
          <a:p>
            <a:r>
              <a:rPr lang="ru-RU" sz="5400" b="1" dirty="0" smtClean="0">
                <a:solidFill>
                  <a:prstClr val="black">
                    <a:lumMod val="75000"/>
                    <a:lumOff val="25000"/>
                  </a:prstClr>
                </a:solidFill>
                <a:latin typeface="Times New Roman" panose="02020603050405020304" pitchFamily="18" charset="0"/>
                <a:cs typeface="Times New Roman" panose="02020603050405020304" pitchFamily="18" charset="0"/>
              </a:rPr>
              <a:t>63мин </a:t>
            </a:r>
            <a:endParaRPr lang="ru-RU" b="1" dirty="0"/>
          </a:p>
        </p:txBody>
      </p:sp>
      <p:sp>
        <p:nvSpPr>
          <p:cNvPr id="7" name="Прямоугольник 6"/>
          <p:cNvSpPr/>
          <p:nvPr/>
        </p:nvSpPr>
        <p:spPr>
          <a:xfrm>
            <a:off x="6771150" y="5421821"/>
            <a:ext cx="1515671" cy="923330"/>
          </a:xfrm>
          <a:prstGeom prst="rect">
            <a:avLst/>
          </a:prstGeom>
        </p:spPr>
        <p:txBody>
          <a:bodyPr wrap="none">
            <a:spAutoFit/>
          </a:bodyPr>
          <a:lstStyle/>
          <a:p>
            <a:r>
              <a:rPr lang="ru-RU" sz="5400" b="1" dirty="0" smtClean="0">
                <a:solidFill>
                  <a:prstClr val="black">
                    <a:lumMod val="75000"/>
                    <a:lumOff val="25000"/>
                  </a:prstClr>
                </a:solidFill>
                <a:latin typeface="Times New Roman" panose="02020603050405020304" pitchFamily="18" charset="0"/>
                <a:cs typeface="Times New Roman" panose="02020603050405020304" pitchFamily="18" charset="0"/>
              </a:rPr>
              <a:t>2сут</a:t>
            </a:r>
            <a:endParaRPr lang="ru-RU" b="1" dirty="0"/>
          </a:p>
        </p:txBody>
      </p:sp>
    </p:spTree>
    <p:extLst>
      <p:ext uri="{BB962C8B-B14F-4D97-AF65-F5344CB8AC3E}">
        <p14:creationId xmlns:p14="http://schemas.microsoft.com/office/powerpoint/2010/main" xmlns="" val="459407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amond(i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strips(down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amond(i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strips(downLeft)">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diamond(in)">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strips(downLeft)">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diamond(in)">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5" grpId="0"/>
      <p:bldP spid="6" grpId="0"/>
      <p:bldP spid="7"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он (конференц-зал)">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xmlns="" name="Ion Boardroom" id="{FC33163D-4339-46B1-8EED-24C834239D99}" vid="{B8502691-933B-45FE-8764-BA278511EF27}"/>
    </a:ext>
  </a:extLst>
</a:theme>
</file>

<file path=docProps/app.xml><?xml version="1.0" encoding="utf-8"?>
<Properties xmlns="http://schemas.openxmlformats.org/officeDocument/2006/extended-properties" xmlns:vt="http://schemas.openxmlformats.org/officeDocument/2006/docPropsVTypes">
  <Template>Ion Boardroom</Template>
  <TotalTime>719</TotalTime>
  <Words>906</Words>
  <Application>Microsoft Office PowerPoint</Application>
  <PresentationFormat>Произвольный</PresentationFormat>
  <Paragraphs>84</Paragraphs>
  <Slides>25</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25</vt:i4>
      </vt:variant>
    </vt:vector>
  </HeadingPairs>
  <TitlesOfParts>
    <vt:vector size="26" baseType="lpstr">
      <vt:lpstr>Ион (конференц-зал)</vt:lpstr>
      <vt:lpstr>МОУ Удельнинская общеобразовательная школа-интернат для детей с ОВЗ   Открытый урок по математике в 4 классе   Тема урока: « Арифметические действия в пределах 100» </vt:lpstr>
      <vt:lpstr>Цель урока: совершенствовать навыки арифметических действий с числами в пределах 100</vt:lpstr>
      <vt:lpstr>Долгожданный дан звонок, начинаем наш урок!!</vt:lpstr>
      <vt:lpstr>Вспоминалка</vt:lpstr>
      <vt:lpstr>  КОСМОС</vt:lpstr>
      <vt:lpstr>Коррекционное упражнение «Ракета»</vt:lpstr>
      <vt:lpstr>Планеты солнечной системы </vt:lpstr>
      <vt:lpstr>МЕРКУРИЙ</vt:lpstr>
      <vt:lpstr>Ты подумай, не спеши – переводы соверши</vt:lpstr>
      <vt:lpstr>ВЕНЕРА</vt:lpstr>
      <vt:lpstr>Задача</vt:lpstr>
      <vt:lpstr>ЗЕМЛЯ</vt:lpstr>
      <vt:lpstr>Слайд 13</vt:lpstr>
      <vt:lpstr>МАРС</vt:lpstr>
      <vt:lpstr>Работа у доски</vt:lpstr>
      <vt:lpstr>ЮПИТЕР</vt:lpstr>
      <vt:lpstr>Самостоятельная работа</vt:lpstr>
      <vt:lpstr>САТУРН</vt:lpstr>
      <vt:lpstr>Расставьте знаки</vt:lpstr>
      <vt:lpstr>УРАН</vt:lpstr>
      <vt:lpstr>Упражнение на развитие внимания</vt:lpstr>
      <vt:lpstr>Юрий Алексеевич Гагарин</vt:lpstr>
      <vt:lpstr>НЕПТУН</vt:lpstr>
      <vt:lpstr>ПЛУТОН</vt:lpstr>
      <vt:lpstr>Слайд 25</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МОУ Удельнинская общеобразовательная школа-интернат для детей с ОВЗ    Открытый урок по математике в 4 классе  Тема урока: « Арифметические действия в пределах 100»</dc:title>
  <dc:creator>ноухау</dc:creator>
  <cp:lastModifiedBy>Татьяна</cp:lastModifiedBy>
  <cp:revision>55</cp:revision>
  <dcterms:created xsi:type="dcterms:W3CDTF">2018-04-02T11:31:19Z</dcterms:created>
  <dcterms:modified xsi:type="dcterms:W3CDTF">2018-04-12T14:45:06Z</dcterms:modified>
</cp:coreProperties>
</file>