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6" r:id="rId3"/>
    <p:sldId id="258" r:id="rId4"/>
    <p:sldId id="257" r:id="rId5"/>
    <p:sldId id="268" r:id="rId6"/>
    <p:sldId id="260" r:id="rId7"/>
    <p:sldId id="263" r:id="rId8"/>
    <p:sldId id="259" r:id="rId9"/>
    <p:sldId id="264" r:id="rId10"/>
    <p:sldId id="265" r:id="rId11"/>
    <p:sldId id="276" r:id="rId12"/>
    <p:sldId id="275" r:id="rId13"/>
    <p:sldId id="271" r:id="rId14"/>
    <p:sldId id="272" r:id="rId15"/>
    <p:sldId id="273" r:id="rId16"/>
    <p:sldId id="270" r:id="rId17"/>
    <p:sldId id="277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39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8E0C-AD97-4826-AF86-C041CB575DA9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757-CD96-4586-9017-7D7E7F3A0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47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8E0C-AD97-4826-AF86-C041CB575DA9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757-CD96-4586-9017-7D7E7F3A0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80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8E0C-AD97-4826-AF86-C041CB575DA9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757-CD96-4586-9017-7D7E7F3A0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0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8E0C-AD97-4826-AF86-C041CB575DA9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757-CD96-4586-9017-7D7E7F3A0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31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8E0C-AD97-4826-AF86-C041CB575DA9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757-CD96-4586-9017-7D7E7F3A0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86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8E0C-AD97-4826-AF86-C041CB575DA9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757-CD96-4586-9017-7D7E7F3A0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3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8E0C-AD97-4826-AF86-C041CB575DA9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757-CD96-4586-9017-7D7E7F3A0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91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8E0C-AD97-4826-AF86-C041CB575DA9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757-CD96-4586-9017-7D7E7F3A0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74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8E0C-AD97-4826-AF86-C041CB575DA9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757-CD96-4586-9017-7D7E7F3A0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69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8E0C-AD97-4826-AF86-C041CB575DA9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757-CD96-4586-9017-7D7E7F3A0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65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8E0C-AD97-4826-AF86-C041CB575DA9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757-CD96-4586-9017-7D7E7F3A0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66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98E0C-AD97-4826-AF86-C041CB575DA9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95757-CD96-4586-9017-7D7E7F3A0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7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14296"/>
            <a:ext cx="4857784" cy="435771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Урок химии</a:t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марта 2017г.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34"/>
            <a:ext cx="4359276" cy="435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2447764" y="1239602"/>
            <a:ext cx="4248472" cy="2664296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19872" y="215625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/>
              <a:t>118 </a:t>
            </a:r>
            <a:r>
              <a:rPr lang="ru-RU" sz="2400" b="1" dirty="0" smtClean="0"/>
              <a:t>химических</a:t>
            </a:r>
          </a:p>
          <a:p>
            <a:pPr algn="ctr"/>
            <a:r>
              <a:rPr lang="ru-RU" sz="2400" b="1" dirty="0" smtClean="0"/>
              <a:t>элемента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360" r="99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80409"/>
            <a:ext cx="2309920" cy="1563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632" y="3229343"/>
            <a:ext cx="1936816" cy="1452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7234" y="325782"/>
            <a:ext cx="1722499" cy="1518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2632" y="3075806"/>
            <a:ext cx="1425153" cy="145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8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000100" y="928676"/>
            <a:ext cx="7000924" cy="335758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Задание:  Озаглавить текст; </a:t>
            </a: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ru-RU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тветить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 следующие вопросы: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Работа с текстом: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785800"/>
          <a:ext cx="6429420" cy="3688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3214710"/>
              </a:tblGrid>
              <a:tr h="457454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Условные</a:t>
                      </a:r>
                      <a:r>
                        <a:rPr lang="ru-RU" i="1" baseline="0" dirty="0" smtClean="0"/>
                        <a:t> обозначения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Вопросы</a:t>
                      </a:r>
                      <a:endParaRPr lang="ru-RU" i="1" dirty="0"/>
                    </a:p>
                  </a:txBody>
                  <a:tcPr/>
                </a:tc>
              </a:tr>
              <a:tr h="112796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Что знали</a:t>
                      </a:r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b="1" i="1" dirty="0" smtClean="0">
                          <a:solidFill>
                            <a:srgbClr val="0070C0"/>
                          </a:solidFill>
                        </a:rPr>
                        <a:t>     </a:t>
                      </a:r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574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 Что узнали</a:t>
                      </a:r>
                    </a:p>
                    <a:p>
                      <a:endParaRPr lang="ru-RU" b="1" i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5745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 smtClean="0"/>
                    </a:p>
                    <a:p>
                      <a:r>
                        <a:rPr lang="ru-RU" b="1" i="1" dirty="0" smtClean="0">
                          <a:solidFill>
                            <a:srgbClr val="0070C0"/>
                          </a:solidFill>
                        </a:rPr>
                        <a:t>Что было не понятно</a:t>
                      </a:r>
                    </a:p>
                    <a:p>
                      <a:endParaRPr lang="ru-RU" b="1" i="1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429006"/>
            <a:ext cx="9286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357436"/>
            <a:ext cx="928694" cy="107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6091" y="1285866"/>
            <a:ext cx="94878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58204" cy="4366035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Закрепление и контроль знаний: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Назовите элементы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IVA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VIB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Прямыми линиями выделите ряды, где находятся: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а) элементы одного и того же периода;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элементы одной и той же группы.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  Al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  O   Ne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Mg   P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   Be  Na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   Li   H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 He   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329642" cy="422315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Найдите в каждом ряду один из элементов, который отличается от остальных по положению в периодической системе химических элементов.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H, He, Ne,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H, Li, Be, 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Fe, Co, Ni,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F,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Br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Выберите группы сходных элементов: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Na, Ca, 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Ne,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He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58204" cy="386596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Ответили ли мы</a:t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вопрос, </a:t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поставленный </a:t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начале урока?</a:t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0" y="642924"/>
            <a:ext cx="2857520" cy="412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186766" cy="3508779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уровень: §35, 36 – прочитать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стр.122 упр.- 3, стр.125 упр.-2 (всё письменно!);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уровень: тоже + кроссворд «Периодическая таблица элементов».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429006"/>
            <a:ext cx="8229600" cy="85725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* Использованы материалы сети Интернет, например – сайт </a:t>
            </a:r>
            <a:r>
              <a:rPr lang="en-US" sz="1400" smtClean="0"/>
              <a:t>videouroki.ru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72386" cy="4294597"/>
          </a:xfrm>
        </p:spPr>
        <p:txBody>
          <a:bodyPr numCol="3"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2;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2) 2;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3)1;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4) 4;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5)3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3;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2)1;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3)2;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4)1;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Ключ оценивания: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 «+» – «5»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 «+» - «4»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 «+» - «3»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1-2 «+» - «2»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/>
          <p:cNvCxnSpPr/>
          <p:nvPr/>
        </p:nvCxnSpPr>
        <p:spPr>
          <a:xfrm flipH="1" flipV="1">
            <a:off x="1068539" y="1778965"/>
            <a:ext cx="720080" cy="4491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40984" y="1167631"/>
            <a:ext cx="648072" cy="8194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03547" y="1219589"/>
            <a:ext cx="3229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20</a:t>
            </a:r>
            <a:endParaRPr lang="ru-RU" sz="105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52770" y="1219589"/>
            <a:ext cx="648072" cy="8194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7616" y="3967479"/>
            <a:ext cx="648072" cy="8194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76988" y="141541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Са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82119" y="149253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Al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93620" y="422754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96786" y="1301261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13</a:t>
            </a:r>
            <a:endParaRPr lang="ru-RU" sz="105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7636" y="402323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6</a:t>
            </a:r>
            <a:endParaRPr lang="ru-RU" sz="1200" b="1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7" y="1415571"/>
            <a:ext cx="2818133" cy="3058061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3851920" y="1861688"/>
            <a:ext cx="720080" cy="4491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014452" y="3821040"/>
            <a:ext cx="720080" cy="4491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879"/>
          <a:stretch/>
        </p:blipFill>
        <p:spPr bwMode="auto">
          <a:xfrm>
            <a:off x="6660232" y="1179282"/>
            <a:ext cx="1950550" cy="209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328624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Д.И. Менделеев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624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2" grpId="0" animBg="1"/>
      <p:bldP spid="24" grpId="0" animBg="1"/>
      <p:bldP spid="25" grpId="0"/>
      <p:bldP spid="27" grpId="0"/>
      <p:bldP spid="29" grpId="0"/>
      <p:bldP spid="21" grpId="0"/>
      <p:bldP spid="3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9" y="1371422"/>
            <a:ext cx="81369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</a:rPr>
              <a:t>СТРУКТУРА ПЕРИОДИЧЕСКОЙ ТАБЛИЦЫ ЭЛЕМЕНТОВ</a:t>
            </a:r>
            <a:endParaRPr lang="ru-RU" sz="5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65750"/>
            <a:ext cx="1872208" cy="13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188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58204" cy="308015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Что?, как?, какие?, для чего? Пожалуйста, составьте вопросы к теме нашего урока!</a:t>
            </a:r>
            <a:b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вая фигурная скобка 1"/>
          <p:cNvSpPr/>
          <p:nvPr/>
        </p:nvSpPr>
        <p:spPr>
          <a:xfrm>
            <a:off x="1075377" y="1205084"/>
            <a:ext cx="540060" cy="1930715"/>
          </a:xfrm>
          <a:prstGeom prst="leftBrace">
            <a:avLst>
              <a:gd name="adj1" fmla="val 118110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67544" y="917342"/>
            <a:ext cx="481613" cy="252028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/>
              <a:t>ПЕРИОДЫ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71550"/>
            <a:ext cx="6410325" cy="352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8469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7590" y="1565565"/>
            <a:ext cx="4782294" cy="264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углом вверх 3"/>
          <p:cNvSpPr/>
          <p:nvPr/>
        </p:nvSpPr>
        <p:spPr>
          <a:xfrm flipH="1">
            <a:off x="408257" y="3788635"/>
            <a:ext cx="2374614" cy="360040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углом вверх 5"/>
          <p:cNvSpPr/>
          <p:nvPr/>
        </p:nvSpPr>
        <p:spPr>
          <a:xfrm flipH="1">
            <a:off x="1344361" y="3528028"/>
            <a:ext cx="1440160" cy="360040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28337" y="1250108"/>
            <a:ext cx="576064" cy="21424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ЛАНТАНОИДЫ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1237" y="1250107"/>
            <a:ext cx="576064" cy="21424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АКТИНОИДЫ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9137" y="2259343"/>
            <a:ext cx="1276825" cy="2188843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 rot="-1800000" flipH="1">
            <a:off x="7053016" y="385091"/>
            <a:ext cx="1911827" cy="1219341"/>
          </a:xfrm>
          <a:prstGeom prst="cloudCallout">
            <a:avLst>
              <a:gd name="adj1" fmla="val 45347"/>
              <a:gd name="adj2" fmla="val 813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«подвальные этажи»</a:t>
            </a:r>
            <a:endParaRPr lang="ru-RU" sz="1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83290"/>
            <a:ext cx="1362882" cy="11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98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764" y="1010276"/>
            <a:ext cx="6410325" cy="352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авая фигурная скобка 1"/>
          <p:cNvSpPr/>
          <p:nvPr/>
        </p:nvSpPr>
        <p:spPr>
          <a:xfrm rot="16200000">
            <a:off x="3144841" y="-1465832"/>
            <a:ext cx="277763" cy="4464496"/>
          </a:xfrm>
          <a:prstGeom prst="rightBrace">
            <a:avLst>
              <a:gd name="adj1" fmla="val 119231"/>
              <a:gd name="adj2" fmla="val 49414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89288" y="87692"/>
            <a:ext cx="1815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/>
              <a:t>ГРУППЫ</a:t>
            </a:r>
            <a:endParaRPr lang="ru-RU" sz="3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1" y="2067694"/>
            <a:ext cx="1176131" cy="2016224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 rot="-540000">
            <a:off x="6871385" y="285853"/>
            <a:ext cx="1965338" cy="1475294"/>
          </a:xfrm>
          <a:prstGeom prst="cloudCallout">
            <a:avLst>
              <a:gd name="adj1" fmla="val -2870"/>
              <a:gd name="adj2" fmla="val 851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Группа:</a:t>
            </a:r>
          </a:p>
          <a:p>
            <a:pPr algn="ctr"/>
            <a:r>
              <a:rPr lang="ru-RU" sz="1600" b="1" dirty="0"/>
              <a:t>г</a:t>
            </a:r>
            <a:r>
              <a:rPr lang="ru-RU" sz="1600" b="1" dirty="0" smtClean="0"/>
              <a:t>лавная и</a:t>
            </a:r>
          </a:p>
          <a:p>
            <a:pPr algn="ctr"/>
            <a:r>
              <a:rPr lang="ru-RU" sz="1600" b="1" dirty="0" smtClean="0"/>
              <a:t>побочная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23335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510"/>
            <a:ext cx="5976664" cy="411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1347614"/>
            <a:ext cx="1584176" cy="182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3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98</Words>
  <Application>Microsoft Office PowerPoint</Application>
  <PresentationFormat>Экран (16:9)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Урок химии Класс: 8 “Б” Дата:  2 марта 2017г.</vt:lpstr>
      <vt:lpstr> Ответы: B1 1) 2;  2) 2;  3)1;  4) 4;  5)3.       B2 1) 3;  2)1; 3)2;  4)1;  5)2.          Ключ оценивания:  5 «+» – «5»  4 «+» - «4»  3 «+» - «3»     1-2 «+» - «2»</vt:lpstr>
      <vt:lpstr>Слайд 3</vt:lpstr>
      <vt:lpstr>Слайд 4</vt:lpstr>
      <vt:lpstr>Что?, как?, какие?, для чего? Пожалуйста, составьте вопросы к теме нашего урока! </vt:lpstr>
      <vt:lpstr>Слайд 6</vt:lpstr>
      <vt:lpstr>Слайд 7</vt:lpstr>
      <vt:lpstr>Слайд 8</vt:lpstr>
      <vt:lpstr>Слайд 9</vt:lpstr>
      <vt:lpstr>Слайд 10</vt:lpstr>
      <vt:lpstr>Слайд 11</vt:lpstr>
      <vt:lpstr>Работа с текстом: </vt:lpstr>
      <vt:lpstr>Закрепление и контроль знаний: 1) Назовите элементы IVA и VIBгрупп. Прямыми линиями выделите ряды, где находятся:  а) элементы одного и того же периода;  б) элементы одной и той же группы. Be   Al   Cl   N   O   Ne Mg   P   Ar   P   Be  Na Ca   Li   H    As  He   S </vt:lpstr>
      <vt:lpstr> 2) Найдите в каждом ряду один из элементов, который отличается от остальных по положению в периодической системе химических элементов. а) H, He, Ne, Ar б) H, Li, Be, B в) Fe, Co, Ni, Ar г) F, Cl, Mn, Br  3) Выберите группы сходных элементов: а) Na, Ca, O б) Ne, Ar, He в) F, Cl, Br г) P, В, Li  </vt:lpstr>
      <vt:lpstr>Ответили ли мы  на вопрос,  поставленный  в начале урока?  </vt:lpstr>
      <vt:lpstr>Домашнее задание: I уровень: §35, 36 – прочитать;  стр.122 упр.- 3, стр.125 упр.-2 (всё письменно!); II уровень: тоже + кроссворд «Периодическая таблица элементов». </vt:lpstr>
      <vt:lpstr>* Использованы материалы сети Интернет, например – сайт videouroki.ru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OLGA</cp:lastModifiedBy>
  <cp:revision>38</cp:revision>
  <dcterms:created xsi:type="dcterms:W3CDTF">2013-10-08T15:06:53Z</dcterms:created>
  <dcterms:modified xsi:type="dcterms:W3CDTF">2017-03-06T18:31:16Z</dcterms:modified>
</cp:coreProperties>
</file>