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0" r:id="rId3"/>
    <p:sldId id="264" r:id="rId4"/>
    <p:sldId id="258" r:id="rId5"/>
    <p:sldId id="257" r:id="rId6"/>
    <p:sldId id="259" r:id="rId7"/>
    <p:sldId id="256" r:id="rId8"/>
    <p:sldId id="266" r:id="rId9"/>
    <p:sldId id="263" r:id="rId10"/>
    <p:sldId id="26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89" d="100"/>
          <a:sy n="89" d="100"/>
        </p:scale>
        <p:origin x="-84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a69ac_3f94647c_orig.jpg"/>
          <p:cNvPicPr>
            <a:picLocks noChangeAspect="1"/>
          </p:cNvPicPr>
          <p:nvPr/>
        </p:nvPicPr>
        <p:blipFill>
          <a:blip r:embed="rId2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228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к открытому занятию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бисероплетению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Тема: «Плетение стрекозы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одном отрезке проволоки».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2578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МБУ ДО «Центр дополнительного образования детей». Октябрьский район,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г.Ростов-на-Дону.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Объединение «Волшебный бисер».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Педагог ДО: Рукина Елена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464106_dragonf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686800" cy="5791200"/>
          </a:xfrm>
          <a:prstGeom prst="rect">
            <a:avLst/>
          </a:prstGeom>
        </p:spPr>
      </p:pic>
      <p:pic>
        <p:nvPicPr>
          <p:cNvPr id="3" name="Рисунок 2" descr="0_a69ac_3f94647c_orig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91408047_strekozuy14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4953000" y="1066800"/>
            <a:ext cx="3639141" cy="2514600"/>
          </a:xfrm>
          <a:prstGeom prst="rect">
            <a:avLst/>
          </a:prstGeom>
        </p:spPr>
      </p:pic>
      <p:pic>
        <p:nvPicPr>
          <p:cNvPr id="5" name="Рисунок 4" descr="547549.jpg"/>
          <p:cNvPicPr>
            <a:picLocks noChangeAspect="1"/>
          </p:cNvPicPr>
          <p:nvPr/>
        </p:nvPicPr>
        <p:blipFill>
          <a:blip r:embed="rId5"/>
          <a:srcRect l="2886" t="4995" r="3184" b="3334"/>
          <a:stretch>
            <a:fillRect/>
          </a:stretch>
        </p:blipFill>
        <p:spPr>
          <a:xfrm>
            <a:off x="457200" y="3886200"/>
            <a:ext cx="4038600" cy="2669584"/>
          </a:xfrm>
          <a:prstGeom prst="rect">
            <a:avLst/>
          </a:prstGeom>
        </p:spPr>
      </p:pic>
      <p:pic>
        <p:nvPicPr>
          <p:cNvPr id="6" name="Рисунок 5" descr="str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1066800"/>
            <a:ext cx="4038600" cy="2714417"/>
          </a:xfrm>
          <a:prstGeom prst="rect">
            <a:avLst/>
          </a:prstGeom>
        </p:spPr>
      </p:pic>
      <p:pic>
        <p:nvPicPr>
          <p:cNvPr id="7" name="Рисунок 6" descr="strekoza_na_vetochke_6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3810000"/>
            <a:ext cx="3657600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Существует около  6650 видов стрекоз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Делятся на равнокрылых и разнокрылых.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464106_dragonf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686800" cy="5791200"/>
          </a:xfrm>
          <a:prstGeom prst="rect">
            <a:avLst/>
          </a:prstGeom>
        </p:spPr>
      </p:pic>
      <p:pic>
        <p:nvPicPr>
          <p:cNvPr id="3" name="Рисунок 2" descr="0_a69ac_3f94647c_orig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89252635_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295400"/>
            <a:ext cx="3505200" cy="2313432"/>
          </a:xfrm>
          <a:prstGeom prst="rect">
            <a:avLst/>
          </a:prstGeom>
        </p:spPr>
      </p:pic>
      <p:pic>
        <p:nvPicPr>
          <p:cNvPr id="9" name="Рисунок 8" descr="91408039_strekozuy6.jpg"/>
          <p:cNvPicPr>
            <a:picLocks noChangeAspect="1"/>
          </p:cNvPicPr>
          <p:nvPr/>
        </p:nvPicPr>
        <p:blipFill>
          <a:blip r:embed="rId5"/>
          <a:srcRect r="1915" b="5128"/>
          <a:stretch>
            <a:fillRect/>
          </a:stretch>
        </p:blipFill>
        <p:spPr>
          <a:xfrm>
            <a:off x="838200" y="1295400"/>
            <a:ext cx="3505200" cy="2255393"/>
          </a:xfrm>
          <a:prstGeom prst="rect">
            <a:avLst/>
          </a:prstGeom>
        </p:spPr>
      </p:pic>
      <p:pic>
        <p:nvPicPr>
          <p:cNvPr id="10" name="Рисунок 9" descr="strek7.jpg"/>
          <p:cNvPicPr>
            <a:picLocks noChangeAspect="1"/>
          </p:cNvPicPr>
          <p:nvPr/>
        </p:nvPicPr>
        <p:blipFill>
          <a:blip r:embed="rId6"/>
          <a:srcRect r="3390" b="278"/>
          <a:stretch>
            <a:fillRect/>
          </a:stretch>
        </p:blipFill>
        <p:spPr>
          <a:xfrm>
            <a:off x="533400" y="3657600"/>
            <a:ext cx="3810000" cy="2997771"/>
          </a:xfrm>
          <a:prstGeom prst="rect">
            <a:avLst/>
          </a:prstGeom>
        </p:spPr>
      </p:pic>
      <p:pic>
        <p:nvPicPr>
          <p:cNvPr id="12" name="Рисунок 11" descr="23464106_dragonf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733800"/>
            <a:ext cx="4017646" cy="289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286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Самая крупная стрекоза- длина 12 см, размах крыльев 19 см. Самая маленькая стрекоза - размах крыльев 2 см.   Длина крыла стрекоз  от 4—9,5 см, длина брюшка  от   7—12 см.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Фасеточная структура глаза стрекозы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a69ac_3f94647c_orig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1026768.jpg"/>
          <p:cNvPicPr>
            <a:picLocks noChangeAspect="1"/>
          </p:cNvPicPr>
          <p:nvPr/>
        </p:nvPicPr>
        <p:blipFill>
          <a:blip r:embed="rId3"/>
          <a:srcRect l="2012" t="2659" r="2397" b="4258"/>
          <a:stretch>
            <a:fillRect/>
          </a:stretch>
        </p:blipFill>
        <p:spPr>
          <a:xfrm>
            <a:off x="762000" y="1066800"/>
            <a:ext cx="7571014" cy="557864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5" name="TextBox 4"/>
          <p:cNvSpPr txBox="1"/>
          <p:nvPr/>
        </p:nvSpPr>
        <p:spPr>
          <a:xfrm rot="10800000" flipV="1">
            <a:off x="457200" y="-1864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Фасеточная структура глаза стрекозы состоит  из   30 000 отдельных фасеток.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a69ac_3f94647c_orig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-381000" y="0"/>
            <a:ext cx="10287000" cy="6858000"/>
          </a:xfrm>
          <a:prstGeom prst="rect">
            <a:avLst/>
          </a:prstGeom>
        </p:spPr>
      </p:pic>
      <p:pic>
        <p:nvPicPr>
          <p:cNvPr id="2" name="Рисунок 1" descr="360a30e58462ffe7c6478d877fe0985d.jpg"/>
          <p:cNvPicPr>
            <a:picLocks noChangeAspect="1"/>
          </p:cNvPicPr>
          <p:nvPr/>
        </p:nvPicPr>
        <p:blipFill>
          <a:blip r:embed="rId3"/>
          <a:srcRect l="6383" b="2550"/>
          <a:stretch>
            <a:fillRect/>
          </a:stretch>
        </p:blipFill>
        <p:spPr>
          <a:xfrm>
            <a:off x="-228600" y="103910"/>
            <a:ext cx="2590800" cy="2119746"/>
          </a:xfrm>
          <a:prstGeom prst="rect">
            <a:avLst/>
          </a:prstGeom>
        </p:spPr>
      </p:pic>
      <p:pic>
        <p:nvPicPr>
          <p:cNvPr id="5" name="Рисунок 4" descr="6c1191c98b024e1d767b53cd4517ecd2_i-567.jpg"/>
          <p:cNvPicPr>
            <a:picLocks noChangeAspect="1"/>
          </p:cNvPicPr>
          <p:nvPr/>
        </p:nvPicPr>
        <p:blipFill>
          <a:blip r:embed="rId4"/>
          <a:srcRect r="4348" b="4928"/>
          <a:stretch>
            <a:fillRect/>
          </a:stretch>
        </p:blipFill>
        <p:spPr>
          <a:xfrm>
            <a:off x="7010400" y="88669"/>
            <a:ext cx="2743200" cy="2044931"/>
          </a:xfrm>
          <a:prstGeom prst="rect">
            <a:avLst/>
          </a:prstGeom>
        </p:spPr>
      </p:pic>
      <p:pic>
        <p:nvPicPr>
          <p:cNvPr id="4" name="Рисунок 3" descr="09669-Southern-Aeshna-Dragonfly-eyes.jpg"/>
          <p:cNvPicPr>
            <a:picLocks noChangeAspect="1"/>
          </p:cNvPicPr>
          <p:nvPr/>
        </p:nvPicPr>
        <p:blipFill>
          <a:blip r:embed="rId5" cstate="print"/>
          <a:srcRect l="8000" t="8828" r="10000" b="2888"/>
          <a:stretch>
            <a:fillRect/>
          </a:stretch>
        </p:blipFill>
        <p:spPr>
          <a:xfrm>
            <a:off x="-208280" y="4191000"/>
            <a:ext cx="3332480" cy="2438400"/>
          </a:xfrm>
          <a:prstGeom prst="rect">
            <a:avLst/>
          </a:prstGeom>
        </p:spPr>
      </p:pic>
      <p:pic>
        <p:nvPicPr>
          <p:cNvPr id="8" name="Рисунок 7" descr="3901207096264139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4191000"/>
            <a:ext cx="3722748" cy="2438400"/>
          </a:xfrm>
          <a:prstGeom prst="rect">
            <a:avLst/>
          </a:prstGeom>
        </p:spPr>
      </p:pic>
      <p:pic>
        <p:nvPicPr>
          <p:cNvPr id="9" name="Рисунок 8" descr="dragonfly5.jpg"/>
          <p:cNvPicPr>
            <a:picLocks noChangeAspect="1"/>
          </p:cNvPicPr>
          <p:nvPr/>
        </p:nvPicPr>
        <p:blipFill>
          <a:blip r:embed="rId7" cstate="print"/>
          <a:srcRect t="7439" b="10735"/>
          <a:stretch>
            <a:fillRect/>
          </a:stretch>
        </p:blipFill>
        <p:spPr>
          <a:xfrm>
            <a:off x="2743200" y="150628"/>
            <a:ext cx="3886200" cy="1988288"/>
          </a:xfrm>
          <a:prstGeom prst="rect">
            <a:avLst/>
          </a:prstGeom>
        </p:spPr>
      </p:pic>
      <p:pic>
        <p:nvPicPr>
          <p:cNvPr id="10" name="Рисунок 9" descr="glaza-strekozy.jpg"/>
          <p:cNvPicPr>
            <a:picLocks noChangeAspect="1"/>
          </p:cNvPicPr>
          <p:nvPr/>
        </p:nvPicPr>
        <p:blipFill>
          <a:blip r:embed="rId8"/>
          <a:srcRect l="11628" t="9302" r="2326" b="11628"/>
          <a:stretch>
            <a:fillRect/>
          </a:stretch>
        </p:blipFill>
        <p:spPr>
          <a:xfrm>
            <a:off x="7086600" y="4191000"/>
            <a:ext cx="2667000" cy="2450757"/>
          </a:xfrm>
          <a:prstGeom prst="rect">
            <a:avLst/>
          </a:prstGeom>
        </p:spPr>
      </p:pic>
      <p:pic>
        <p:nvPicPr>
          <p:cNvPr id="11" name="Рисунок 10" descr="strekoza.jpg"/>
          <p:cNvPicPr>
            <a:picLocks noChangeAspect="1"/>
          </p:cNvPicPr>
          <p:nvPr/>
        </p:nvPicPr>
        <p:blipFill>
          <a:blip r:embed="rId9"/>
          <a:srcRect l="12668" t="5991" r="9059" b="13825"/>
          <a:stretch>
            <a:fillRect/>
          </a:stretch>
        </p:blipFill>
        <p:spPr>
          <a:xfrm>
            <a:off x="-228600" y="2334682"/>
            <a:ext cx="2209800" cy="1780117"/>
          </a:xfrm>
          <a:prstGeom prst="rect">
            <a:avLst/>
          </a:prstGeom>
        </p:spPr>
      </p:pic>
      <p:pic>
        <p:nvPicPr>
          <p:cNvPr id="12" name="Рисунок 11" descr="30924911573810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2277036"/>
            <a:ext cx="2552699" cy="1839446"/>
          </a:xfrm>
          <a:prstGeom prst="rect">
            <a:avLst/>
          </a:prstGeom>
        </p:spPr>
      </p:pic>
      <p:pic>
        <p:nvPicPr>
          <p:cNvPr id="13" name="Рисунок 12" descr="b_scan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54271" y="3328797"/>
            <a:ext cx="235458" cy="200406"/>
          </a:xfrm>
          <a:prstGeom prst="rect">
            <a:avLst/>
          </a:prstGeom>
        </p:spPr>
      </p:pic>
      <p:pic>
        <p:nvPicPr>
          <p:cNvPr id="14" name="Рисунок 13" descr="b_scan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54271" y="3328797"/>
            <a:ext cx="235458" cy="200406"/>
          </a:xfrm>
          <a:prstGeom prst="rect">
            <a:avLst/>
          </a:prstGeom>
        </p:spPr>
      </p:pic>
      <p:pic>
        <p:nvPicPr>
          <p:cNvPr id="15" name="Рисунок 14" descr="b_scan1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54271" y="3328797"/>
            <a:ext cx="235458" cy="200406"/>
          </a:xfrm>
          <a:prstGeom prst="rect">
            <a:avLst/>
          </a:prstGeom>
        </p:spPr>
      </p:pic>
      <p:pic>
        <p:nvPicPr>
          <p:cNvPr id="16" name="Рисунок 15" descr="eye-macros-dragonfly-emperor.jpg"/>
          <p:cNvPicPr>
            <a:picLocks noChangeAspect="1"/>
          </p:cNvPicPr>
          <p:nvPr/>
        </p:nvPicPr>
        <p:blipFill>
          <a:blip r:embed="rId12"/>
          <a:srcRect l="12774" t="25219" r="10948" b="11061"/>
          <a:stretch>
            <a:fillRect/>
          </a:stretch>
        </p:blipFill>
        <p:spPr>
          <a:xfrm>
            <a:off x="2286000" y="2286000"/>
            <a:ext cx="2590800" cy="1828800"/>
          </a:xfrm>
          <a:prstGeom prst="rect">
            <a:avLst/>
          </a:prstGeom>
        </p:spPr>
      </p:pic>
      <p:pic>
        <p:nvPicPr>
          <p:cNvPr id="17" name="Рисунок 16" descr="images.jpg"/>
          <p:cNvPicPr>
            <a:picLocks noChangeAspect="1"/>
          </p:cNvPicPr>
          <p:nvPr/>
        </p:nvPicPr>
        <p:blipFill>
          <a:blip r:embed="rId13"/>
          <a:srcRect l="22399" t="5511" r="15719" b="40707"/>
          <a:stretch>
            <a:fillRect/>
          </a:stretch>
        </p:blipFill>
        <p:spPr>
          <a:xfrm>
            <a:off x="5029200" y="2286000"/>
            <a:ext cx="1852863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69ac_3f94647c_orig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-30480" y="0"/>
            <a:ext cx="9174480" cy="6858000"/>
          </a:xfrm>
          <a:prstGeom prst="rect">
            <a:avLst/>
          </a:prstGeom>
        </p:spPr>
      </p:pic>
      <p:pic>
        <p:nvPicPr>
          <p:cNvPr id="2" name="Рисунок 1" descr="419422_main.jpg"/>
          <p:cNvPicPr>
            <a:picLocks noChangeAspect="1"/>
          </p:cNvPicPr>
          <p:nvPr/>
        </p:nvPicPr>
        <p:blipFill>
          <a:blip r:embed="rId3"/>
          <a:srcRect l="11404" r="21053"/>
          <a:stretch>
            <a:fillRect/>
          </a:stretch>
        </p:blipFill>
        <p:spPr>
          <a:xfrm>
            <a:off x="4114800" y="838200"/>
            <a:ext cx="4824306" cy="5791200"/>
          </a:xfrm>
          <a:prstGeom prst="rect">
            <a:avLst/>
          </a:prstGeom>
        </p:spPr>
      </p:pic>
      <p:pic>
        <p:nvPicPr>
          <p:cNvPr id="3" name="Рисунок 2" descr="Lichinka_strekozy.jpg"/>
          <p:cNvPicPr>
            <a:picLocks noChangeAspect="1"/>
          </p:cNvPicPr>
          <p:nvPr/>
        </p:nvPicPr>
        <p:blipFill>
          <a:blip r:embed="rId4"/>
          <a:srcRect l="3264" t="2469" r="10185" b="3704"/>
          <a:stretch>
            <a:fillRect/>
          </a:stretch>
        </p:blipFill>
        <p:spPr>
          <a:xfrm>
            <a:off x="228600" y="838200"/>
            <a:ext cx="36576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Личинка стрекозы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Рождение стрекозы(линька).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Елена\Documents\ЕС\кружок\ЦДОД\Бисероплетение\1.JPG"/>
          <p:cNvPicPr/>
          <p:nvPr/>
        </p:nvPicPr>
        <p:blipFill>
          <a:blip r:embed="rId2" cstate="print"/>
          <a:srcRect l="9622" r="-5378"/>
          <a:stretch>
            <a:fillRect/>
          </a:stretch>
        </p:blipFill>
        <p:spPr bwMode="auto">
          <a:xfrm>
            <a:off x="1676400" y="1928802"/>
            <a:ext cx="6019800" cy="328614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317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219200" y="1219200"/>
            <a:ext cx="7010400" cy="85247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 Мы используем китайский бисер,</a:t>
            </a:r>
            <a:r>
              <a:rPr lang="en-US" sz="2800" b="1" dirty="0" smtClean="0">
                <a:solidFill>
                  <a:srgbClr val="0000CC"/>
                </a:solidFill>
                <a:cs typeface="Arial" pitchFamily="34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калибруем по размеру: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Рисунок 5" descr="C:\Users\Елена\Documents\ЕС\кружок\ЦДОД\Бисероплетение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81202"/>
            <a:ext cx="5834082" cy="328614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317500"/>
          </a:effectLst>
        </p:spPr>
      </p:pic>
      <p:pic>
        <p:nvPicPr>
          <p:cNvPr id="7" name="Рисунок 6" descr="C:\Users\Елена\Documents\ЕС\кружок\ЦДОД\Бисероплетение\1.JPG"/>
          <p:cNvPicPr/>
          <p:nvPr/>
        </p:nvPicPr>
        <p:blipFill>
          <a:blip r:embed="rId2" cstate="print"/>
          <a:srcRect l="3636"/>
          <a:stretch>
            <a:fillRect/>
          </a:stretch>
        </p:blipFill>
        <p:spPr bwMode="auto">
          <a:xfrm>
            <a:off x="1752600" y="2057400"/>
            <a:ext cx="5753144" cy="3276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381000" y="381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Колибровка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бисера в процессе работы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Елена\Documents\ЕС\кружок\ЦДОД\Бисероплетение\1.JPG"/>
          <p:cNvPicPr/>
          <p:nvPr/>
        </p:nvPicPr>
        <p:blipFill>
          <a:blip r:embed="rId2" cstate="print"/>
          <a:srcRect l="9622" r="-5378"/>
          <a:stretch>
            <a:fillRect/>
          </a:stretch>
        </p:blipFill>
        <p:spPr bwMode="auto">
          <a:xfrm>
            <a:off x="1828800" y="2081202"/>
            <a:ext cx="6019800" cy="328614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317500"/>
          </a:effec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838200" y="5486400"/>
            <a:ext cx="7786742" cy="785818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00CC"/>
                </a:solidFill>
              </a:rPr>
              <a:t> названия</a:t>
            </a:r>
            <a:r>
              <a:rPr lang="en-US" sz="2200" b="1" dirty="0" smtClean="0">
                <a:solidFill>
                  <a:srgbClr val="0000CC"/>
                </a:solidFill>
              </a:rPr>
              <a:t>,</a:t>
            </a:r>
            <a:r>
              <a:rPr lang="ru-RU" sz="2200" b="1" dirty="0" smtClean="0">
                <a:solidFill>
                  <a:srgbClr val="0000CC"/>
                </a:solidFill>
              </a:rPr>
              <a:t> бисера в зависимости от формы и размера: «БАТОНЫ» , «БУЛОЧКИ», «ОЛАДУШКИ», «БЛИНЧИКИ»,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Рисунок 15" descr="0_a69ac_3f94647c_orig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C:\Users\Елена\Documents\ЕС\кружок\ЦДОД\Бисероплетение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5834082" cy="3429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softEdge rad="317500"/>
          </a:effectLst>
        </p:spPr>
      </p:pic>
      <p:sp>
        <p:nvSpPr>
          <p:cNvPr id="18" name="TextBox 17"/>
          <p:cNvSpPr txBox="1"/>
          <p:nvPr/>
        </p:nvSpPr>
        <p:spPr>
          <a:xfrm>
            <a:off x="533400" y="381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Калибровка бисера в процессе работы.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143000" y="1143000"/>
            <a:ext cx="7010400" cy="1081078"/>
          </a:xfrm>
          <a:prstGeom prst="rect">
            <a:avLst/>
          </a:prstGeom>
          <a:noFill/>
          <a:effectLst>
            <a:softEdge rad="127000"/>
          </a:effectLst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Мы используем китайский бисер.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алибруем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 размеру и форме: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685800" y="5638800"/>
            <a:ext cx="7939142" cy="914400"/>
          </a:xfrm>
          <a:prstGeom prst="rect">
            <a:avLst/>
          </a:prstGeom>
          <a:noFill/>
          <a:effectLst>
            <a:softEdge rad="127000"/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Названия бисера в зависимости от формы и размера: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«БАТОНЫ» , «БУЛОЧКИ», «ОЛАДУШКИ», «БЛИНЧИКИ».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4" grpId="0" animBg="1"/>
      <p:bldP spid="19" grpId="0" build="p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464106_dragonf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33400"/>
            <a:ext cx="8686800" cy="5791200"/>
          </a:xfrm>
          <a:prstGeom prst="rect">
            <a:avLst/>
          </a:prstGeom>
        </p:spPr>
      </p:pic>
      <p:pic>
        <p:nvPicPr>
          <p:cNvPr id="3" name="Рисунок 2" descr="0_a69ac_3f94647c_orig.jpg"/>
          <p:cNvPicPr>
            <a:picLocks noChangeAspect="1"/>
          </p:cNvPicPr>
          <p:nvPr/>
        </p:nvPicPr>
        <p:blipFill>
          <a:blip r:embed="rId4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8534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Понятийный словарь.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Энтомология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-наука о насекомых.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Одонатология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-раздел энтомологии  изучающий стрекоз.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Нияда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личинка стрекозы.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Фасетка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то, из чего состоит глаз стрекозы.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Oval 4"/>
          <p:cNvSpPr>
            <a:spLocks noChangeArrowheads="1"/>
          </p:cNvSpPr>
          <p:nvPr/>
        </p:nvSpPr>
        <p:spPr bwMode="auto">
          <a:xfrm rot="21028520">
            <a:off x="4741896" y="1310816"/>
            <a:ext cx="2987675" cy="460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 rot="556207">
            <a:off x="627172" y="1304434"/>
            <a:ext cx="2987676" cy="4603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Oval 1"/>
          <p:cNvSpPr>
            <a:spLocks noChangeArrowheads="1"/>
          </p:cNvSpPr>
          <p:nvPr/>
        </p:nvSpPr>
        <p:spPr bwMode="auto">
          <a:xfrm rot="485124">
            <a:off x="4812256" y="2081131"/>
            <a:ext cx="2528887" cy="34448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Oval 2"/>
          <p:cNvSpPr>
            <a:spLocks noChangeArrowheads="1"/>
          </p:cNvSpPr>
          <p:nvPr/>
        </p:nvSpPr>
        <p:spPr bwMode="auto">
          <a:xfrm rot="21160367" flipV="1">
            <a:off x="1001133" y="2064826"/>
            <a:ext cx="2527300" cy="32700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3581400" y="1066800"/>
            <a:ext cx="1149350" cy="4027488"/>
            <a:chOff x="5064" y="1444"/>
            <a:chExt cx="1810" cy="6342"/>
          </a:xfrm>
        </p:grpSpPr>
        <p:sp>
          <p:nvSpPr>
            <p:cNvPr id="5174" name="Oval 54"/>
            <p:cNvSpPr>
              <a:spLocks noChangeArrowheads="1"/>
            </p:cNvSpPr>
            <p:nvPr/>
          </p:nvSpPr>
          <p:spPr bwMode="auto">
            <a:xfrm>
              <a:off x="5426" y="1987"/>
              <a:ext cx="362" cy="3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3" name="Oval 53"/>
            <p:cNvSpPr>
              <a:spLocks noChangeArrowheads="1"/>
            </p:cNvSpPr>
            <p:nvPr/>
          </p:nvSpPr>
          <p:spPr bwMode="auto">
            <a:xfrm>
              <a:off x="5788" y="1987"/>
              <a:ext cx="362" cy="362"/>
            </a:xfrm>
            <a:prstGeom prst="ellipse">
              <a:avLst/>
            </a:prstGeom>
            <a:solidFill>
              <a:srgbClr val="365F9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2" name="Oval 52"/>
            <p:cNvSpPr>
              <a:spLocks noChangeArrowheads="1"/>
            </p:cNvSpPr>
            <p:nvPr/>
          </p:nvSpPr>
          <p:spPr bwMode="auto">
            <a:xfrm>
              <a:off x="5426" y="1444"/>
              <a:ext cx="543" cy="543"/>
            </a:xfrm>
            <a:prstGeom prst="ellipse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1" name="Oval 51"/>
            <p:cNvSpPr>
              <a:spLocks noChangeArrowheads="1"/>
            </p:cNvSpPr>
            <p:nvPr/>
          </p:nvSpPr>
          <p:spPr bwMode="auto">
            <a:xfrm>
              <a:off x="6150" y="1987"/>
              <a:ext cx="362" cy="3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0" name="Oval 50"/>
            <p:cNvSpPr>
              <a:spLocks noChangeArrowheads="1"/>
            </p:cNvSpPr>
            <p:nvPr/>
          </p:nvSpPr>
          <p:spPr bwMode="auto">
            <a:xfrm>
              <a:off x="5245" y="2349"/>
              <a:ext cx="362" cy="3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9" name="Oval 49"/>
            <p:cNvSpPr>
              <a:spLocks noChangeArrowheads="1"/>
            </p:cNvSpPr>
            <p:nvPr/>
          </p:nvSpPr>
          <p:spPr bwMode="auto">
            <a:xfrm>
              <a:off x="5607" y="2349"/>
              <a:ext cx="362" cy="362"/>
            </a:xfrm>
            <a:prstGeom prst="ellipse">
              <a:avLst/>
            </a:prstGeom>
            <a:solidFill>
              <a:srgbClr val="365F9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8" name="Oval 48"/>
            <p:cNvSpPr>
              <a:spLocks noChangeArrowheads="1"/>
            </p:cNvSpPr>
            <p:nvPr/>
          </p:nvSpPr>
          <p:spPr bwMode="auto">
            <a:xfrm>
              <a:off x="5969" y="2349"/>
              <a:ext cx="362" cy="362"/>
            </a:xfrm>
            <a:prstGeom prst="ellipse">
              <a:avLst/>
            </a:prstGeom>
            <a:solidFill>
              <a:srgbClr val="365F9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7" name="Oval 47"/>
            <p:cNvSpPr>
              <a:spLocks noChangeArrowheads="1"/>
            </p:cNvSpPr>
            <p:nvPr/>
          </p:nvSpPr>
          <p:spPr bwMode="auto">
            <a:xfrm>
              <a:off x="6331" y="2349"/>
              <a:ext cx="362" cy="3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6" name="Oval 46"/>
            <p:cNvSpPr>
              <a:spLocks noChangeArrowheads="1"/>
            </p:cNvSpPr>
            <p:nvPr/>
          </p:nvSpPr>
          <p:spPr bwMode="auto">
            <a:xfrm>
              <a:off x="5969" y="1444"/>
              <a:ext cx="543" cy="543"/>
            </a:xfrm>
            <a:prstGeom prst="ellipse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5" name="Oval 45"/>
            <p:cNvSpPr>
              <a:spLocks noChangeArrowheads="1"/>
            </p:cNvSpPr>
            <p:nvPr/>
          </p:nvSpPr>
          <p:spPr bwMode="auto">
            <a:xfrm>
              <a:off x="5064" y="2711"/>
              <a:ext cx="362" cy="3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4" name="Oval 44"/>
            <p:cNvSpPr>
              <a:spLocks noChangeArrowheads="1"/>
            </p:cNvSpPr>
            <p:nvPr/>
          </p:nvSpPr>
          <p:spPr bwMode="auto">
            <a:xfrm>
              <a:off x="5426" y="2711"/>
              <a:ext cx="362" cy="362"/>
            </a:xfrm>
            <a:prstGeom prst="ellipse">
              <a:avLst/>
            </a:prstGeom>
            <a:solidFill>
              <a:srgbClr val="365F9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3" name="Oval 43"/>
            <p:cNvSpPr>
              <a:spLocks noChangeArrowheads="1"/>
            </p:cNvSpPr>
            <p:nvPr/>
          </p:nvSpPr>
          <p:spPr bwMode="auto">
            <a:xfrm>
              <a:off x="6150" y="2711"/>
              <a:ext cx="362" cy="362"/>
            </a:xfrm>
            <a:prstGeom prst="ellipse">
              <a:avLst/>
            </a:prstGeom>
            <a:solidFill>
              <a:srgbClr val="365F9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2" name="Oval 42"/>
            <p:cNvSpPr>
              <a:spLocks noChangeArrowheads="1"/>
            </p:cNvSpPr>
            <p:nvPr/>
          </p:nvSpPr>
          <p:spPr bwMode="auto">
            <a:xfrm>
              <a:off x="6512" y="2711"/>
              <a:ext cx="362" cy="36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1" name="Oval 41"/>
            <p:cNvSpPr>
              <a:spLocks noChangeArrowheads="1"/>
            </p:cNvSpPr>
            <p:nvPr/>
          </p:nvSpPr>
          <p:spPr bwMode="auto">
            <a:xfrm>
              <a:off x="5788" y="2711"/>
              <a:ext cx="362" cy="362"/>
            </a:xfrm>
            <a:prstGeom prst="ellipse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148" name="Group 28"/>
            <p:cNvGrpSpPr>
              <a:grpSpLocks/>
            </p:cNvGrpSpPr>
            <p:nvPr/>
          </p:nvGrpSpPr>
          <p:grpSpPr bwMode="auto">
            <a:xfrm flipV="1">
              <a:off x="5064" y="3073"/>
              <a:ext cx="1810" cy="1086"/>
              <a:chOff x="5245" y="3797"/>
              <a:chExt cx="1810" cy="1086"/>
            </a:xfrm>
          </p:grpSpPr>
          <p:sp>
            <p:nvSpPr>
              <p:cNvPr id="5160" name="Oval 40"/>
              <p:cNvSpPr>
                <a:spLocks noChangeArrowheads="1"/>
              </p:cNvSpPr>
              <p:nvPr/>
            </p:nvSpPr>
            <p:spPr bwMode="auto">
              <a:xfrm rot="21289038" flipV="1">
                <a:off x="5607" y="3797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9" name="Oval 39"/>
              <p:cNvSpPr>
                <a:spLocks noChangeArrowheads="1"/>
              </p:cNvSpPr>
              <p:nvPr/>
            </p:nvSpPr>
            <p:spPr bwMode="auto">
              <a:xfrm rot="21289038" flipV="1">
                <a:off x="5969" y="3797"/>
                <a:ext cx="362" cy="362"/>
              </a:xfrm>
              <a:prstGeom prst="ellipse">
                <a:avLst/>
              </a:prstGeom>
              <a:solidFill>
                <a:srgbClr val="365F9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8" name="Oval 38"/>
              <p:cNvSpPr>
                <a:spLocks noChangeArrowheads="1"/>
              </p:cNvSpPr>
              <p:nvPr/>
            </p:nvSpPr>
            <p:spPr bwMode="auto">
              <a:xfrm rot="21289038" flipV="1">
                <a:off x="6331" y="3797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7" name="Oval 37"/>
              <p:cNvSpPr>
                <a:spLocks noChangeArrowheads="1"/>
              </p:cNvSpPr>
              <p:nvPr/>
            </p:nvSpPr>
            <p:spPr bwMode="auto">
              <a:xfrm rot="21289038" flipV="1">
                <a:off x="5426" y="4159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6" name="Oval 36"/>
              <p:cNvSpPr>
                <a:spLocks noChangeArrowheads="1"/>
              </p:cNvSpPr>
              <p:nvPr/>
            </p:nvSpPr>
            <p:spPr bwMode="auto">
              <a:xfrm rot="12257150" flipV="1">
                <a:off x="5788" y="4159"/>
                <a:ext cx="362" cy="362"/>
              </a:xfrm>
              <a:prstGeom prst="ellipse">
                <a:avLst/>
              </a:prstGeom>
              <a:solidFill>
                <a:srgbClr val="365F9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5" name="Oval 35"/>
              <p:cNvSpPr>
                <a:spLocks noChangeArrowheads="1"/>
              </p:cNvSpPr>
              <p:nvPr/>
            </p:nvSpPr>
            <p:spPr bwMode="auto">
              <a:xfrm rot="12257150" flipV="1">
                <a:off x="6150" y="4159"/>
                <a:ext cx="362" cy="362"/>
              </a:xfrm>
              <a:prstGeom prst="ellipse">
                <a:avLst/>
              </a:prstGeom>
              <a:solidFill>
                <a:srgbClr val="365F9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4" name="Oval 34"/>
              <p:cNvSpPr>
                <a:spLocks noChangeArrowheads="1"/>
              </p:cNvSpPr>
              <p:nvPr/>
            </p:nvSpPr>
            <p:spPr bwMode="auto">
              <a:xfrm rot="12257150" flipV="1">
                <a:off x="6512" y="4159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3" name="Oval 33"/>
              <p:cNvSpPr>
                <a:spLocks noChangeArrowheads="1"/>
              </p:cNvSpPr>
              <p:nvPr/>
            </p:nvSpPr>
            <p:spPr bwMode="auto">
              <a:xfrm rot="21289038" flipV="1">
                <a:off x="5245" y="4521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2" name="Oval 32"/>
              <p:cNvSpPr>
                <a:spLocks noChangeArrowheads="1"/>
              </p:cNvSpPr>
              <p:nvPr/>
            </p:nvSpPr>
            <p:spPr bwMode="auto">
              <a:xfrm rot="21289038" flipV="1">
                <a:off x="5607" y="4521"/>
                <a:ext cx="362" cy="362"/>
              </a:xfrm>
              <a:prstGeom prst="ellipse">
                <a:avLst/>
              </a:prstGeom>
              <a:solidFill>
                <a:srgbClr val="365F9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1" name="Oval 31"/>
              <p:cNvSpPr>
                <a:spLocks noChangeArrowheads="1"/>
              </p:cNvSpPr>
              <p:nvPr/>
            </p:nvSpPr>
            <p:spPr bwMode="auto">
              <a:xfrm rot="21289038" flipV="1">
                <a:off x="6331" y="4521"/>
                <a:ext cx="362" cy="362"/>
              </a:xfrm>
              <a:prstGeom prst="ellipse">
                <a:avLst/>
              </a:prstGeom>
              <a:solidFill>
                <a:srgbClr val="365F9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50" name="Oval 30"/>
              <p:cNvSpPr>
                <a:spLocks noChangeArrowheads="1"/>
              </p:cNvSpPr>
              <p:nvPr/>
            </p:nvSpPr>
            <p:spPr bwMode="auto">
              <a:xfrm rot="21289038" flipV="1">
                <a:off x="6693" y="4521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9" name="Oval 29"/>
              <p:cNvSpPr>
                <a:spLocks noChangeArrowheads="1"/>
              </p:cNvSpPr>
              <p:nvPr/>
            </p:nvSpPr>
            <p:spPr bwMode="auto">
              <a:xfrm rot="21289038" flipV="1">
                <a:off x="5969" y="4521"/>
                <a:ext cx="362" cy="362"/>
              </a:xfrm>
              <a:prstGeom prst="ellipse">
                <a:avLst/>
              </a:prstGeom>
              <a:solidFill>
                <a:srgbClr val="8DB3E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5607" y="4152"/>
              <a:ext cx="759" cy="3634"/>
              <a:chOff x="5607" y="4152"/>
              <a:chExt cx="759" cy="3634"/>
            </a:xfrm>
          </p:grpSpPr>
          <p:sp>
            <p:nvSpPr>
              <p:cNvPr id="5147" name="Oval 27"/>
              <p:cNvSpPr>
                <a:spLocks noChangeArrowheads="1"/>
              </p:cNvSpPr>
              <p:nvPr/>
            </p:nvSpPr>
            <p:spPr bwMode="auto">
              <a:xfrm rot="310962">
                <a:off x="5607" y="4883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6" name="Oval 26"/>
              <p:cNvSpPr>
                <a:spLocks noChangeArrowheads="1"/>
              </p:cNvSpPr>
              <p:nvPr/>
            </p:nvSpPr>
            <p:spPr bwMode="auto">
              <a:xfrm rot="310962">
                <a:off x="5607" y="5606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5" name="Oval 25"/>
              <p:cNvSpPr>
                <a:spLocks noChangeArrowheads="1"/>
              </p:cNvSpPr>
              <p:nvPr/>
            </p:nvSpPr>
            <p:spPr bwMode="auto">
              <a:xfrm rot="310962">
                <a:off x="5969" y="4883"/>
                <a:ext cx="362" cy="36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4" name="Oval 24"/>
              <p:cNvSpPr>
                <a:spLocks noChangeArrowheads="1"/>
              </p:cNvSpPr>
              <p:nvPr/>
            </p:nvSpPr>
            <p:spPr bwMode="auto">
              <a:xfrm rot="310962">
                <a:off x="5969" y="5606"/>
                <a:ext cx="397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3" name="Oval 23"/>
              <p:cNvSpPr>
                <a:spLocks noChangeArrowheads="1"/>
              </p:cNvSpPr>
              <p:nvPr/>
            </p:nvSpPr>
            <p:spPr bwMode="auto">
              <a:xfrm rot="310962">
                <a:off x="5607" y="5971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2" name="Oval 22"/>
              <p:cNvSpPr>
                <a:spLocks noChangeArrowheads="1"/>
              </p:cNvSpPr>
              <p:nvPr/>
            </p:nvSpPr>
            <p:spPr bwMode="auto">
              <a:xfrm rot="310962">
                <a:off x="5969" y="5971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1" name="Oval 21"/>
              <p:cNvSpPr>
                <a:spLocks noChangeArrowheads="1"/>
              </p:cNvSpPr>
              <p:nvPr/>
            </p:nvSpPr>
            <p:spPr bwMode="auto">
              <a:xfrm rot="310962">
                <a:off x="5607" y="6333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40" name="Oval 20"/>
              <p:cNvSpPr>
                <a:spLocks noChangeArrowheads="1"/>
              </p:cNvSpPr>
              <p:nvPr/>
            </p:nvSpPr>
            <p:spPr bwMode="auto">
              <a:xfrm rot="310962">
                <a:off x="5969" y="6338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9" name="Oval 19"/>
              <p:cNvSpPr>
                <a:spLocks noChangeArrowheads="1"/>
              </p:cNvSpPr>
              <p:nvPr/>
            </p:nvSpPr>
            <p:spPr bwMode="auto">
              <a:xfrm rot="310962">
                <a:off x="5607" y="6700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8" name="Oval 18"/>
              <p:cNvSpPr>
                <a:spLocks noChangeArrowheads="1"/>
              </p:cNvSpPr>
              <p:nvPr/>
            </p:nvSpPr>
            <p:spPr bwMode="auto">
              <a:xfrm rot="310962">
                <a:off x="5969" y="6700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7" name="Oval 17"/>
              <p:cNvSpPr>
                <a:spLocks noChangeArrowheads="1"/>
              </p:cNvSpPr>
              <p:nvPr/>
            </p:nvSpPr>
            <p:spPr bwMode="auto">
              <a:xfrm rot="310962">
                <a:off x="5607" y="7062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6" name="Oval 16"/>
              <p:cNvSpPr>
                <a:spLocks noChangeArrowheads="1"/>
              </p:cNvSpPr>
              <p:nvPr/>
            </p:nvSpPr>
            <p:spPr bwMode="auto">
              <a:xfrm rot="310962">
                <a:off x="5969" y="7062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5" name="Oval 15"/>
              <p:cNvSpPr>
                <a:spLocks noChangeArrowheads="1"/>
              </p:cNvSpPr>
              <p:nvPr/>
            </p:nvSpPr>
            <p:spPr bwMode="auto">
              <a:xfrm rot="310962">
                <a:off x="5788" y="7424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4" name="Oval 14"/>
              <p:cNvSpPr>
                <a:spLocks noChangeArrowheads="1"/>
              </p:cNvSpPr>
              <p:nvPr/>
            </p:nvSpPr>
            <p:spPr bwMode="auto">
              <a:xfrm rot="310962">
                <a:off x="5607" y="5252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3" name="Oval 13"/>
              <p:cNvSpPr>
                <a:spLocks noChangeArrowheads="1"/>
              </p:cNvSpPr>
              <p:nvPr/>
            </p:nvSpPr>
            <p:spPr bwMode="auto">
              <a:xfrm rot="310962">
                <a:off x="5969" y="5252"/>
                <a:ext cx="362" cy="36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2" name="Oval 12"/>
              <p:cNvSpPr>
                <a:spLocks noChangeArrowheads="1"/>
              </p:cNvSpPr>
              <p:nvPr/>
            </p:nvSpPr>
            <p:spPr bwMode="auto">
              <a:xfrm rot="310962">
                <a:off x="5607" y="4152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1" name="Oval 11"/>
              <p:cNvSpPr>
                <a:spLocks noChangeArrowheads="1"/>
              </p:cNvSpPr>
              <p:nvPr/>
            </p:nvSpPr>
            <p:spPr bwMode="auto">
              <a:xfrm rot="310962">
                <a:off x="5969" y="4152"/>
                <a:ext cx="362" cy="36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30" name="Oval 10"/>
              <p:cNvSpPr>
                <a:spLocks noChangeArrowheads="1"/>
              </p:cNvSpPr>
              <p:nvPr/>
            </p:nvSpPr>
            <p:spPr bwMode="auto">
              <a:xfrm rot="310962">
                <a:off x="5607" y="4521"/>
                <a:ext cx="362" cy="36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29" name="Oval 9"/>
              <p:cNvSpPr>
                <a:spLocks noChangeArrowheads="1"/>
              </p:cNvSpPr>
              <p:nvPr/>
            </p:nvSpPr>
            <p:spPr bwMode="auto">
              <a:xfrm rot="310962">
                <a:off x="5969" y="4521"/>
                <a:ext cx="362" cy="36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5800" y="12192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Набрать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10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см. бисера                                                                                                         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Набрать 10 см. бисера                                          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90600" y="2133600"/>
            <a:ext cx="6851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Набрать 8 см бисера                                                                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Набрать 8 см бисера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5" name="Rectangle 55"/>
          <p:cNvSpPr>
            <a:spLocks noChangeArrowheads="1"/>
          </p:cNvSpPr>
          <p:nvPr/>
        </p:nvSpPr>
        <p:spPr bwMode="auto">
          <a:xfrm>
            <a:off x="1447800" y="609600"/>
            <a:ext cx="32182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Схема: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6" name="Rectangle 5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8" name="Rectangle 5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			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0" name="Rectangle 6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81" name="Picture 61" descr="D:\~System\Desktop\IMAG4385.jpg"/>
          <p:cNvPicPr>
            <a:picLocks noChangeAspect="1" noChangeArrowheads="1"/>
          </p:cNvPicPr>
          <p:nvPr/>
        </p:nvPicPr>
        <p:blipFill>
          <a:blip r:embed="rId2" cstate="print"/>
          <a:srcRect l="6283" t="6667" r="8368" b="4444"/>
          <a:stretch>
            <a:fillRect/>
          </a:stretch>
        </p:blipFill>
        <p:spPr bwMode="auto">
          <a:xfrm>
            <a:off x="4834890" y="3478306"/>
            <a:ext cx="4309110" cy="3379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671</TotalTime>
  <Words>250</Words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LenaCQ</dc:creator>
  <cp:lastModifiedBy>LenaCQ</cp:lastModifiedBy>
  <cp:revision>61</cp:revision>
  <dcterms:created xsi:type="dcterms:W3CDTF">2016-11-18T20:28:25Z</dcterms:created>
  <dcterms:modified xsi:type="dcterms:W3CDTF">2017-09-29T06:50:58Z</dcterms:modified>
</cp:coreProperties>
</file>