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9" r:id="rId5"/>
    <p:sldId id="262" r:id="rId6"/>
    <p:sldId id="268" r:id="rId7"/>
    <p:sldId id="26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4" r:id="rId16"/>
    <p:sldId id="257" r:id="rId17"/>
    <p:sldId id="265" r:id="rId18"/>
    <p:sldId id="266" r:id="rId19"/>
    <p:sldId id="267" r:id="rId20"/>
    <p:sldId id="270" r:id="rId21"/>
    <p:sldId id="272" r:id="rId22"/>
    <p:sldId id="271" r:id="rId23"/>
    <p:sldId id="281" r:id="rId24"/>
    <p:sldId id="280" r:id="rId25"/>
    <p:sldId id="25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3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egLrn2En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Классный час «Людей неинтересных в мире нет…» Памяти Евгения Евтушенко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3763962" cy="22322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Малькова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Григорьевна,</a:t>
            </a:r>
          </a:p>
          <a:p>
            <a:pPr algn="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русского языка и литературы МБОУ СОШ № 44 имени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Ф.А.Щербины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Не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надо говорить неправду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детям…</a:t>
            </a:r>
            <a:r>
              <a:rPr lang="ru-RU" sz="4000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a typeface="Calibri"/>
              </a:rPr>
              <a:t>Не надо говорить неправду детям,</a:t>
            </a:r>
            <a:r>
              <a:rPr lang="ru-RU" dirty="0">
                <a:ea typeface="Calibri"/>
              </a:rPr>
              <a:t/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/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не надо их в неправде убеждать,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/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не надо уверять их, что на свете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/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лишь тишь да гладь да божья благодать.</a:t>
            </a:r>
            <a:br>
              <a:rPr lang="ru-RU" dirty="0"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4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Бабушки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  <a:t>Простим отцов усталую небрежность</a:t>
            </a:r>
            <a:b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</a:br>
            <a: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  <a:t>и матерей припадочную нежность —</a:t>
            </a:r>
            <a:b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</a:br>
            <a: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  <a:t>их просто не хватает на детей.</a:t>
            </a:r>
            <a:b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</a:br>
            <a: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  <a:t>Россия наша держится на бабушках,</a:t>
            </a:r>
            <a:b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</a:br>
            <a: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  <a:t>и вся Россия в бабушках, как в башенках</a:t>
            </a:r>
            <a:b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</a:br>
            <a:r>
              <a:rPr lang="ru-RU" b="1" dirty="0" err="1">
                <a:solidFill>
                  <a:srgbClr val="1E1414"/>
                </a:solidFill>
                <a:ea typeface="Calibri"/>
                <a:cs typeface="Times New Roman"/>
              </a:rPr>
              <a:t>невыветренной</a:t>
            </a:r>
            <a: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  <a:t> совести своей.</a:t>
            </a:r>
            <a:br>
              <a:rPr lang="ru-RU" b="1" dirty="0">
                <a:solidFill>
                  <a:srgbClr val="1E1414"/>
                </a:solidFill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6104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Идут </a:t>
            </a:r>
            <a:r>
              <a:rPr lang="ru-RU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белые </a:t>
            </a:r>
            <a:r>
              <a:rPr lang="ru-RU" b="1" dirty="0" err="1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снеги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…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r">
              <a:spcBef>
                <a:spcPts val="840"/>
              </a:spcBef>
              <a:spcAft>
                <a:spcPts val="840"/>
              </a:spcAft>
              <a:buNone/>
            </a:pPr>
            <a:r>
              <a:rPr lang="ru-RU" b="1" dirty="0">
                <a:ea typeface="Times New Roman"/>
              </a:rPr>
              <a:t>Идут белые </a:t>
            </a:r>
            <a:r>
              <a:rPr lang="ru-RU" b="1" dirty="0" err="1">
                <a:ea typeface="Times New Roman"/>
              </a:rPr>
              <a:t>снеги</a:t>
            </a:r>
            <a:r>
              <a:rPr lang="ru-RU" b="1" dirty="0">
                <a:ea typeface="Times New Roman"/>
              </a:rPr>
              <a:t>,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как по нитке скользя…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Жить и жить бы на свете,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но, наверно, нельзя.</a:t>
            </a:r>
            <a:endParaRPr lang="ru-RU" sz="2800" b="1" dirty="0">
              <a:ea typeface="Times New Roman"/>
            </a:endParaRPr>
          </a:p>
          <a:p>
            <a:pPr marL="0" indent="0" algn="r">
              <a:spcBef>
                <a:spcPts val="840"/>
              </a:spcBef>
              <a:spcAft>
                <a:spcPts val="840"/>
              </a:spcAft>
              <a:buNone/>
            </a:pPr>
            <a:r>
              <a:rPr lang="ru-RU" b="1" dirty="0">
                <a:ea typeface="Times New Roman"/>
              </a:rPr>
              <a:t>Чьи-то души бесследно,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растворяясь вдали,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словно белые </a:t>
            </a:r>
            <a:r>
              <a:rPr lang="ru-RU" b="1" dirty="0" err="1">
                <a:ea typeface="Times New Roman"/>
              </a:rPr>
              <a:t>снеги</a:t>
            </a:r>
            <a:r>
              <a:rPr lang="ru-RU" b="1" dirty="0">
                <a:ea typeface="Times New Roman"/>
              </a:rPr>
              <a:t>,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идут в небо с земли.</a:t>
            </a:r>
            <a:endParaRPr lang="ru-RU" sz="2800" b="1" dirty="0">
              <a:ea typeface="Times New Roman"/>
            </a:endParaRPr>
          </a:p>
          <a:p>
            <a:pPr marL="0" indent="0" algn="r">
              <a:spcBef>
                <a:spcPts val="840"/>
              </a:spcBef>
              <a:spcAft>
                <a:spcPts val="840"/>
              </a:spcAft>
              <a:buNone/>
            </a:pPr>
            <a:r>
              <a:rPr lang="ru-RU" b="1" dirty="0">
                <a:ea typeface="Times New Roman"/>
              </a:rPr>
              <a:t>Идут белые </a:t>
            </a:r>
            <a:r>
              <a:rPr lang="ru-RU" b="1" dirty="0" err="1">
                <a:ea typeface="Times New Roman"/>
              </a:rPr>
              <a:t>снеги</a:t>
            </a:r>
            <a:r>
              <a:rPr lang="ru-RU" b="1" dirty="0">
                <a:ea typeface="Times New Roman"/>
              </a:rPr>
              <a:t>…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И я тоже уйду.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Не печалюсь о смерти</a:t>
            </a:r>
            <a:br>
              <a:rPr lang="ru-RU" b="1" dirty="0">
                <a:ea typeface="Times New Roman"/>
              </a:rPr>
            </a:br>
            <a:r>
              <a:rPr lang="ru-RU" b="1" dirty="0">
                <a:ea typeface="Times New Roman"/>
              </a:rPr>
              <a:t>и бессмертья не жду.</a:t>
            </a:r>
            <a:endParaRPr lang="ru-RU" sz="2800" b="1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14338" name="Picture 2" descr="C:\Users\Татьяна\Desktop\ЕВТУШЕНКО\92688265_4397599_evtushenk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393061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84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А </a:t>
            </a:r>
            <a:r>
              <a:rPr lang="ru-RU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любил я </a:t>
            </a:r>
            <a:r>
              <a:rPr lang="ru-RU" b="1" dirty="0" smtClean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>Россию…</a:t>
            </a:r>
            <a:r>
              <a:rPr lang="ru-RU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latin typeface="+mn-lt"/>
                <a:ea typeface="Calibri"/>
                <a:cs typeface="Times New Roman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>
              <a:spcBef>
                <a:spcPts val="840"/>
              </a:spcBef>
              <a:spcAft>
                <a:spcPts val="840"/>
              </a:spcAft>
              <a:buNone/>
            </a:pPr>
            <a:r>
              <a:rPr lang="ru-RU" sz="3600" b="1" i="1" dirty="0">
                <a:ea typeface="Times New Roman"/>
              </a:rPr>
              <a:t>А любил я Россию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всею кровью, хребтом —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ее реки в разливе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и когда подо </a:t>
            </a:r>
            <a:r>
              <a:rPr lang="ru-RU" sz="3600" b="1" i="1" dirty="0" smtClean="0">
                <a:ea typeface="Times New Roman"/>
              </a:rPr>
              <a:t>льдом,</a:t>
            </a:r>
          </a:p>
          <a:p>
            <a:pPr marL="0" indent="0" algn="r">
              <a:spcBef>
                <a:spcPts val="840"/>
              </a:spcBef>
              <a:spcAft>
                <a:spcPts val="840"/>
              </a:spcAft>
              <a:buNone/>
            </a:pPr>
            <a:r>
              <a:rPr lang="ru-RU" sz="3600" b="1" i="1" dirty="0" smtClean="0">
                <a:ea typeface="Times New Roman"/>
              </a:rPr>
              <a:t>дух </a:t>
            </a:r>
            <a:r>
              <a:rPr lang="ru-RU" sz="3600" b="1" i="1" dirty="0">
                <a:ea typeface="Times New Roman"/>
              </a:rPr>
              <a:t>ее пятистенок,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дух ее сосняков,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ее Пушкина, Стеньку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и ее стариков.</a:t>
            </a:r>
          </a:p>
          <a:p>
            <a:pPr marL="0" indent="0" algn="r">
              <a:spcBef>
                <a:spcPts val="840"/>
              </a:spcBef>
              <a:spcAft>
                <a:spcPts val="840"/>
              </a:spcAft>
              <a:buNone/>
            </a:pPr>
            <a:r>
              <a:rPr lang="ru-RU" sz="3600" b="1" i="1" dirty="0">
                <a:ea typeface="Times New Roman"/>
              </a:rPr>
              <a:t>Если было несладко,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я не шибко тужил.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Пусть я прожил нескладно,</a:t>
            </a:r>
            <a:br>
              <a:rPr lang="ru-RU" sz="3600" b="1" i="1" dirty="0">
                <a:ea typeface="Times New Roman"/>
              </a:rPr>
            </a:br>
            <a:r>
              <a:rPr lang="ru-RU" sz="3600" b="1" i="1" dirty="0">
                <a:ea typeface="Times New Roman"/>
              </a:rPr>
              <a:t>для России я жил.</a:t>
            </a:r>
          </a:p>
          <a:p>
            <a:endParaRPr lang="ru-RU" dirty="0"/>
          </a:p>
        </p:txBody>
      </p:sp>
      <p:pic>
        <p:nvPicPr>
          <p:cNvPr id="15362" name="Picture 2" descr="C:\Users\Татьяна\Desktop\ЕВТУШЕНКО\wn26qwh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" y="1268760"/>
            <a:ext cx="3304367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294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Хотят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ли русские войны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?…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lnSpc>
                <a:spcPct val="115000"/>
              </a:lnSpc>
              <a:spcBef>
                <a:spcPts val="840"/>
              </a:spcBef>
              <a:spcAft>
                <a:spcPts val="840"/>
              </a:spcAft>
              <a:buNone/>
            </a:pPr>
            <a:r>
              <a:rPr lang="ru-RU" b="1" i="1" dirty="0">
                <a:ea typeface="Times New Roman"/>
                <a:cs typeface="Times New Roman"/>
              </a:rPr>
              <a:t>Хотят ли русские войны?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Спросите вы у тишины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над ширью пашен и полей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и у берез и тополей.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Спросите вы у тех солдат,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что под березами лежат,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и пусть вам скажут их сыны,</a:t>
            </a:r>
            <a:br>
              <a:rPr lang="ru-RU" b="1" i="1" dirty="0">
                <a:ea typeface="Times New Roman"/>
                <a:cs typeface="Times New Roman"/>
              </a:rPr>
            </a:br>
            <a:r>
              <a:rPr lang="ru-RU" b="1" i="1" dirty="0">
                <a:ea typeface="Times New Roman"/>
                <a:cs typeface="Times New Roman"/>
              </a:rPr>
              <a:t>хотят ли русские войны.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6386" name="Picture 2" descr="C:\Users\Татьяна\Desktop\ЕВТУШЕНКО\x487f7cfc94eb2.jpg.thumb.jpg.pagespeed.ic.G5kWXRz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0376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9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Вглядитесь в лицо поэта, в этот пронзительный взгляд…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7625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9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5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8" y="764704"/>
            <a:ext cx="7477125" cy="499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7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2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n-lt"/>
              </a:rPr>
              <a:t>1 апреля 2017 года ушёл из жизни Евгений Александрович Евтушенко </a:t>
            </a:r>
            <a:r>
              <a:rPr lang="ru-RU" sz="2400" b="1" dirty="0">
                <a:latin typeface="+mn-lt"/>
              </a:rPr>
              <a:t>  — советский и российский </a:t>
            </a:r>
            <a:r>
              <a:rPr lang="ru-RU" sz="2400" b="1" dirty="0" smtClean="0">
                <a:latin typeface="+mn-lt"/>
              </a:rPr>
              <a:t>поэт, прозаик</a:t>
            </a:r>
            <a:r>
              <a:rPr lang="ru-RU" sz="2400" b="1" dirty="0">
                <a:latin typeface="+mn-lt"/>
              </a:rPr>
              <a:t>, режиссёр, сценарист, публицист, чтец-оратор и актёр.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3960440" cy="39604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654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2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0225"/>
            <a:ext cx="5080000" cy="579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083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64704"/>
            <a:ext cx="3662660" cy="5415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432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Уходят люди... Их не возвратить.</a:t>
            </a:r>
            <a:b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Их тайные миры не возродить.</a:t>
            </a:r>
            <a:b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И каждый раз мне хочется опять</a:t>
            </a:r>
            <a:b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C00000"/>
                </a:solidFill>
                <a:ea typeface="Calibri"/>
                <a:cs typeface="Times New Roman"/>
              </a:rPr>
              <a:t>от этой невозвратности кричать.</a:t>
            </a:r>
          </a:p>
          <a:p>
            <a:pPr marL="0" indent="0" algn="r">
              <a:buNone/>
            </a:pPr>
            <a:r>
              <a:rPr lang="ru-RU" smtClean="0"/>
              <a:t>Е.Евтушенко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39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заключение классного часа уместно, чтобы учащиеся услышали голос великого поэта. </a:t>
            </a:r>
          </a:p>
          <a:p>
            <a:pPr marL="0" indent="0" algn="just">
              <a:buNone/>
            </a:pPr>
            <a:r>
              <a:rPr lang="ru-RU" dirty="0" smtClean="0"/>
              <a:t>Ссылка на источник видеофрагмента. Е. Евтушенко читает одно из лучших своих стихотворений «Дай Бог»:</a:t>
            </a:r>
          </a:p>
          <a:p>
            <a:pPr marL="0" indent="0" algn="just">
              <a:buNone/>
            </a:pPr>
            <a:r>
              <a:rPr lang="ru-RU" u="sng" dirty="0">
                <a:solidFill>
                  <a:srgbClr val="C00000"/>
                </a:solidFill>
                <a:ea typeface="Calibri"/>
                <a:hlinkClick r:id="rId2"/>
              </a:rPr>
              <a:t>https://www.youtube.com/watch?v=iRegLrn2Enw</a:t>
            </a: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Шаблон презентации взят с сайта: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Таким он останется в памяти своих читателей…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b="1" dirty="0"/>
              <a:t>Будущий поэт появился на свет 18 июля 1933 г. в Сибири. Жизнь его отца - Александра Рудольфовича - была тесно связана с геологий. В свободное от работы время он занимался написанием стихотворений и привил своему ребенку любовь к высокому искусству.</a:t>
            </a:r>
          </a:p>
        </p:txBody>
      </p:sp>
    </p:spTree>
    <p:extLst>
      <p:ext uri="{BB962C8B-B14F-4D97-AF65-F5344CB8AC3E}">
        <p14:creationId xmlns:p14="http://schemas.microsoft.com/office/powerpoint/2010/main" val="222026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Евтушенко в детстве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41336"/>
            <a:ext cx="3365500" cy="5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64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543"/>
                </a:solidFill>
                <a:latin typeface="+mn-lt"/>
              </a:rPr>
              <a:t>Юные годы поэта</a:t>
            </a:r>
            <a:br>
              <a:rPr lang="ru-RU" b="1" dirty="0">
                <a:solidFill>
                  <a:srgbClr val="006543"/>
                </a:solidFill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53680"/>
            <a:ext cx="8229600" cy="3672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/>
              <a:t>Из родного города семья перебралась в столицу. Здесь юноша совмещал школьные уроки с обучением в поэтическом кружке. Немного позже он стал посещать литературные консультации, проводимые издательским домом «Молодая гвардия». Был учеником поэта Андрея Евгеньевича Досталь.</a:t>
            </a:r>
          </a:p>
          <a:p>
            <a:pPr marL="0" indent="0" algn="ctr">
              <a:buNone/>
            </a:pPr>
            <a:r>
              <a:rPr lang="ru-RU" sz="2600" b="1" dirty="0"/>
              <a:t>В 1952 г. юноша подал документы в Литературный институт им. А. М. Горького, из которого был исключен через пять лет.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49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Юность поэта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1883"/>
            <a:ext cx="485775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3"/>
            <a:ext cx="4915748" cy="31683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48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543"/>
                </a:solidFill>
                <a:latin typeface="Trebuchet MS"/>
              </a:rPr>
              <a:t/>
            </a:r>
            <a:br>
              <a:rPr lang="ru-RU" dirty="0" smtClean="0">
                <a:solidFill>
                  <a:srgbClr val="006543"/>
                </a:solidFill>
                <a:latin typeface="Trebuchet MS"/>
              </a:rPr>
            </a:br>
            <a:r>
              <a:rPr lang="ru-RU" b="1" dirty="0" smtClean="0">
                <a:solidFill>
                  <a:srgbClr val="006543"/>
                </a:solidFill>
                <a:latin typeface="+mn-lt"/>
              </a:rPr>
              <a:t>Творческий </a:t>
            </a:r>
            <a:r>
              <a:rPr lang="ru-RU" b="1" dirty="0">
                <a:solidFill>
                  <a:srgbClr val="006543"/>
                </a:solidFill>
                <a:latin typeface="+mn-lt"/>
              </a:rPr>
              <a:t>путь Евгения Александровича</a:t>
            </a:r>
            <a:br>
              <a:rPr lang="ru-RU" b="1" dirty="0">
                <a:solidFill>
                  <a:srgbClr val="006543"/>
                </a:solidFill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Талантливый юноша от рождения был наделен высокой работоспособностью, из-под его пера вышло множество произведений. С 16-летнего возраста стал регулярно публиковать стихи. Однако первыми серьезными работами, по мнению автора, являются два стихотворения - «Вагон» и «Перед встречей». Они написаны поэтом в возрасте 19 лет.</a:t>
            </a:r>
          </a:p>
          <a:p>
            <a:r>
              <a:rPr lang="ru-RU" b="1" dirty="0"/>
              <a:t>Начиная с 1950 г. и в </a:t>
            </a:r>
            <a:r>
              <a:rPr lang="ru-RU" b="1" dirty="0" smtClean="0"/>
              <a:t>течение </a:t>
            </a:r>
            <a:r>
              <a:rPr lang="ru-RU" b="1" dirty="0"/>
              <a:t>последующих десяти лет были выпущены сборники: «Третий снег», «Обещание» и ряд других.</a:t>
            </a:r>
          </a:p>
          <a:p>
            <a:r>
              <a:rPr lang="ru-RU" b="1" dirty="0"/>
              <a:t>Евгений Евтушенко - автор слов к популярной в советское время песне «Хотят ли русские войны».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821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Евтушенко со своей женой – поэтессой Беллой Ахмадулиной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44824"/>
            <a:ext cx="6667500" cy="4486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0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Людей 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  <a:t>неинтересных в мире нет.</a:t>
            </a:r>
            <a:br>
              <a:rPr lang="ru-RU" sz="3600" b="1" dirty="0">
                <a:solidFill>
                  <a:srgbClr val="C00000"/>
                </a:solidFill>
                <a:latin typeface="Times New Roman"/>
                <a:ea typeface="Calibri"/>
                <a:cs typeface="+mn-cs"/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a typeface="Calibri"/>
              </a:rPr>
              <a:t>Людей неинтересных в мире нет.</a:t>
            </a:r>
            <a:br>
              <a:rPr lang="ru-RU" b="1" dirty="0">
                <a:solidFill>
                  <a:srgbClr val="FF0000"/>
                </a:solidFill>
                <a:ea typeface="Calibri"/>
              </a:rPr>
            </a:br>
            <a:r>
              <a:rPr lang="ru-RU" dirty="0">
                <a:ea typeface="Calibri"/>
              </a:rPr>
              <a:t>Их судьбы — как истории планет.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У каждой всё особое, свое,</a:t>
            </a:r>
            <a:br>
              <a:rPr lang="ru-RU" dirty="0">
                <a:ea typeface="Calibri"/>
              </a:rPr>
            </a:br>
            <a:r>
              <a:rPr lang="ru-RU" dirty="0">
                <a:ea typeface="Calibri"/>
              </a:rPr>
              <a:t>и нет планет, похожих на нее</a:t>
            </a:r>
            <a:r>
              <a:rPr lang="ru-RU" dirty="0">
                <a:solidFill>
                  <a:srgbClr val="45443F"/>
                </a:solidFill>
                <a:ea typeface="Calibri"/>
              </a:rPr>
              <a:t>.</a:t>
            </a:r>
            <a:br>
              <a:rPr lang="ru-RU" dirty="0">
                <a:solidFill>
                  <a:srgbClr val="45443F"/>
                </a:solidFill>
                <a:ea typeface="Calibri"/>
              </a:rPr>
            </a:br>
            <a:endParaRPr lang="ru-RU" dirty="0"/>
          </a:p>
        </p:txBody>
      </p:sp>
      <p:pic>
        <p:nvPicPr>
          <p:cNvPr id="13314" name="Picture 2" descr="C:\Users\Татьяна\Desktop\ЕВТУШЕНКО\103087184_Evtushenk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4536503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9574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369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1 апреля 2017 года ушёл из жизни Евгений Александрович Евтушенко   — советский и российский поэт, прозаик, режиссёр, сценарист, публицист, чтец-оратор и актёр.</vt:lpstr>
      <vt:lpstr>Таким он останется в памяти своих читателей…</vt:lpstr>
      <vt:lpstr>Евтушенко в детстве</vt:lpstr>
      <vt:lpstr>Юные годы поэта </vt:lpstr>
      <vt:lpstr>Юность поэта</vt:lpstr>
      <vt:lpstr> Творческий путь Евгения Александровича </vt:lpstr>
      <vt:lpstr>Евтушенко со своей женой – поэтессой Беллой Ахмадулиной</vt:lpstr>
      <vt:lpstr> Людей неинтересных в мире нет. </vt:lpstr>
      <vt:lpstr> Не надо говорить неправду детям… </vt:lpstr>
      <vt:lpstr>Бабушки</vt:lpstr>
      <vt:lpstr>Идут белые снеги…</vt:lpstr>
      <vt:lpstr> А любил я Россию… </vt:lpstr>
      <vt:lpstr>Хотят ли русские войны?…</vt:lpstr>
      <vt:lpstr>Вглядитесь в лицо поэта, в этот пронзительный взгляд…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 Windows</cp:lastModifiedBy>
  <cp:revision>13</cp:revision>
  <dcterms:created xsi:type="dcterms:W3CDTF">2013-08-18T05:10:05Z</dcterms:created>
  <dcterms:modified xsi:type="dcterms:W3CDTF">2017-04-23T15:22:34Z</dcterms:modified>
</cp:coreProperties>
</file>