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8"/>
  </p:notesMasterIdLst>
  <p:sldIdLst>
    <p:sldId id="257" r:id="rId2"/>
    <p:sldId id="318" r:id="rId3"/>
    <p:sldId id="319" r:id="rId4"/>
    <p:sldId id="316" r:id="rId5"/>
    <p:sldId id="320" r:id="rId6"/>
    <p:sldId id="321" r:id="rId7"/>
    <p:sldId id="323" r:id="rId8"/>
    <p:sldId id="282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17" r:id="rId25"/>
    <p:sldId id="339" r:id="rId26"/>
    <p:sldId id="340" r:id="rId27"/>
    <p:sldId id="341" r:id="rId28"/>
    <p:sldId id="342" r:id="rId29"/>
    <p:sldId id="343" r:id="rId30"/>
    <p:sldId id="283" r:id="rId31"/>
    <p:sldId id="284" r:id="rId32"/>
    <p:sldId id="309" r:id="rId33"/>
    <p:sldId id="258" r:id="rId34"/>
    <p:sldId id="285" r:id="rId35"/>
    <p:sldId id="259" r:id="rId36"/>
    <p:sldId id="286" r:id="rId37"/>
    <p:sldId id="287" r:id="rId38"/>
    <p:sldId id="314" r:id="rId39"/>
    <p:sldId id="288" r:id="rId40"/>
    <p:sldId id="289" r:id="rId41"/>
    <p:sldId id="344" r:id="rId42"/>
    <p:sldId id="345" r:id="rId43"/>
    <p:sldId id="346" r:id="rId44"/>
    <p:sldId id="260" r:id="rId45"/>
    <p:sldId id="307" r:id="rId46"/>
    <p:sldId id="308" r:id="rId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F9044-5DC6-4A42-9BF3-0A8841F09C90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95BE0-A616-4D7C-A535-6D8BD52207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656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Электроэнергия передается при помощи потока мельчайших заряженных частиц - электрического тока. В природе обнаружено два вида зарядов, условно названных положительными и отрицательными. Вокруг каждого из зарядов существует электрическое поле, за счет которого одноименные заряды отталкиваются друг от друга, а разноименные притягиваются друг к другу. Направленное движение электрических зарядов называется электрическим током.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51673-9327-4B14-A43D-71AEF8906B1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483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Вещества, про пускающие электрический ток, называют проводниками. Вещества, не пропускающие электрический ток, называют диэлектриками или изоляторами.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51673-9327-4B14-A43D-71AEF8906B1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06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A36D7-C8F6-45F8-8A87-5435D3125DCF}" type="datetimeFigureOut">
              <a:rPr lang="ru-RU"/>
              <a:pPr>
                <a:defRPr/>
              </a:pPr>
              <a:t>10.01.2019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61362-F110-4C8C-8700-C381E818ED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1E702-ED31-4A75-AD6C-C6B9311E0554}" type="datetimeFigureOut">
              <a:rPr lang="ru-RU"/>
              <a:pPr>
                <a:defRPr/>
              </a:pPr>
              <a:t>10.01.2019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42836-4D3C-4632-A262-DA58276607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E6AB9-7797-47A9-ABD5-3476AA47813C}" type="datetimeFigureOut">
              <a:rPr lang="ru-RU"/>
              <a:pPr>
                <a:defRPr/>
              </a:pPr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D4A8C-1A3E-4B59-81F6-721FAC4683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636B4-09B1-4568-8522-9C368488AD66}" type="datetimeFigureOut">
              <a:rPr lang="ru-RU"/>
              <a:pPr>
                <a:defRPr/>
              </a:pPr>
              <a:t>10.01.2019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DF45F-08F6-4307-A24B-C92DFB6B0F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AF3F0-8493-4EE2-A5E3-DF42DB531095}" type="datetimeFigureOut">
              <a:rPr lang="ru-RU"/>
              <a:pPr>
                <a:defRPr/>
              </a:pPr>
              <a:t>10.01.2019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35554-E556-4C3E-BF0F-0691A87DB8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663D3-5DDA-41D1-8235-45CF5739D249}" type="datetimeFigureOut">
              <a:rPr lang="ru-RU"/>
              <a:pPr>
                <a:defRPr/>
              </a:pPr>
              <a:t>10.01.2019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B578A-D2D9-476E-8A01-2D6FA89D54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42642-09B6-45E5-8B85-D16C9AD5A9DF}" type="datetimeFigureOut">
              <a:rPr lang="ru-RU"/>
              <a:pPr>
                <a:defRPr/>
              </a:pPr>
              <a:t>10.01.2019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DD599-571B-468D-A7FD-AA4AB62241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22CFE-1A9A-496F-A4C8-079F9027AF41}" type="datetimeFigureOut">
              <a:rPr lang="ru-RU"/>
              <a:pPr>
                <a:defRPr/>
              </a:pPr>
              <a:t>10.01.2019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16854-480F-4F57-8AC3-54A0629DB3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E455E-89F2-477F-AFE7-8EF740734CFF}" type="datetimeFigureOut">
              <a:rPr lang="ru-RU"/>
              <a:pPr>
                <a:defRPr/>
              </a:pPr>
              <a:t>10.01.2019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842BF-C563-4341-8026-58F20ED224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F0E4D-4AA1-4E3A-815B-C50F2B5AD614}" type="datetimeFigureOut">
              <a:rPr lang="ru-RU"/>
              <a:pPr>
                <a:defRPr/>
              </a:pPr>
              <a:t>10.01.2019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80E0F-D16B-43AF-A86A-EAF9B1A883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6DE44-9713-4838-A45B-9EA56F3085B8}" type="datetimeFigureOut">
              <a:rPr lang="ru-RU"/>
              <a:pPr>
                <a:defRPr/>
              </a:pPr>
              <a:t>10.01.2019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FF65D-4D18-4043-B88D-8A1E6CEAE1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EC40CB-A6D1-44F6-8EC3-0B5F2C6DDB2A}" type="datetimeFigureOut">
              <a:rPr lang="ru-RU"/>
              <a:pPr>
                <a:defRPr/>
              </a:pPr>
              <a:t>10.01.2019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5B7290-0C79-49B4-90C3-FAE785EB5B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88" r:id="rId4"/>
    <p:sldLayoutId id="2147483794" r:id="rId5"/>
    <p:sldLayoutId id="2147483789" r:id="rId6"/>
    <p:sldLayoutId id="2147483795" r:id="rId7"/>
    <p:sldLayoutId id="2147483796" r:id="rId8"/>
    <p:sldLayoutId id="2147483797" r:id="rId9"/>
    <p:sldLayoutId id="2147483790" r:id="rId10"/>
    <p:sldLayoutId id="214748379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nstantia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9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hyperlink" Target="file:///C:\Users\&#1059;&#1095;&#1080;&#1090;&#1077;&#1083;&#1100;\Desktop\&#1082;&#1086;&#1087;&#1080;&#1103;%202013%2005\&#1090;&#1077;&#1093;&#1085;&#1086;&#1083;&#1086;&#1075;&#1080;&#1103;%20&#1083;&#1080;&#1094;&#1077;&#1081;\&#1085;&#1072;%20&#1082;&#1086;&#1085;&#1082;&#1091;&#1088;&#1089;%201%20&#1089;&#1077;&#1085;&#1090;&#1103;&#1073;&#1088;&#1103;\2014&#1075;&#1086;&#1076;\&#1055;&#1088;&#1077;&#1079;&#1077;&#1085;&#1090;&#1072;&#1094;&#1080;&#1103;.PPT\&#1090;&#1072;&#1073;&#1083;&#1080;&#1094;&#1072;.docx" TargetMode="Externa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ru.trudovik/" TargetMode="External"/><Relationship Id="rId2" Type="http://schemas.openxmlformats.org/officeDocument/2006/relationships/hyperlink" Target="http://ru.wikipedia.org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nsportal.ru/vuz/fiziko-matematicheskie-nauki/library/prezentatsiya-k-uroku-po-fizike-istochniki-elektricheskogo-" TargetMode="External"/><Relationship Id="rId4" Type="http://schemas.openxmlformats.org/officeDocument/2006/relationships/hyperlink" Target="http://www.electromonter.info/handbook/symbol_all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/>
              <a:t>Электричество.</a:t>
            </a:r>
            <a:endParaRPr lang="ru-RU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7668344" cy="551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568952" cy="122488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Древняя Греция. Город Магнезия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99992" y="1988840"/>
            <a:ext cx="4392488" cy="4191000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000000"/>
                </a:solidFill>
              </a:rPr>
              <a:t>Ещё в те времена в окрестностях древнегреческого  города Магнезия люди находили на берегу моря камешки, притягивавшие лёгкие железные предметы. По названию этого города их назвали магнитами (так появилось слово «магнит»</a:t>
            </a:r>
            <a:endParaRPr lang="ru-RU" sz="2400" b="1" i="1" dirty="0">
              <a:solidFill>
                <a:srgbClr val="000000"/>
              </a:solidFill>
            </a:endParaRPr>
          </a:p>
        </p:txBody>
      </p:sp>
      <p:pic>
        <p:nvPicPr>
          <p:cNvPr id="1720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32653"/>
            <a:ext cx="4028256" cy="3962889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430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8496944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Древнегреческий </a:t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мыслитель Фалес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63888" y="1844824"/>
            <a:ext cx="5256584" cy="4784576"/>
          </a:xfrm>
        </p:spPr>
        <p:txBody>
          <a:bodyPr/>
          <a:lstStyle/>
          <a:p>
            <a:r>
              <a:rPr lang="ru-RU" sz="2000" b="1" i="1" dirty="0" smtClean="0">
                <a:solidFill>
                  <a:srgbClr val="000000"/>
                </a:solidFill>
              </a:rPr>
              <a:t>Фалес находил и другие, не менее таинственные камешки, к тому же  красивые и лёгкие.</a:t>
            </a:r>
          </a:p>
          <a:p>
            <a:r>
              <a:rPr lang="ru-RU" sz="2000" b="1" i="1" dirty="0" smtClean="0">
                <a:solidFill>
                  <a:srgbClr val="000000"/>
                </a:solidFill>
              </a:rPr>
              <a:t>Эти привлекательные дары моря не притягивали  как магниты, но обладали другим свойством: если их натирали шерстяной тряпочкой, то к ним прилипали пушинки, лёгкие  кусочки дерева, травы.</a:t>
            </a:r>
          </a:p>
          <a:p>
            <a:r>
              <a:rPr lang="ru-RU" sz="2000" b="1" i="1" dirty="0" smtClean="0">
                <a:solidFill>
                  <a:srgbClr val="000000"/>
                </a:solidFill>
              </a:rPr>
              <a:t>Такие камушки мы сейчас называем янтарём.</a:t>
            </a:r>
          </a:p>
          <a:p>
            <a:r>
              <a:rPr lang="ru-RU" sz="2000" b="1" i="1" dirty="0" smtClean="0">
                <a:solidFill>
                  <a:srgbClr val="000000"/>
                </a:solidFill>
              </a:rPr>
              <a:t>Древние греки называли янтарь </a:t>
            </a:r>
            <a:r>
              <a:rPr lang="ru-RU" sz="2000" b="1" i="1" u="sng" dirty="0" smtClean="0">
                <a:solidFill>
                  <a:srgbClr val="FF0000"/>
                </a:solidFill>
              </a:rPr>
              <a:t>электроном, </a:t>
            </a:r>
            <a:r>
              <a:rPr lang="ru-RU" sz="2000" b="1" i="1" dirty="0" smtClean="0">
                <a:solidFill>
                  <a:srgbClr val="000000"/>
                </a:solidFill>
              </a:rPr>
              <a:t>отсюда и образовалось слово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u="sng" dirty="0" smtClean="0">
                <a:solidFill>
                  <a:srgbClr val="FF0000"/>
                </a:solidFill>
              </a:rPr>
              <a:t>электричество.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30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2142857" cy="361904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013176"/>
            <a:ext cx="2780903" cy="164252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880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7315200" cy="1152128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Основоположником  науки об электричестве стал  придворный врач королевы Елизаветы – 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Уильям Гилберт (1544-1603)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9552" y="2276872"/>
            <a:ext cx="4680520" cy="4896544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 1826 году сформировалась теоретическая база для расчёта характеристик электрических цепей, что стало основой современного электричества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40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420888"/>
            <a:ext cx="2428572" cy="359047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284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764704"/>
            <a:ext cx="7315200" cy="715962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ТЭС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92080" y="1988840"/>
            <a:ext cx="3581400" cy="4191000"/>
          </a:xfrm>
        </p:spPr>
        <p:txBody>
          <a:bodyPr/>
          <a:lstStyle/>
          <a:p>
            <a:r>
              <a:rPr lang="ru-RU" dirty="0" smtClean="0">
                <a:solidFill>
                  <a:srgbClr val="000000"/>
                </a:solidFill>
              </a:rPr>
              <a:t>Внимательно рассмотрите фотографию!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Подумайте и расскажите, что вы увидели…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761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4961618" cy="375697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976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7315200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Продолжаем рассматривать и рассуждать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7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6894323" cy="464056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517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76672"/>
            <a:ext cx="7315200" cy="715962"/>
          </a:xfrm>
        </p:spPr>
        <p:txBody>
          <a:bodyPr/>
          <a:lstStyle/>
          <a:p>
            <a:r>
              <a:rPr lang="ru-RU" dirty="0" smtClean="0"/>
              <a:t>        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ГЭС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8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7826" y="1628775"/>
            <a:ext cx="5896462" cy="44365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71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9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7971914" cy="543264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571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315200" cy="715962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                АЭС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0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7397426" cy="492859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256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1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8701671" cy="463900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438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315200" cy="715962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Физкультминутка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194" name="Picture 2" descr="C:\Users\home\Documents\уход\гимнастика для гла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7227887" cy="47625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66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1430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Пользователь\Desktop\Что такое электричество\горящая эл. л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10" y="357166"/>
            <a:ext cx="807249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</a:rPr>
              <a:t>              ЧТО ТАКОЕ</a:t>
            </a:r>
          </a:p>
          <a:p>
            <a:r>
              <a:rPr lang="ru-RU" sz="5400" dirty="0"/>
              <a:t> </a:t>
            </a:r>
            <a:r>
              <a:rPr lang="ru-RU" sz="5400" dirty="0" smtClean="0"/>
              <a:t>        </a:t>
            </a:r>
          </a:p>
          <a:p>
            <a:endParaRPr lang="ru-RU" sz="5400" dirty="0"/>
          </a:p>
          <a:p>
            <a:endParaRPr lang="ru-RU" sz="5400" dirty="0" smtClean="0"/>
          </a:p>
          <a:p>
            <a:pPr algn="ctr"/>
            <a:r>
              <a:rPr lang="ru-RU" sz="5400" b="1" dirty="0" smtClean="0">
                <a:solidFill>
                  <a:srgbClr val="FFFF00"/>
                </a:solidFill>
              </a:rPr>
              <a:t>         </a:t>
            </a:r>
          </a:p>
          <a:p>
            <a:pPr algn="ctr"/>
            <a:endParaRPr lang="ru-RU" sz="5400" b="1" dirty="0">
              <a:solidFill>
                <a:srgbClr val="FFFF00"/>
              </a:solidFill>
            </a:endParaRPr>
          </a:p>
          <a:p>
            <a:pPr algn="ctr"/>
            <a:r>
              <a:rPr lang="ru-RU" sz="5400" b="1" dirty="0" smtClean="0">
                <a:solidFill>
                  <a:srgbClr val="FFFF00"/>
                </a:solidFill>
              </a:rPr>
              <a:t>ЭЛЕКТРИЧЕСТВО</a:t>
            </a:r>
            <a:r>
              <a:rPr lang="ru-RU" sz="5400" dirty="0" smtClean="0"/>
              <a:t>           </a:t>
            </a:r>
            <a:endParaRPr lang="ru-RU" sz="5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4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24744"/>
            <a:ext cx="7315200" cy="715962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             СЭС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2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44824"/>
            <a:ext cx="6761510" cy="471256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381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315200" cy="715962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              ВЭС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3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484784"/>
            <a:ext cx="4911080" cy="491108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96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80728"/>
            <a:ext cx="7978080" cy="11528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Схема получения  электроэнергии от солнца и ветра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4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246950"/>
            <a:ext cx="5519517" cy="43824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970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908720"/>
            <a:ext cx="7315200" cy="715962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             ЛЭП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5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6185739" cy="456855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716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298810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Проводят (проводники) электроэнергию (металлы)</a:t>
            </a:r>
            <a:endParaRPr lang="ru-RU" sz="28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6" r="20260" b="10263"/>
          <a:stretch/>
        </p:blipFill>
        <p:spPr bwMode="auto">
          <a:xfrm>
            <a:off x="827584" y="3573016"/>
            <a:ext cx="2223828" cy="302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3888" y="4293096"/>
            <a:ext cx="52565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Не пропускают электроток (диэлектрики: стекло, дерево, пластмасс, керамика)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521965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8720"/>
            <a:ext cx="8142784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Какая деталь есть у всех, без исключения, светильников?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916832"/>
            <a:ext cx="7315200" cy="4191000"/>
          </a:xfrm>
        </p:spPr>
        <p:txBody>
          <a:bodyPr/>
          <a:lstStyle/>
          <a:p>
            <a:r>
              <a:rPr lang="ru-RU" dirty="0" smtClean="0">
                <a:solidFill>
                  <a:srgbClr val="000000"/>
                </a:solidFill>
              </a:rPr>
              <a:t>В 1876 году «электрическую свечу» изобрел российский ученый П.Н.Яблочков и примерно в это же время американский ученый </a:t>
            </a:r>
            <a:r>
              <a:rPr lang="ru-RU" dirty="0" err="1" smtClean="0">
                <a:solidFill>
                  <a:srgbClr val="000000"/>
                </a:solidFill>
              </a:rPr>
              <a:t>Т.Эдиссон</a:t>
            </a:r>
            <a:r>
              <a:rPr lang="ru-RU" dirty="0" smtClean="0">
                <a:solidFill>
                  <a:srgbClr val="000000"/>
                </a:solidFill>
              </a:rPr>
              <a:t> изобрел электрическую лампу накаливания, которой мы и пользуемся до сих пор.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92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7315200" cy="715962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  Лампа накаливания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2816"/>
            <a:ext cx="7604439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375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71596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Ламповый электрический патрон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8012113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90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836712"/>
            <a:ext cx="7315200" cy="715962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Штепсельная вилка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7875587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088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920880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Электрический выключатель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8104187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637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492896"/>
            <a:ext cx="7020272" cy="3960440"/>
          </a:xfrm>
        </p:spPr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</a:t>
            </a:r>
            <a:r>
              <a:rPr lang="ru-RU" sz="3900" b="1" dirty="0" smtClean="0">
                <a:solidFill>
                  <a:srgbClr val="C00000"/>
                </a:solidFill>
              </a:rPr>
              <a:t>Расчёска и шарик наэлектризовались,</a:t>
            </a:r>
          </a:p>
          <a:p>
            <a:pPr>
              <a:buNone/>
            </a:pPr>
            <a:r>
              <a:rPr lang="ru-RU" sz="3900" b="1" dirty="0" smtClean="0">
                <a:solidFill>
                  <a:srgbClr val="C00000"/>
                </a:solidFill>
              </a:rPr>
              <a:t>             На них электричество   образовалось.</a:t>
            </a:r>
          </a:p>
          <a:p>
            <a:pPr>
              <a:buNone/>
            </a:pPr>
            <a:r>
              <a:rPr lang="ru-RU" sz="3900" b="1" dirty="0" smtClean="0">
                <a:solidFill>
                  <a:srgbClr val="C00000"/>
                </a:solidFill>
              </a:rPr>
              <a:t>             Это маленькие невидимые  частицы.</a:t>
            </a:r>
          </a:p>
          <a:p>
            <a:pPr algn="r">
              <a:buNone/>
            </a:pPr>
            <a:r>
              <a:rPr lang="ru-RU" sz="3900" b="1" dirty="0" smtClean="0">
                <a:solidFill>
                  <a:srgbClr val="C00000"/>
                </a:solidFill>
              </a:rPr>
              <a:t>             Их миллион, миллиард на расчёске и шарике может поместиться. </a:t>
            </a:r>
          </a:p>
          <a:p>
            <a:pPr>
              <a:buNone/>
            </a:pPr>
            <a:r>
              <a:rPr lang="ru-RU" sz="3900" dirty="0" smtClean="0"/>
              <a:t>   </a:t>
            </a:r>
            <a:r>
              <a:rPr lang="ru-RU" sz="3900" b="1" dirty="0" smtClean="0">
                <a:solidFill>
                  <a:srgbClr val="C00000"/>
                </a:solidFill>
              </a:rPr>
              <a:t>Каждый школьник прекрасно знает:</a:t>
            </a:r>
          </a:p>
          <a:p>
            <a:pPr>
              <a:buNone/>
            </a:pPr>
            <a:r>
              <a:rPr lang="ru-RU" sz="3900" b="1" dirty="0" smtClean="0">
                <a:solidFill>
                  <a:srgbClr val="C00000"/>
                </a:solidFill>
              </a:rPr>
              <a:t>   Эти частицы электронами называют.</a:t>
            </a:r>
          </a:p>
          <a:p>
            <a:pPr>
              <a:buNone/>
            </a:pPr>
            <a:r>
              <a:rPr lang="ru-RU" sz="3900" b="1" dirty="0" smtClean="0">
                <a:solidFill>
                  <a:srgbClr val="C00000"/>
                </a:solidFill>
              </a:rPr>
              <a:t>   Их быстрый движущийся поток</a:t>
            </a:r>
          </a:p>
          <a:p>
            <a:pPr>
              <a:buNone/>
            </a:pPr>
            <a:r>
              <a:rPr lang="ru-RU" sz="3900" b="1" dirty="0" smtClean="0">
                <a:solidFill>
                  <a:srgbClr val="C00000"/>
                </a:solidFill>
              </a:rPr>
              <a:t>   Создаёт электрический ток. </a:t>
            </a:r>
            <a:endParaRPr lang="ru-RU" sz="39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3744416" cy="2808312"/>
          </a:xfrm>
          <a:prstGeom prst="rect">
            <a:avLst/>
          </a:prstGeom>
        </p:spPr>
      </p:pic>
      <p:pic>
        <p:nvPicPr>
          <p:cNvPr id="67588" name="Picture 4" descr="ÐÐ°ÑÑÐ¸Ð½ÐºÐ¸ Ð¿Ð¾ Ð·Ð°Ð¿ÑÐ¾ÑÑ ÑÐ»ÐµÐºÑÑÐ¸ÑÐµÑÑÐ²Ð¾ Ð½Ð° ÑÐ°ÑÐ¸ÐºÐµ Ð¸ ÑÐ°ÑÑÐµÑÐº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b="32483"/>
          <a:stretch/>
        </p:blipFill>
        <p:spPr bwMode="auto">
          <a:xfrm>
            <a:off x="4067944" y="260648"/>
            <a:ext cx="486337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0253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428596" y="214290"/>
            <a:ext cx="828680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Constantia" pitchFamily="18" charset="0"/>
                <a:ea typeface="Times New Roman" pitchFamily="18" charset="0"/>
              </a:rPr>
              <a:t>Элементы электрических схем.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ea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Constantia" pitchFamily="18" charset="0"/>
              <a:ea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ea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Constantia" pitchFamily="18" charset="0"/>
              <a:ea typeface="Times New Roman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57224" y="642918"/>
          <a:ext cx="7715305" cy="5474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5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1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1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7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3144">
                <a:tc>
                  <a:txBody>
                    <a:bodyPr/>
                    <a:lstStyle/>
                    <a:p>
                      <a:r>
                        <a:rPr kumimoji="0" lang="ru-RU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№ </a:t>
                      </a:r>
                      <a:r>
                        <a:rPr kumimoji="0" lang="ru-RU" sz="18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</a:t>
                      </a:r>
                      <a:r>
                        <a:rPr kumimoji="0" lang="ru-RU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ru-RU" sz="18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</a:t>
                      </a:r>
                      <a:endParaRPr lang="ru-RU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Название  элемента</a:t>
                      </a:r>
                      <a:endParaRPr lang="ru-RU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Характеристики </a:t>
                      </a:r>
                      <a:endParaRPr lang="ru-RU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Обозначение на схемах</a:t>
                      </a:r>
                      <a:endParaRPr lang="ru-RU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98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Элемент гальванический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1,5 вольта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98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98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98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98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98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98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098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98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098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8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098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1357298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0" y="0"/>
            <a:ext cx="9144000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Источники тока.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Гальванический элемент – химический источник тока. 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Constantia" pitchFamily="18" charset="0"/>
              <a:ea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ea typeface="Times New Roman" pitchFamily="18" charset="0"/>
            </a:endParaRPr>
          </a:p>
          <a:p>
            <a:pPr marL="0" marR="0" lvl="0" indent="4508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Constantia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Constantia" pitchFamily="18" charset="0"/>
            </a:endParaRPr>
          </a:p>
          <a:p>
            <a:pPr marL="0" marR="0" lvl="0" indent="4508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latin typeface="Constantia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latin typeface="Constantia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Constantia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6000760" cy="4020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2643182"/>
            <a:ext cx="171451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sz="half" idx="4294967295"/>
          </p:nvPr>
        </p:nvSpPr>
        <p:spPr>
          <a:xfrm>
            <a:off x="6000750" y="1214438"/>
            <a:ext cx="3143250" cy="4000500"/>
          </a:xfrm>
        </p:spPr>
        <p:txBody>
          <a:bodyPr/>
          <a:lstStyle/>
          <a:p>
            <a:pPr marL="450850" indent="-273050">
              <a:spcBef>
                <a:spcPct val="0"/>
              </a:spcBef>
              <a:buClr>
                <a:srgbClr val="FFC000"/>
              </a:buClr>
              <a:buSzTx/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Напряжение – 1,5 вольта.</a:t>
            </a:r>
          </a:p>
          <a:p>
            <a:pPr marL="0" lvl="0" indent="450850" algn="r">
              <a:spcBef>
                <a:spcPct val="0"/>
              </a:spcBef>
              <a:buClrTx/>
              <a:buSzTx/>
              <a:buNone/>
            </a:pPr>
            <a:endParaRPr lang="ru-RU" sz="18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450850" indent="-273050">
              <a:spcBef>
                <a:spcPct val="0"/>
              </a:spcBef>
              <a:buSzTx/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Обозначение на схемах: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471470"/>
          </a:xfrm>
        </p:spPr>
        <p:txBody>
          <a:bodyPr>
            <a:noAutofit/>
          </a:bodyPr>
          <a:lstStyle/>
          <a:p>
            <a:pPr lvl="0" indent="450850" algn="ctr"/>
            <a:r>
              <a:rPr lang="ru-RU" sz="2400" cap="none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Источники тока.</a:t>
            </a:r>
            <a:br>
              <a:rPr lang="ru-RU" sz="2400" cap="none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cap="none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Аккумулятор – химический источник тока многоразового действия.  </a:t>
            </a:r>
            <a:br>
              <a:rPr lang="ru-RU" sz="2400" cap="none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786314" y="1857364"/>
            <a:ext cx="4214842" cy="4525962"/>
          </a:xfrm>
        </p:spPr>
        <p:txBody>
          <a:bodyPr/>
          <a:lstStyle/>
          <a:p>
            <a:pPr marL="352425" lvl="5">
              <a:buSzPct val="70000"/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Кислотный  аккумулятор - 2 вольта.  </a:t>
            </a:r>
          </a:p>
          <a:p>
            <a:pPr marL="352425" lvl="5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Щелочной аккумулятор – 1.25 вольта.</a:t>
            </a:r>
          </a:p>
          <a:p>
            <a:pPr marL="352425" lvl="5">
              <a:buNone/>
            </a:pPr>
            <a:endParaRPr lang="ru-RU" dirty="0" smtClean="0"/>
          </a:p>
          <a:p>
            <a:pPr marL="352425" lvl="5">
              <a:buFont typeface="Wingdings" pitchFamily="2" charset="2"/>
              <a:buChar char="Ø"/>
            </a:pPr>
            <a:r>
              <a:rPr lang="ru-RU" dirty="0" smtClean="0"/>
              <a:t>Обозначение на схемах: </a:t>
            </a:r>
          </a:p>
          <a:p>
            <a:pPr marL="352425" lvl="5">
              <a:buNone/>
            </a:pP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1538" y="1428736"/>
            <a:ext cx="300039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071942"/>
            <a:ext cx="1500198" cy="240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488" y="4071942"/>
            <a:ext cx="2571768" cy="237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3500438"/>
            <a:ext cx="171451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3400" y="5410200"/>
            <a:ext cx="8610600" cy="88265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sz="27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4294967295"/>
          </p:nvPr>
        </p:nvSpPr>
        <p:spPr>
          <a:xfrm>
            <a:off x="0" y="285750"/>
            <a:ext cx="8434388" cy="1020763"/>
          </a:xfrm>
        </p:spPr>
        <p:txBody>
          <a:bodyPr/>
          <a:lstStyle/>
          <a:p>
            <a:pPr algn="ctr">
              <a:buNone/>
            </a:pPr>
            <a: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Источники тока.</a:t>
            </a:r>
            <a:b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Батарея гальванических элементов или аккумуляторов.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14488"/>
            <a:ext cx="5219700" cy="41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одержимое 8"/>
          <p:cNvSpPr>
            <a:spLocks noGrp="1"/>
          </p:cNvSpPr>
          <p:nvPr>
            <p:ph sz="quarter" idx="4294967295"/>
          </p:nvPr>
        </p:nvSpPr>
        <p:spPr>
          <a:xfrm>
            <a:off x="5643563" y="1643063"/>
            <a:ext cx="3500437" cy="2857500"/>
          </a:xfrm>
        </p:spPr>
        <p:txBody>
          <a:bodyPr/>
          <a:lstStyle/>
          <a:p>
            <a:pPr indent="-165100"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Напряжение – от 2.5 вольта до нескольких десятков вольт.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indent="-165100"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Обозначение на схемах: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3143248"/>
            <a:ext cx="242889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357158" y="142852"/>
            <a:ext cx="86439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>
              <a:tabLst>
                <a:tab pos="806450" algn="l"/>
              </a:tabLs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Источники тока.</a:t>
            </a:r>
            <a:b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Генератор – машина вырабатывающая электрическую энергию.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71802" y="1285860"/>
            <a:ext cx="2428892" cy="237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1285860"/>
            <a:ext cx="271464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214414" y="3786190"/>
            <a:ext cx="381002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5572132" y="1643050"/>
            <a:ext cx="3571868" cy="4800600"/>
          </a:xfrm>
        </p:spPr>
        <p:txBody>
          <a:bodyPr/>
          <a:lstStyle/>
          <a:p>
            <a:pPr marL="82550" indent="-82550"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Напряжение – от нескольких вольт до нескольких тысяч вольт.</a:t>
            </a:r>
          </a:p>
          <a:p>
            <a:pPr marL="82550" indent="-82550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82550" indent="-82550"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Обозначение на схемах:</a:t>
            </a:r>
          </a:p>
          <a:p>
            <a:pPr marL="82550" indent="-82550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82550" indent="-82550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149" name="Object 5"/>
          <p:cNvGraphicFramePr>
            <a:graphicFrameLocks noChangeAspect="1"/>
          </p:cNvGraphicFramePr>
          <p:nvPr/>
        </p:nvGraphicFramePr>
        <p:xfrm>
          <a:off x="6286512" y="3286124"/>
          <a:ext cx="1734448" cy="1285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Точечный рисунок" r:id="rId6" imgW="476316" imgH="352474" progId="PBrush">
                  <p:embed/>
                </p:oleObj>
              </mc:Choice>
              <mc:Fallback>
                <p:oleObj name="Точечный рисунок" r:id="rId6" imgW="476316" imgH="352474" progId="PBrush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12" y="3286124"/>
                        <a:ext cx="1734448" cy="12858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4294967295"/>
          </p:nvPr>
        </p:nvSpPr>
        <p:spPr>
          <a:xfrm>
            <a:off x="0" y="214313"/>
            <a:ext cx="8258175" cy="1033462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Потребители электрического тока – </a:t>
            </a: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приборы использующие электрическую энергию.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3643313" y="1214438"/>
            <a:ext cx="5500687" cy="1643062"/>
          </a:xfrm>
        </p:spPr>
        <p:txBody>
          <a:bodyPr/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Лампа накаливания – от нескольких вольт до нескольких сотен вольт.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Обозначение на схемах: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1472" y="1285860"/>
            <a:ext cx="2592603" cy="2007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57554" y="3071810"/>
            <a:ext cx="2643206" cy="189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0034" y="4500570"/>
            <a:ext cx="2703653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Содержимое 4"/>
          <p:cNvSpPr txBox="1">
            <a:spLocks/>
          </p:cNvSpPr>
          <p:nvPr/>
        </p:nvSpPr>
        <p:spPr bwMode="auto">
          <a:xfrm>
            <a:off x="6429388" y="2786058"/>
            <a:ext cx="2343136" cy="240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Содержимое 4"/>
          <p:cNvSpPr txBox="1">
            <a:spLocks/>
          </p:cNvSpPr>
          <p:nvPr/>
        </p:nvSpPr>
        <p:spPr bwMode="auto">
          <a:xfrm>
            <a:off x="4572000" y="5143512"/>
            <a:ext cx="2343136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2214554"/>
            <a:ext cx="71438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одержимое 4"/>
          <p:cNvSpPr txBox="1">
            <a:spLocks/>
          </p:cNvSpPr>
          <p:nvPr/>
        </p:nvSpPr>
        <p:spPr bwMode="auto">
          <a:xfrm>
            <a:off x="6000760" y="3143248"/>
            <a:ext cx="335758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Электродвигатель  – от нескольких вольт до нескольких сотен вольт.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Обозначение на схемах: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6869" name="Object 5"/>
          <p:cNvGraphicFramePr>
            <a:graphicFrameLocks noChangeAspect="1"/>
          </p:cNvGraphicFramePr>
          <p:nvPr/>
        </p:nvGraphicFramePr>
        <p:xfrm>
          <a:off x="6929453" y="4429132"/>
          <a:ext cx="952507" cy="71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0" name="Точечный рисунок" r:id="rId7" imgW="466543" imgH="352474" progId="PBrush">
                  <p:embed/>
                </p:oleObj>
              </mc:Choice>
              <mc:Fallback>
                <p:oleObj name="Точечный рисунок" r:id="rId7" imgW="466543" imgH="352474" progId="PBrush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3" y="4429132"/>
                        <a:ext cx="952507" cy="7143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Содержимое 4"/>
          <p:cNvSpPr txBox="1">
            <a:spLocks/>
          </p:cNvSpPr>
          <p:nvPr/>
        </p:nvSpPr>
        <p:spPr bwMode="auto">
          <a:xfrm>
            <a:off x="3428992" y="5000636"/>
            <a:ext cx="550072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Зуммер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– от нескольких вольт до нескольких сотен вольт.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Обозначение на схемах: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5929330"/>
            <a:ext cx="78581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714356"/>
            <a:ext cx="2428892" cy="253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714348" y="714356"/>
            <a:ext cx="1843088" cy="390525"/>
          </a:xfrm>
        </p:spPr>
        <p:txBody>
          <a:bodyPr/>
          <a:lstStyle/>
          <a:p>
            <a:pPr algn="ctr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Металлы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0" y="142875"/>
            <a:ext cx="8858280" cy="642919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Проводники электрического тока.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714356"/>
            <a:ext cx="243934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43636" y="714356"/>
            <a:ext cx="242889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428992" y="714356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Земля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15074" y="785794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Вода</a:t>
            </a:r>
            <a:endParaRPr lang="ru-RU" dirty="0"/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1472" y="3500438"/>
            <a:ext cx="2357454" cy="203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42910" y="3500438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Люди и животные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14810" y="3857628"/>
            <a:ext cx="4500594" cy="169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Обозначение на схемах: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Проводник – 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Соединение проводников - 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4357694"/>
            <a:ext cx="71438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5072074"/>
            <a:ext cx="71438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1538" y="285728"/>
            <a:ext cx="692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Устройства включения/выключения и защиты.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42910" y="4786322"/>
            <a:ext cx="1857388" cy="1857388"/>
            <a:chOff x="4500562" y="3143248"/>
            <a:chExt cx="2152448" cy="1785950"/>
          </a:xfrm>
        </p:grpSpPr>
        <p:pic>
          <p:nvPicPr>
            <p:cNvPr id="39940" name="Picture 4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4500562" y="3143248"/>
              <a:ext cx="2152448" cy="17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9938" name="Picture 2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500562" y="3143248"/>
              <a:ext cx="762005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2910" y="928670"/>
            <a:ext cx="185738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857496"/>
            <a:ext cx="185738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2714612" y="1357298"/>
            <a:ext cx="2357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Выключатель кнопочный нажимной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928926" y="3357562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Выключатель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857488" y="5429264"/>
            <a:ext cx="2967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Предохранитель плавкий.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000760" y="928670"/>
            <a:ext cx="2539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Обозначение на схемах:</a:t>
            </a:r>
          </a:p>
        </p:txBody>
      </p:sp>
      <p:pic>
        <p:nvPicPr>
          <p:cNvPr id="19" name="Рисунок 1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1357298"/>
            <a:ext cx="114300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92" y="2928934"/>
            <a:ext cx="114300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7072330" y="4857760"/>
            <a:ext cx="964413" cy="110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642910" y="142852"/>
            <a:ext cx="7829550" cy="1033463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Изоляторы (диэлектрики)  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вещества</a:t>
            </a:r>
            <a:r>
              <a:rPr lang="ru-RU" sz="2000" dirty="0" smtClean="0"/>
              <a:t> которые не проводят электрический ток.</a:t>
            </a:r>
            <a:endParaRPr lang="ru-RU" sz="20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928670"/>
            <a:ext cx="2428892" cy="385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3286124"/>
            <a:ext cx="2286016" cy="22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1000108"/>
            <a:ext cx="2500330" cy="187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42910" y="4714884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Пластмассы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500826" y="1428736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Фарфор, стекло.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072066" y="4286256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Резина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4762520" cy="47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14546" y="428604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Фонарь электрический.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0694" y="1142984"/>
            <a:ext cx="33575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Составные части электрической схемы:</a:t>
            </a:r>
          </a:p>
          <a:p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Гальванический элемент или батарея гальванических элементов.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Лампа накаливания.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Выключатель.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7207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465107" y="3536157"/>
            <a:ext cx="100013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143900" y="2428868"/>
            <a:ext cx="92869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71538" y="285728"/>
            <a:ext cx="735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Правила составления электрических схем.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1214422"/>
            <a:ext cx="35719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Составление схемы начинается с изображения источника питания.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Схема вычерчивается под прямыми углами.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В схеме обязательно должно быть устройство для включения/отключения потребителей.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Электрический ток должен выйти из источника тока, пройти через потребитель и возвратится к источнику тока.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285860"/>
            <a:ext cx="142876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643702" y="1214422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3В</a:t>
            </a:r>
            <a:endParaRPr lang="ru-RU" dirty="0"/>
          </a:p>
        </p:txBody>
      </p:sp>
      <p:grpSp>
        <p:nvGrpSpPr>
          <p:cNvPr id="36" name="Группа 35"/>
          <p:cNvGrpSpPr/>
          <p:nvPr/>
        </p:nvGrpSpPr>
        <p:grpSpPr>
          <a:xfrm>
            <a:off x="7572396" y="1643050"/>
            <a:ext cx="929488" cy="858050"/>
            <a:chOff x="7572396" y="1643050"/>
            <a:chExt cx="929488" cy="858050"/>
          </a:xfrm>
        </p:grpSpPr>
        <p:cxnSp>
          <p:nvCxnSpPr>
            <p:cNvPr id="11" name="Прямая соединительная линия 10"/>
            <p:cNvCxnSpPr>
              <a:stCxn id="7" idx="3"/>
            </p:cNvCxnSpPr>
            <p:nvPr/>
          </p:nvCxnSpPr>
          <p:spPr>
            <a:xfrm>
              <a:off x="7572396" y="1643050"/>
              <a:ext cx="92869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>
              <a:off x="8072462" y="2071678"/>
              <a:ext cx="857256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Группа 36"/>
          <p:cNvGrpSpPr/>
          <p:nvPr/>
        </p:nvGrpSpPr>
        <p:grpSpPr>
          <a:xfrm>
            <a:off x="7215206" y="3144042"/>
            <a:ext cx="1286678" cy="858050"/>
            <a:chOff x="7215206" y="3144042"/>
            <a:chExt cx="1286678" cy="858050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5400000">
              <a:off x="8073256" y="3571876"/>
              <a:ext cx="856462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0800000">
              <a:off x="7215206" y="4000504"/>
              <a:ext cx="1285884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Группа 38"/>
          <p:cNvGrpSpPr/>
          <p:nvPr/>
        </p:nvGrpSpPr>
        <p:grpSpPr>
          <a:xfrm>
            <a:off x="5214942" y="1643050"/>
            <a:ext cx="1500198" cy="2357456"/>
            <a:chOff x="5214942" y="1643050"/>
            <a:chExt cx="1500198" cy="2357456"/>
          </a:xfrm>
        </p:grpSpPr>
        <p:cxnSp>
          <p:nvCxnSpPr>
            <p:cNvPr id="26" name="Прямая соединительная линия 25"/>
            <p:cNvCxnSpPr/>
            <p:nvPr/>
          </p:nvCxnSpPr>
          <p:spPr>
            <a:xfrm rot="10800000">
              <a:off x="5214942" y="4000504"/>
              <a:ext cx="1500198" cy="2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5400000" flipH="1" flipV="1">
              <a:off x="4037009" y="2821777"/>
              <a:ext cx="2356660" cy="7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5214942" y="1643050"/>
              <a:ext cx="107157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Управляющая кнопка: документ 45">
            <a:hlinkClick r:id="rId5" action="ppaction://hlinkfile" highlightClick="1"/>
          </p:cNvPr>
          <p:cNvSpPr/>
          <p:nvPr/>
        </p:nvSpPr>
        <p:spPr>
          <a:xfrm>
            <a:off x="4929190" y="5286388"/>
            <a:ext cx="571504" cy="642942"/>
          </a:xfrm>
          <a:prstGeom prst="actionButtonDocument">
            <a:avLst/>
          </a:prstGeom>
          <a:blipFill>
            <a:blip r:embed="rId6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1" name="Прямая со стрелкой 60"/>
          <p:cNvCxnSpPr/>
          <p:nvPr/>
        </p:nvCxnSpPr>
        <p:spPr>
          <a:xfrm>
            <a:off x="7786710" y="1928802"/>
            <a:ext cx="571504" cy="1588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rot="5400000">
            <a:off x="7393801" y="2893215"/>
            <a:ext cx="1928826" cy="1588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rot="10800000">
            <a:off x="5357818" y="3857628"/>
            <a:ext cx="3000396" cy="1588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rot="5400000" flipH="1" flipV="1">
            <a:off x="4429918" y="2857496"/>
            <a:ext cx="1999470" cy="794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5429256" y="1928802"/>
            <a:ext cx="2286016" cy="1588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Солнце 91"/>
          <p:cNvSpPr/>
          <p:nvPr/>
        </p:nvSpPr>
        <p:spPr>
          <a:xfrm>
            <a:off x="6215074" y="3357562"/>
            <a:ext cx="1500198" cy="1285884"/>
          </a:xfrm>
          <a:prstGeom prst="sun">
            <a:avLst/>
          </a:prstGeom>
          <a:solidFill>
            <a:srgbClr val="FFFF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7315200" cy="71596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Правила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электробезопасности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9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132856"/>
            <a:ext cx="3800000" cy="402857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204864"/>
            <a:ext cx="3701428" cy="381642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89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3"/>
          <p:cNvSpPr>
            <a:spLocks noChangeArrowheads="1"/>
          </p:cNvSpPr>
          <p:nvPr/>
        </p:nvSpPr>
        <p:spPr bwMode="auto">
          <a:xfrm>
            <a:off x="571500" y="571500"/>
            <a:ext cx="37861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И девочка, и мальчик, </a:t>
            </a:r>
            <a:br>
              <a:rPr lang="ru-RU" b="1" dirty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Не суй в розетку пальчик </a:t>
            </a:r>
            <a:br>
              <a:rPr lang="ru-RU" b="1" dirty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В розетке круглый год </a:t>
            </a:r>
            <a:br>
              <a:rPr lang="ru-RU" b="1" dirty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Живет опасный ток!</a:t>
            </a:r>
          </a:p>
        </p:txBody>
      </p:sp>
      <p:pic>
        <p:nvPicPr>
          <p:cNvPr id="28675" name="Picture 4" descr="http://www.mchsmedia.ru/files/watermark_backup/r_800_600/bez2_2012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348880"/>
            <a:ext cx="3135263" cy="375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Прямоугольник 11"/>
          <p:cNvSpPr>
            <a:spLocks noChangeArrowheads="1"/>
          </p:cNvSpPr>
          <p:nvPr/>
        </p:nvSpPr>
        <p:spPr bwMode="auto">
          <a:xfrm>
            <a:off x="4355977" y="4929188"/>
            <a:ext cx="45737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Если все приборы </a:t>
            </a:r>
            <a:r>
              <a:rPr lang="ru-RU" b="1" dirty="0" smtClean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разом                      Ты </a:t>
            </a:r>
            <a:r>
              <a:rPr lang="ru-RU" b="1" dirty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в одну розетку включишь</a:t>
            </a:r>
            <a:br>
              <a:rPr lang="ru-RU" b="1" dirty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то пожар проводки сразу</a:t>
            </a:r>
            <a:br>
              <a:rPr lang="ru-RU" b="1" dirty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в этой комнате получишь!</a:t>
            </a:r>
          </a:p>
        </p:txBody>
      </p:sp>
      <p:pic>
        <p:nvPicPr>
          <p:cNvPr id="28677" name="Picture 4" descr="http://kak.znate.ru/pars_docs/refs/72/71960/71960_html_604fd76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285750"/>
            <a:ext cx="3643312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325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files.64pokupki.ru/catalog/98/16/76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928813"/>
            <a:ext cx="4348162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Прямоугольник 3"/>
          <p:cNvSpPr>
            <a:spLocks noChangeArrowheads="1"/>
          </p:cNvSpPr>
          <p:nvPr/>
        </p:nvSpPr>
        <p:spPr bwMode="auto">
          <a:xfrm>
            <a:off x="357188" y="500063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Пылесос, телевизор, тостер </a:t>
            </a:r>
            <a:br>
              <a:rPr lang="ru-RU" b="1" dirty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Пусть включает взрослый.</a:t>
            </a:r>
            <a:endParaRPr lang="ru-RU" dirty="0">
              <a:solidFill>
                <a:srgbClr val="000000"/>
              </a:solidFill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571625"/>
            <a:ext cx="3513138" cy="4071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609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71670" y="357166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857224" y="0"/>
            <a:ext cx="785814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Основные правила  техники безопасности при электромонтажных работах: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Собирайте электрические схемы, производите в них переключения при отсутствии напряжения.</a:t>
            </a:r>
          </a:p>
          <a:p>
            <a:pPr marL="457200" lvl="0" indent="-457200">
              <a:buFont typeface="+mj-lt"/>
              <a:buAutoNum type="arabicPeriod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Схему собирайте так, чтобы провода не перекрещивались, не были натянуты и не скрещивались петельками.</a:t>
            </a:r>
          </a:p>
          <a:p>
            <a:pPr marL="457200" lvl="0" indent="-457200">
              <a:buFont typeface="+mj-lt"/>
              <a:buAutoNum type="arabicPeriod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Собранную схему включайте только после осмотра ее учителем.</a:t>
            </a:r>
          </a:p>
          <a:p>
            <a:pPr marL="457200" lvl="0" indent="-457200">
              <a:buFont typeface="+mj-lt"/>
              <a:buAutoNum type="arabicPeriod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проверяйте наличие напряжения пальцами.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2400" b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472" y="428604"/>
            <a:ext cx="81439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Задания на дом.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Из  набора элементов составить электрическую схему:</a:t>
            </a:r>
          </a:p>
          <a:p>
            <a:pPr algn="ctr"/>
            <a:endParaRPr lang="ru-RU" dirty="0" smtClean="0"/>
          </a:p>
          <a:p>
            <a:pPr marL="342900" indent="-342900" algn="ctr">
              <a:buFont typeface="+mj-lt"/>
              <a:buAutoNum type="arabicPeriod"/>
            </a:pPr>
            <a:r>
              <a:rPr lang="ru-RU" dirty="0" smtClean="0"/>
              <a:t>Гальванический элемент, 2 лампочки, 2 выключателя, предохранитель. Каждая лампочка включается своим выключателем.</a:t>
            </a:r>
          </a:p>
          <a:p>
            <a:pPr marL="342900" indent="-342900" algn="ctr">
              <a:buFont typeface="+mj-lt"/>
              <a:buAutoNum type="arabicPeriod"/>
            </a:pPr>
            <a:endParaRPr lang="ru-RU" dirty="0" smtClean="0"/>
          </a:p>
          <a:p>
            <a:pPr marL="342900" indent="-342900" algn="ctr">
              <a:buFont typeface="+mj-lt"/>
              <a:buAutoNum type="arabicPeriod"/>
            </a:pPr>
            <a:r>
              <a:rPr lang="ru-RU" dirty="0" smtClean="0"/>
              <a:t>Батарея гальванических элементов 6 вольт, вентилятор, 2 лампочки, 2 выключателя. Лампочки включаются одним выключателем, а вентилятор  включается отдельно. </a:t>
            </a:r>
          </a:p>
          <a:p>
            <a:pPr marL="342900" indent="-342900" algn="ctr">
              <a:buFont typeface="+mj-lt"/>
              <a:buAutoNum type="arabicPeriod"/>
            </a:pPr>
            <a:endParaRPr lang="ru-RU" dirty="0" smtClean="0"/>
          </a:p>
          <a:p>
            <a:pPr marL="342900" indent="-342900" algn="ctr">
              <a:buFont typeface="+mj-lt"/>
              <a:buAutoNum type="arabicPeriod"/>
            </a:pPr>
            <a:r>
              <a:rPr lang="ru-RU" dirty="0" smtClean="0"/>
              <a:t>Необходимо создать цепь,  которая состоит из звонка и лампочки, которая подключена параллельно звонку. Цепь питается от аккумуляторной батареи напряжением 12 вольт. Включение цепи производится  кнопочным нажимным выключателем. Цепь защищена плавким предохранителем.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214282" y="706732"/>
            <a:ext cx="8643966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373063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Литература.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373063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Самородский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П.С. Технология. Учебник для учащихся 5 классов (вариант для мальчиков) общеобразовательной школы/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П.С.Самородский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В.Д. Симоненко, А.Т. Тищенко; под ред. В.Д. Симоненко - М.: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Вентана-граф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1998.-166с.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373063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Вышепольский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 И. С. Техническое черчение /  И. С. 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Вышепольский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– М.: Высшая школа, 1987.-239с.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373063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hlinkClick r:id="rId2"/>
              </a:rPr>
              <a:t>http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hlinkClick r:id="rId2"/>
              </a:rPr>
              <a:t>://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hlinkClick r:id="rId2"/>
              </a:rPr>
              <a:t>ru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hlinkClick r:id="rId2"/>
              </a:rPr>
              <a:t>.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hlinkClick r:id="rId2"/>
              </a:rPr>
              <a:t>wikipedia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hlinkClick r:id="rId2"/>
              </a:rPr>
              <a:t>.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hlinkClick r:id="rId2"/>
              </a:rPr>
              <a:t>org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hlinkClick r:id="rId2"/>
              </a:rPr>
              <a:t>/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373063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hlinkClick r:id="rId3"/>
              </a:rPr>
              <a:t>http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hlinkClick r:id="rId3"/>
              </a:rPr>
              <a:t>://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hlinkClick r:id="rId3"/>
              </a:rPr>
              <a:t>ru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hlinkClick r:id="rId3"/>
              </a:rPr>
              <a:t>.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hlinkClick r:id="rId3"/>
              </a:rPr>
              <a:t>trudovik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hlinkClick r:id="rId3"/>
              </a:rPr>
              <a:t>/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lvl="0" eaLnBrk="0" hangingPunct="0">
              <a:buFontTx/>
              <a:buChar char="•"/>
              <a:tabLst>
                <a:tab pos="90488" algn="l"/>
                <a:tab pos="373063" algn="l"/>
              </a:tabLst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hlinkClick r:id="rId4"/>
              </a:rPr>
              <a:t>http://www.electromonter.info/handbook/symbol_all.html</a:t>
            </a:r>
            <a:endParaRPr lang="ru-RU" sz="1600" dirty="0" smtClean="0">
              <a:solidFill>
                <a:srgbClr val="FF0000"/>
              </a:solidFill>
              <a:latin typeface="Arial" pitchFamily="34" charset="0"/>
            </a:endParaRPr>
          </a:p>
          <a:p>
            <a:pPr lvl="0" eaLnBrk="0" hangingPunct="0">
              <a:buFontTx/>
              <a:buChar char="•"/>
              <a:tabLst>
                <a:tab pos="90488" algn="l"/>
                <a:tab pos="373063" algn="l"/>
              </a:tabLst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</a:rPr>
              <a:t>images.yandex.ru›</a:t>
            </a:r>
            <a:endParaRPr lang="ru-RU" sz="1600" dirty="0" smtClean="0">
              <a:solidFill>
                <a:srgbClr val="FF0000"/>
              </a:solidFill>
              <a:latin typeface="Arial" pitchFamily="34" charset="0"/>
            </a:endParaRPr>
          </a:p>
          <a:p>
            <a:pPr lvl="0" eaLnBrk="0" hangingPunct="0">
              <a:buFontTx/>
              <a:buChar char="•"/>
              <a:tabLst>
                <a:tab pos="90488" algn="l"/>
                <a:tab pos="373063" algn="l"/>
              </a:tabLst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hlinkClick r:id="rId5"/>
              </a:rPr>
              <a:t>http://nsportal.ru/vuz/fiziko-matematicheskie-nauki/library/prezentatsiya-k-uroku-po-fizike-istochniki-elektricheskogo-</a:t>
            </a:r>
            <a:endParaRPr lang="ru-RU" sz="1600" dirty="0" smtClean="0">
              <a:solidFill>
                <a:srgbClr val="FF0000"/>
              </a:solidFill>
              <a:latin typeface="Arial" pitchFamily="34" charset="0"/>
            </a:endParaRPr>
          </a:p>
          <a:p>
            <a:pPr lvl="0" eaLnBrk="0" hangingPunct="0">
              <a:buFontTx/>
              <a:buChar char="•"/>
              <a:tabLst>
                <a:tab pos="90488" algn="l"/>
                <a:tab pos="373063" algn="l"/>
              </a:tabLst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</a:rPr>
              <a:t>http://trigada.ucoz.com/load/videouroki_po_ehlektrike/otkuda_beretsja_ehlektrichestvo/4-1-0-65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373063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Ток бежит по проводам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435771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Пользователь\Desktop\Что такое электричество\ток бежит по проводам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40768"/>
            <a:ext cx="4399282" cy="2428892"/>
          </a:xfrm>
          <a:prstGeom prst="rect">
            <a:avLst/>
          </a:prstGeom>
          <a:noFill/>
        </p:spPr>
      </p:pic>
      <p:pic>
        <p:nvPicPr>
          <p:cNvPr id="5" name="Picture 2" descr="C:\Users\Пользователь\Desktop\Что такое электричество\электрост.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89040"/>
            <a:ext cx="4429123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Мои документы\Портфель-мама\больница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89040"/>
            <a:ext cx="4429124" cy="278605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3933056"/>
            <a:ext cx="3240360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От электростанций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76056" y="3933056"/>
            <a:ext cx="3240360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К больницам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8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Пользователь\Desktop\Что такое электричество\электропоез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429000"/>
            <a:ext cx="3422152" cy="2053287"/>
          </a:xfrm>
          <a:prstGeom prst="rect">
            <a:avLst/>
          </a:prstGeom>
          <a:noFill/>
        </p:spPr>
      </p:pic>
      <p:pic>
        <p:nvPicPr>
          <p:cNvPr id="8" name="Picture 2" descr="C:\Users\Пользователь\Desktop\Что такое электричество\заво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4357686" cy="257176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9512" y="2132856"/>
            <a:ext cx="235745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 к заводам</a:t>
            </a:r>
            <a:endParaRPr lang="ru-RU" dirty="0"/>
          </a:p>
        </p:txBody>
      </p:sp>
      <p:pic>
        <p:nvPicPr>
          <p:cNvPr id="10" name="Picture 2" descr="C:\Users\Пользователь\Desktop\Что такое электричество\линия эл.пер.в городе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88640"/>
            <a:ext cx="4500562" cy="257176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164288" y="2132856"/>
            <a:ext cx="187220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 домам.</a:t>
            </a:r>
            <a:endParaRPr lang="ru-RU" sz="2800" dirty="0"/>
          </a:p>
        </p:txBody>
      </p:sp>
      <p:pic>
        <p:nvPicPr>
          <p:cNvPr id="12" name="Picture 2" descr="C:\Users\Пользователь\Desktop\Что такое электричество\троллейбус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924944"/>
            <a:ext cx="3960440" cy="2132539"/>
          </a:xfrm>
          <a:prstGeom prst="rect">
            <a:avLst/>
          </a:prstGeom>
          <a:noFill/>
        </p:spPr>
      </p:pic>
      <p:pic>
        <p:nvPicPr>
          <p:cNvPr id="14" name="Picture 2" descr="C:\Users\Пользователь\Desktop\Что такое электричество\корабль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4653136"/>
            <a:ext cx="3393135" cy="2067688"/>
          </a:xfrm>
          <a:prstGeom prst="rect">
            <a:avLst/>
          </a:prstGeom>
          <a:noFill/>
        </p:spPr>
      </p:pic>
      <p:pic>
        <p:nvPicPr>
          <p:cNvPr id="15" name="Picture 2" descr="C:\Users\Пользователь\Desktop\Что такое электричество\трамвай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797152"/>
            <a:ext cx="3086208" cy="1922556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851920" y="2780928"/>
            <a:ext cx="4392488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C00000"/>
                </a:solidFill>
              </a:rPr>
              <a:t>Электрический ток  двигает троллейбусы,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28184" y="3645024"/>
            <a:ext cx="2714644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электропоезда,</a:t>
            </a:r>
            <a:endParaRPr lang="ru-RU" sz="24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43808" y="5949280"/>
            <a:ext cx="3428454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FF0000"/>
                </a:solidFill>
              </a:rPr>
              <a:t>корабли</a:t>
            </a:r>
            <a:r>
              <a:rPr lang="ru-RU" sz="2400" b="1" dirty="0">
                <a:solidFill>
                  <a:srgbClr val="FF0000"/>
                </a:solidFill>
              </a:rPr>
              <a:t>, трамваи</a:t>
            </a:r>
            <a:r>
              <a:rPr lang="ru-RU" sz="2400" b="1" dirty="0" smtClean="0">
                <a:solidFill>
                  <a:srgbClr val="FF0000"/>
                </a:solidFill>
              </a:rPr>
              <a:t>,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8562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Пользователь\Desktop\Что такое электричество\улица ночью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714876" cy="292893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7544" y="2636912"/>
            <a:ext cx="394014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b="1" dirty="0" smtClean="0">
                <a:solidFill>
                  <a:srgbClr val="FF0000"/>
                </a:solidFill>
                <a:ea typeface="+mj-ea"/>
                <a:cs typeface="+mj-cs"/>
              </a:rPr>
              <a:t>Зажигает огни на улице</a:t>
            </a:r>
            <a:endParaRPr lang="ru-RU" sz="2400" b="1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pic>
        <p:nvPicPr>
          <p:cNvPr id="5" name="Picture 2" descr="C:\Users\Пользователь\Desktop\Что такое электричество\винный погре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6632"/>
            <a:ext cx="4214810" cy="28574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868144" y="2420888"/>
            <a:ext cx="2428892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и  в подвале.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C:\Users\Пользователь\Desktop\Что такое электричество\смотрит телевизо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284984"/>
            <a:ext cx="4571999" cy="242889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3528" y="5805264"/>
            <a:ext cx="464746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 помощью электричества 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можно телевизор смотреть,</a:t>
            </a:r>
            <a:endParaRPr lang="ru-RU" dirty="0"/>
          </a:p>
        </p:txBody>
      </p:sp>
      <p:pic>
        <p:nvPicPr>
          <p:cNvPr id="9" name="Picture 2" descr="C:\Users\Пользователь\Desktop\Что такое электричество\ребенок за компьютером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068960"/>
            <a:ext cx="4503412" cy="279524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724128" y="5877272"/>
            <a:ext cx="285752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на компьютере 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   играть,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94366187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457200" y="116632"/>
            <a:ext cx="8472518" cy="11787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Электрический ток  - </a:t>
            </a:r>
            <a:b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ru-RU" sz="2700" dirty="0" smtClean="0"/>
              <a:t>это направленное движение электрически заряженных частиц</a:t>
            </a:r>
            <a:endParaRPr lang="ru-RU" sz="27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21408"/>
          <a:stretch/>
        </p:blipFill>
        <p:spPr bwMode="auto">
          <a:xfrm>
            <a:off x="683568" y="1412776"/>
            <a:ext cx="7416824" cy="5048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260648"/>
            <a:ext cx="4536504" cy="2352894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FF0000"/>
                </a:solidFill>
              </a:rPr>
              <a:t>С электричеством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нужно обращаться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очень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осторожно!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9458" name="Picture 2" descr="C:\Users\Пользователь\Desktop\Что такое электричество\две эл.л.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572000" cy="3214686"/>
          </a:xfrm>
          <a:prstGeom prst="rect">
            <a:avLst/>
          </a:prstGeom>
          <a:noFill/>
        </p:spPr>
      </p:pic>
      <p:pic>
        <p:nvPicPr>
          <p:cNvPr id="4" name="Picture 3" descr="C:\Users\Пользователь\Desktop\Что такое электричество\P6151915_c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286124"/>
            <a:ext cx="5072066" cy="357187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9904" y="3356992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Электрический ток очень злой,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Им убить живое существо можно!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87591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2053</TotalTime>
  <Words>925</Words>
  <Application>Microsoft Office PowerPoint</Application>
  <PresentationFormat>Экран (4:3)</PresentationFormat>
  <Paragraphs>199</Paragraphs>
  <Slides>46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5" baseType="lpstr">
      <vt:lpstr>Arial</vt:lpstr>
      <vt:lpstr>Calibri</vt:lpstr>
      <vt:lpstr>Cambria Math</vt:lpstr>
      <vt:lpstr>Constantia</vt:lpstr>
      <vt:lpstr>Times New Roman</vt:lpstr>
      <vt:lpstr>Wingdings</vt:lpstr>
      <vt:lpstr>Wingdings 2</vt:lpstr>
      <vt:lpstr>Трек</vt:lpstr>
      <vt:lpstr>Точечный рисунок</vt:lpstr>
      <vt:lpstr>Электричество.</vt:lpstr>
      <vt:lpstr>Презентация PowerPoint</vt:lpstr>
      <vt:lpstr>Презентация PowerPoint</vt:lpstr>
      <vt:lpstr>Презентация PowerPoint</vt:lpstr>
      <vt:lpstr>Ток бежит по проводам</vt:lpstr>
      <vt:lpstr>Презентация PowerPoint</vt:lpstr>
      <vt:lpstr>Презентация PowerPoint</vt:lpstr>
      <vt:lpstr>Электрический ток  -  это направленное движение электрически заряженных частиц</vt:lpstr>
      <vt:lpstr>С электричеством  нужно обращаться очень  осторожно!</vt:lpstr>
      <vt:lpstr>Древняя Греция. Город Магнезия</vt:lpstr>
      <vt:lpstr>Древнегреческий  мыслитель Фалес</vt:lpstr>
      <vt:lpstr>Основоположником  науки об электричестве стал  придворный врач королевы Елизаветы –  Уильям Гилберт (1544-1603)</vt:lpstr>
      <vt:lpstr>ТЭС</vt:lpstr>
      <vt:lpstr>Продолжаем рассматривать и рассуждать</vt:lpstr>
      <vt:lpstr>           ГЭС</vt:lpstr>
      <vt:lpstr>Презентация PowerPoint</vt:lpstr>
      <vt:lpstr>                  АЭС</vt:lpstr>
      <vt:lpstr>Презентация PowerPoint</vt:lpstr>
      <vt:lpstr> Физкультминутка</vt:lpstr>
      <vt:lpstr>               СЭС</vt:lpstr>
      <vt:lpstr>                ВЭС</vt:lpstr>
      <vt:lpstr>Схема получения  электроэнергии от солнца и ветра</vt:lpstr>
      <vt:lpstr>               ЛЭП</vt:lpstr>
      <vt:lpstr>Презентация PowerPoint</vt:lpstr>
      <vt:lpstr>Какая деталь есть у всех, без исключения, светильников?</vt:lpstr>
      <vt:lpstr>  Лампа накаливания</vt:lpstr>
      <vt:lpstr>Ламповый электрический патрон</vt:lpstr>
      <vt:lpstr>Штепсельная вилка</vt:lpstr>
      <vt:lpstr>Электрический выключатель</vt:lpstr>
      <vt:lpstr>Презентация PowerPoint</vt:lpstr>
      <vt:lpstr>Презентация PowerPoint</vt:lpstr>
      <vt:lpstr>Источники тока. Аккумулятор – химический источник тока многоразового действия.  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электробезопасности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Волгоградское государственная академия повышения квалификации и переподготовки работников образования  Кафедра теории и методики непрерывного профессионального образования  Контрольная работа Тема: «Активизация самостоятельной познавательной деятельности учащихся с использованием модульно-кейсовой технологии обучения» Разработка учебного кейса по разделу: «Ручная обработка металла». Тема:  «Опиливание»</dc:title>
  <dc:creator>IRBIS</dc:creator>
  <cp:lastModifiedBy>Ирина</cp:lastModifiedBy>
  <cp:revision>217</cp:revision>
  <dcterms:created xsi:type="dcterms:W3CDTF">2009-09-18T16:02:30Z</dcterms:created>
  <dcterms:modified xsi:type="dcterms:W3CDTF">2019-01-10T15:42:20Z</dcterms:modified>
</cp:coreProperties>
</file>