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71" r:id="rId4"/>
    <p:sldId id="272" r:id="rId5"/>
    <p:sldId id="273" r:id="rId6"/>
    <p:sldId id="274" r:id="rId7"/>
    <p:sldId id="275" r:id="rId8"/>
    <p:sldId id="268" r:id="rId9"/>
    <p:sldId id="269" r:id="rId10"/>
    <p:sldId id="270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 каким настроением  ты идешь в школу?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cat>
            <c:strRef>
              <c:f>Лист1!$A$2:$A$6</c:f>
              <c:strCache>
                <c:ptCount val="3"/>
                <c:pt idx="0">
                  <c:v>Радостным</c:v>
                </c:pt>
                <c:pt idx="1">
                  <c:v>Равнодушным</c:v>
                </c:pt>
                <c:pt idx="2">
                  <c:v>Не хочу ходить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egendEntry>
        <c:idx val="4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Лист1!$A$2:$A$5</c:f>
              <c:strCache>
                <c:ptCount val="3"/>
                <c:pt idx="0">
                  <c:v>дружный</c:v>
                </c:pt>
                <c:pt idx="2">
                  <c:v>разбит на группы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дружный</c:v>
                </c:pt>
                <c:pt idx="2">
                  <c:v>разбит на группы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дружный</c:v>
                </c:pt>
                <c:pt idx="2">
                  <c:v>разбит на группы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77911552"/>
        <c:axId val="77913088"/>
        <c:axId val="0"/>
      </c:bar3DChart>
      <c:catAx>
        <c:axId val="77911552"/>
        <c:scaling>
          <c:orientation val="minMax"/>
        </c:scaling>
        <c:axPos val="l"/>
        <c:tickLblPos val="nextTo"/>
        <c:crossAx val="77913088"/>
        <c:crosses val="autoZero"/>
        <c:auto val="1"/>
        <c:lblAlgn val="ctr"/>
        <c:lblOffset val="100"/>
      </c:catAx>
      <c:valAx>
        <c:axId val="77913088"/>
        <c:scaling>
          <c:orientation val="minMax"/>
        </c:scaling>
        <c:axPos val="b"/>
        <c:majorGridlines/>
        <c:numFmt formatCode="General" sourceLinked="1"/>
        <c:tickLblPos val="nextTo"/>
        <c:crossAx val="77911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Повезло  с классом</c:v>
                </c:pt>
                <c:pt idx="1">
                  <c:v>Не  повезло с классом</c:v>
                </c:pt>
                <c:pt idx="2">
                  <c:v>Не хотел бы менять школу и класс</c:v>
                </c:pt>
                <c:pt idx="3">
                  <c:v>Затруднились  ответить на последний вопрос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2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696358267716561"/>
          <c:y val="6.0840059055118113E-2"/>
          <c:w val="0.31389391466195232"/>
          <c:h val="0.7297566316828332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60093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Лист1!$A$2:$A$10</c:f>
              <c:strCache>
                <c:ptCount val="9"/>
                <c:pt idx="0">
                  <c:v>15 минут</c:v>
                </c:pt>
                <c:pt idx="1">
                  <c:v>30 минут</c:v>
                </c:pt>
                <c:pt idx="2">
                  <c:v>45 минут</c:v>
                </c:pt>
                <c:pt idx="3">
                  <c:v>1 час</c:v>
                </c:pt>
                <c:pt idx="4">
                  <c:v>1,5 часа</c:v>
                </c:pt>
                <c:pt idx="5">
                  <c:v>2 часа</c:v>
                </c:pt>
                <c:pt idx="6">
                  <c:v>3 часа</c:v>
                </c:pt>
                <c:pt idx="7">
                  <c:v>4 часа</c:v>
                </c:pt>
                <c:pt idx="8">
                  <c:v>Не трачу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15 минут</c:v>
                </c:pt>
                <c:pt idx="1">
                  <c:v>30 минут</c:v>
                </c:pt>
                <c:pt idx="2">
                  <c:v>45 минут</c:v>
                </c:pt>
                <c:pt idx="3">
                  <c:v>1 час</c:v>
                </c:pt>
                <c:pt idx="4">
                  <c:v>1,5 часа</c:v>
                </c:pt>
                <c:pt idx="5">
                  <c:v>2 часа</c:v>
                </c:pt>
                <c:pt idx="6">
                  <c:v>3 часа</c:v>
                </c:pt>
                <c:pt idx="7">
                  <c:v>4 часа</c:v>
                </c:pt>
                <c:pt idx="8">
                  <c:v>Не трачу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15 минут</c:v>
                </c:pt>
                <c:pt idx="1">
                  <c:v>30 минут</c:v>
                </c:pt>
                <c:pt idx="2">
                  <c:v>45 минут</c:v>
                </c:pt>
                <c:pt idx="3">
                  <c:v>1 час</c:v>
                </c:pt>
                <c:pt idx="4">
                  <c:v>1,5 часа</c:v>
                </c:pt>
                <c:pt idx="5">
                  <c:v>2 часа</c:v>
                </c:pt>
                <c:pt idx="6">
                  <c:v>3 часа</c:v>
                </c:pt>
                <c:pt idx="7">
                  <c:v>4 часа</c:v>
                </c:pt>
                <c:pt idx="8">
                  <c:v>Не трачу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shape val="cylinder"/>
        <c:axId val="80512512"/>
        <c:axId val="80514048"/>
        <c:axId val="0"/>
      </c:bar3DChart>
      <c:catAx>
        <c:axId val="8051251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0514048"/>
        <c:crosses val="autoZero"/>
        <c:auto val="1"/>
        <c:lblAlgn val="ctr"/>
        <c:lblOffset val="100"/>
      </c:catAx>
      <c:valAx>
        <c:axId val="80514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0512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D60093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2060"/>
              </a:solidFill>
            </c:spPr>
          </c:dPt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Всегда</c:v>
                </c:pt>
                <c:pt idx="2">
                  <c:v>Не контролируют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633F-FB20-49D8-A7B4-344442BE7DA5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25B2B-8599-4EC9-82C2-E68B4710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9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9458364" cy="8572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Родительское  собрание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8143932" cy="3714776"/>
          </a:xfrm>
        </p:spPr>
        <p:txBody>
          <a:bodyPr>
            <a:normAutofit fontScale="85000" lnSpcReduction="20000"/>
          </a:bodyPr>
          <a:lstStyle/>
          <a:p>
            <a:endParaRPr lang="ru-RU" sz="7200" b="1" dirty="0" smtClean="0">
              <a:solidFill>
                <a:srgbClr val="FF0000"/>
              </a:solidFill>
            </a:endParaRPr>
          </a:p>
          <a:p>
            <a:r>
              <a:rPr lang="ru-RU" sz="7200" b="1" dirty="0" smtClean="0">
                <a:solidFill>
                  <a:srgbClr val="FF0000"/>
                </a:solidFill>
              </a:rPr>
              <a:t>Учение  с  мучением  или  с  </a:t>
            </a:r>
            <a:r>
              <a:rPr lang="ru-RU" sz="7200" b="1" dirty="0" smtClean="0">
                <a:solidFill>
                  <a:srgbClr val="FF0000"/>
                </a:solidFill>
              </a:rPr>
              <a:t>увлечением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Учитель – Фролова  Валентина Ивановна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9" y="1"/>
            <a:ext cx="9165499" cy="6857999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1" y="2214554"/>
          <a:ext cx="8715438" cy="427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140494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Вопрос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Справляюсь  сам (а)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Нуждаюсь в помощи</a:t>
                      </a:r>
                      <a:endParaRPr lang="ru-RU" sz="2400" dirty="0"/>
                    </a:p>
                  </a:txBody>
                  <a:tcPr/>
                </a:tc>
              </a:tr>
              <a:tr h="1404947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Нуждаешься</a:t>
                      </a:r>
                      <a:r>
                        <a:rPr lang="ru-RU" b="1" baseline="0" dirty="0" smtClean="0"/>
                        <a:t>  ли  ты  в  помощи  при  выполнении  домашнего  задания  или  справляешься  сам(а)?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/>
                </a:tc>
              </a:tr>
              <a:tr h="1404947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На  уроках при выполнении заданий ты  справляешься сам(а) или  нуждаешься в помощи  учителя?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19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9" y="1"/>
            <a:ext cx="9165499" cy="685799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929618" cy="64294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Продолжи  предложение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pSp>
        <p:nvGrpSpPr>
          <p:cNvPr id="5" name="Group 11"/>
          <p:cNvGrpSpPr>
            <a:grpSpLocks noGrp="1"/>
          </p:cNvGrpSpPr>
          <p:nvPr>
            <p:ph type="subTitle" idx="1"/>
          </p:nvPr>
        </p:nvGrpSpPr>
        <p:grpSpPr bwMode="auto">
          <a:xfrm>
            <a:off x="2500298" y="1142984"/>
            <a:ext cx="4714878" cy="2643206"/>
            <a:chOff x="1997" y="1314"/>
            <a:chExt cx="1889" cy="1009"/>
          </a:xfrm>
        </p:grpSpPr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2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pPr algn="ctr"/>
              <a:r>
                <a:rPr lang="ru-RU" sz="4000" dirty="0" smtClean="0"/>
                <a:t>Я на  уроках…</a:t>
              </a:r>
              <a:endParaRPr lang="ru-RU" sz="4000" dirty="0"/>
            </a:p>
          </p:txBody>
        </p:sp>
      </p:grpSp>
      <p:sp>
        <p:nvSpPr>
          <p:cNvPr id="14" name="Freeform 8"/>
          <p:cNvSpPr>
            <a:spLocks/>
          </p:cNvSpPr>
          <p:nvPr/>
        </p:nvSpPr>
        <p:spPr bwMode="gray">
          <a:xfrm>
            <a:off x="2428860" y="3214686"/>
            <a:ext cx="1689106" cy="1357322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10"/>
          <p:cNvSpPr>
            <a:spLocks/>
          </p:cNvSpPr>
          <p:nvPr/>
        </p:nvSpPr>
        <p:spPr bwMode="gray">
          <a:xfrm flipH="1">
            <a:off x="5643569" y="3214686"/>
            <a:ext cx="1643074" cy="1357322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gray">
          <a:xfrm>
            <a:off x="285720" y="4857760"/>
            <a:ext cx="4071966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Работаю  с удовольствием (16)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gray">
          <a:xfrm>
            <a:off x="5000628" y="4857760"/>
            <a:ext cx="392909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Равнодушен (7)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9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929618" cy="64294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Полезные  правила  для родителей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7415242" cy="52864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первое:</a:t>
            </a:r>
            <a:r>
              <a:rPr lang="ru-RU" dirty="0" smtClean="0">
                <a:solidFill>
                  <a:schemeClr val="tx1"/>
                </a:solidFill>
              </a:rPr>
              <a:t> не </a:t>
            </a:r>
            <a:r>
              <a:rPr lang="ru-RU" smtClean="0">
                <a:solidFill>
                  <a:schemeClr val="tx1"/>
                </a:solidFill>
              </a:rPr>
              <a:t>бей лежачего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“Двойка” - достаточное наказание, и не стоит дважды наказывать за одни и те же ошибки. </a:t>
            </a:r>
          </a:p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второе</a:t>
            </a:r>
            <a:r>
              <a:rPr lang="ru-RU" dirty="0" smtClean="0">
                <a:solidFill>
                  <a:schemeClr val="tx1"/>
                </a:solidFill>
              </a:rPr>
              <a:t>: не более одного недостатка в минутку. Знайте меру, иначе ребенок станет нечувствительным к вашим оценкам.</a:t>
            </a:r>
          </a:p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третье</a:t>
            </a:r>
            <a:r>
              <a:rPr lang="ru-RU" i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за двумя зайцами погонишься…    Начните с ликвидации тех учебных трудностей, которые наиболее значимы в данный момент для ребенка.</a:t>
            </a:r>
          </a:p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четвертое</a:t>
            </a:r>
            <a:r>
              <a:rPr lang="ru-RU" dirty="0" smtClean="0">
                <a:solidFill>
                  <a:schemeClr val="tx1"/>
                </a:solidFill>
              </a:rPr>
              <a:t>: хвалить - исполнителя, критиковать - исполнение. </a:t>
            </a:r>
          </a:p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пятое</a:t>
            </a:r>
            <a:r>
              <a:rPr lang="ru-RU" dirty="0" smtClean="0">
                <a:solidFill>
                  <a:schemeClr val="tx1"/>
                </a:solidFill>
              </a:rPr>
              <a:t>: оценка должна сравнивать сегодняшние успехи ребенка с его собственными вчерашними неудачами. </a:t>
            </a:r>
          </a:p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шестое</a:t>
            </a:r>
            <a:r>
              <a:rPr lang="ru-RU" dirty="0" smtClean="0">
                <a:solidFill>
                  <a:schemeClr val="tx1"/>
                </a:solidFill>
              </a:rPr>
              <a:t>: не скупитесь на похвалу.  Ведь родительское: “Не сделал, не старался, не учил” порождает Эхо: “не хочу, не могу, не буду!”</a:t>
            </a:r>
          </a:p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 седьмое</a:t>
            </a:r>
            <a:r>
              <a:rPr lang="ru-RU" dirty="0" smtClean="0">
                <a:solidFill>
                  <a:schemeClr val="tx1"/>
                </a:solidFill>
              </a:rPr>
              <a:t>: никогда  не выполняйте домашнее задание за ребенка,  не  лишайте  его  самостоятельности  и  </a:t>
            </a:r>
            <a:r>
              <a:rPr lang="ru-RU" dirty="0" err="1" smtClean="0">
                <a:solidFill>
                  <a:schemeClr val="tx1"/>
                </a:solidFill>
              </a:rPr>
              <a:t>ответсвенности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i="1" u="sng" dirty="0" smtClean="0">
                <a:solidFill>
                  <a:schemeClr val="tx1"/>
                </a:solidFill>
              </a:rPr>
              <a:t>Правило  восьмое</a:t>
            </a:r>
            <a:r>
              <a:rPr lang="ru-RU" dirty="0" smtClean="0">
                <a:solidFill>
                  <a:schemeClr val="tx1"/>
                </a:solidFill>
              </a:rPr>
              <a:t>: регулярно беседуйте с учителями вашего ребенка о его успеваемости, поведении и взаимоотношениях с другими детьми.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9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929618" cy="64294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\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://s017.radikal.ru/i436/1308/04/82439f8c2abc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14" y="214289"/>
            <a:ext cx="7715304" cy="71438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Факторы, влияющие на учебу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pSp>
        <p:nvGrpSpPr>
          <p:cNvPr id="5" name="Group 3"/>
          <p:cNvGrpSpPr>
            <a:grpSpLocks noGrp="1"/>
          </p:cNvGrpSpPr>
          <p:nvPr>
            <p:ph type="subTitle" idx="1"/>
          </p:nvPr>
        </p:nvGrpSpPr>
        <p:grpSpPr bwMode="auto">
          <a:xfrm>
            <a:off x="-186" y="1072246"/>
            <a:ext cx="9144186" cy="4806307"/>
            <a:chOff x="66" y="775"/>
            <a:chExt cx="5174" cy="2700"/>
          </a:xfrm>
        </p:grpSpPr>
        <p:sp>
          <p:nvSpPr>
            <p:cNvPr id="6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2353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1319" y="775"/>
              <a:ext cx="2708" cy="81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66" y="1657"/>
              <a:ext cx="2385" cy="694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66" y="2781"/>
              <a:ext cx="2345" cy="694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2957" y="2781"/>
              <a:ext cx="2283" cy="69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3017" y="1617"/>
              <a:ext cx="2223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68" y="1818"/>
              <a:ext cx="2142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Коммуникативные  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навыки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814" y="895"/>
              <a:ext cx="164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endParaRPr lang="ru-RU" b="1" dirty="0" smtClean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Личные особенности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gray">
            <a:xfrm>
              <a:off x="3381" y="1537"/>
              <a:ext cx="158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endParaRPr lang="ru-RU" b="1" dirty="0" smtClean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 dirty="0" smtClean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Мотивация  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обучения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gray">
            <a:xfrm>
              <a:off x="3151" y="2668"/>
              <a:ext cx="197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endParaRPr lang="ru-RU" b="1" dirty="0" smtClean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 dirty="0" smtClean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Качество  выполнения домашнего задания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gray">
            <a:xfrm>
              <a:off x="228" y="2821"/>
              <a:ext cx="190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endParaRPr lang="ru-RU" b="1" dirty="0" smtClean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Навыки  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самообразования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9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42976" y="142853"/>
            <a:ext cx="7786742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bg1"/>
                </a:solidFill>
              </a:rPr>
              <a:t>Результаты  анкетирования  учащихся 5 а класса</a:t>
            </a: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711996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7290" y="214291"/>
            <a:ext cx="7786710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bg1"/>
                </a:solidFill>
              </a:rPr>
              <a:t>На  каких  уроках  тебе  интересно  работать?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7429552" cy="3429024"/>
          </a:xfrm>
        </p:spPr>
        <p:txBody>
          <a:bodyPr numCol="2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Технология</a:t>
            </a:r>
          </a:p>
          <a:p>
            <a:pPr algn="just">
              <a:buFont typeface="Arial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Физическая  культура</a:t>
            </a:r>
          </a:p>
          <a:p>
            <a:pPr algn="just">
              <a:buFont typeface="Arial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Природоведение</a:t>
            </a:r>
          </a:p>
          <a:p>
            <a:pPr algn="just">
              <a:buFont typeface="Arial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Изобразительное  искусство</a:t>
            </a:r>
          </a:p>
          <a:p>
            <a:pPr algn="just">
              <a:buFont typeface="Arial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Математика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История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Русский  язык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Литература</a:t>
            </a:r>
          </a:p>
          <a:p>
            <a:pPr algn="just">
              <a:buFont typeface="Arial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Английский  язык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43042" y="285729"/>
            <a:ext cx="7500958" cy="6429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bg1"/>
                </a:solidFill>
              </a:rPr>
              <a:t>Устаешь ли ты  на  уроках? Если  устаешь, то на каких?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8143932" cy="3429024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000240"/>
          <a:ext cx="8143932" cy="347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Устаю</a:t>
                      </a:r>
                      <a:endParaRPr lang="ru-RU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Не  устаю</a:t>
                      </a:r>
                      <a:endParaRPr lang="ru-RU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  Человек (38%)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 человек (62%)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/>
                        <a:t>Математика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/>
                        <a:t>Русский  язык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/>
                        <a:t>Физическая  культура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/>
                        <a:t>Последние  уроки по расписанию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7290" y="214291"/>
            <a:ext cx="7786710" cy="714379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bg1"/>
                </a:solidFill>
              </a:rPr>
              <a:t>Закончи  предложение «Наш  класс…»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73342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7290" y="214291"/>
            <a:ext cx="7786710" cy="714379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bg1"/>
                </a:solidFill>
              </a:rPr>
              <a:t>Можно  сказать, что  тебе  повезло  с  классом?</a:t>
            </a:r>
            <a:br>
              <a:rPr lang="ru-RU" sz="2700" b="1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Хотел бы  ты  учиться в другой  школе, в другом классе?</a:t>
            </a:r>
            <a:endParaRPr lang="ru-RU" sz="27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711996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9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43042" y="285729"/>
            <a:ext cx="7286676" cy="642941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Время, потраченное учащимися на выполнение домашнего задания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214414" y="1397000"/>
          <a:ext cx="764386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ы для презентации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65499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85852" y="214291"/>
            <a:ext cx="7643866" cy="642941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Контроль  родителями  выполнения домашнего задания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1397000"/>
          <a:ext cx="771530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330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Родительское  собрание</vt:lpstr>
      <vt:lpstr>Факторы, влияющие на учебу</vt:lpstr>
      <vt:lpstr> Результаты  анкетирования  учащихся 5 а класса </vt:lpstr>
      <vt:lpstr> На  каких  уроках  тебе  интересно  работать? </vt:lpstr>
      <vt:lpstr> Устаешь ли ты  на  уроках? Если  устаешь, то на каких? </vt:lpstr>
      <vt:lpstr>Закончи  предложение «Наш  класс…»</vt:lpstr>
      <vt:lpstr>Можно  сказать, что  тебе  повезло  с  классом? Хотел бы  ты  учиться в другой  школе, в другом классе?</vt:lpstr>
      <vt:lpstr>Время, потраченное учащимися на выполнение домашнего задания</vt:lpstr>
      <vt:lpstr>Контроль  родителями  выполнения домашнего задания</vt:lpstr>
      <vt:lpstr>Слайд 10</vt:lpstr>
      <vt:lpstr>Продолжи  предложение</vt:lpstr>
      <vt:lpstr>Полезные  правила  для родителей</vt:lpstr>
      <vt:lpstr>\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Родительское  собрание</dc:title>
  <dc:creator>V</dc:creator>
  <cp:lastModifiedBy>V</cp:lastModifiedBy>
  <cp:revision>35</cp:revision>
  <dcterms:created xsi:type="dcterms:W3CDTF">2014-11-15T14:00:44Z</dcterms:created>
  <dcterms:modified xsi:type="dcterms:W3CDTF">2017-01-08T18:18:59Z</dcterms:modified>
</cp:coreProperties>
</file>