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84" r:id="rId2"/>
    <p:sldId id="280" r:id="rId3"/>
    <p:sldId id="257" r:id="rId4"/>
    <p:sldId id="275" r:id="rId5"/>
    <p:sldId id="276" r:id="rId6"/>
    <p:sldId id="277" r:id="rId7"/>
    <p:sldId id="278" r:id="rId8"/>
    <p:sldId id="261" r:id="rId9"/>
    <p:sldId id="262" r:id="rId10"/>
    <p:sldId id="259" r:id="rId11"/>
    <p:sldId id="260" r:id="rId12"/>
    <p:sldId id="269" r:id="rId13"/>
    <p:sldId id="270" r:id="rId14"/>
    <p:sldId id="267" r:id="rId15"/>
    <p:sldId id="271" r:id="rId16"/>
    <p:sldId id="268" r:id="rId17"/>
    <p:sldId id="265" r:id="rId18"/>
    <p:sldId id="266" r:id="rId19"/>
    <p:sldId id="272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399" dirty="0" smtClean="0">
                <a:solidFill>
                  <a:srgbClr val="C00000"/>
                </a:solidFill>
                <a:latin typeface="+mj-lt"/>
              </a:rPr>
              <a:t>Норма </a:t>
            </a:r>
            <a:r>
              <a:rPr lang="ru-RU" sz="2399" dirty="0">
                <a:solidFill>
                  <a:srgbClr val="C00000"/>
                </a:solidFill>
                <a:latin typeface="+mj-lt"/>
              </a:rPr>
              <a:t>в день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 в день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1"/>
                <c:pt idx="0">
                  <c:v>сладкое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3.0000000000000006E-2</c:v>
                </c:pt>
                <c:pt idx="1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t"/>
      <c:legendEntry>
        <c:idx val="1"/>
        <c:delete val="1"/>
      </c:legendEntry>
      <c:layout/>
      <c:overlay val="0"/>
    </c:legend>
    <c:plotVisOnly val="1"/>
    <c:dispBlanksAs val="zero"/>
    <c:showDLblsOverMax val="0"/>
  </c:chart>
  <c:spPr>
    <a:solidFill>
      <a:srgbClr val="FFFF00"/>
    </a:soli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398" dirty="0">
                <a:solidFill>
                  <a:srgbClr val="C00000"/>
                </a:solidFill>
                <a:latin typeface="+mj-lt"/>
              </a:rPr>
              <a:t>Обычное потребление</a:t>
            </a:r>
          </a:p>
        </c:rich>
      </c:tx>
      <c:layout/>
      <c:overlay val="0"/>
      <c:spPr>
        <a:solidFill>
          <a:srgbClr val="FFFF00"/>
        </a:solidFill>
        <a:ln>
          <a:solidFill>
            <a:srgbClr val="FFFF00"/>
          </a:solidFill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Обычное потребление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сладкое</c:v>
                </c:pt>
                <c:pt idx="1">
                  <c:v>прдукты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0.75000000000000011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t"/>
      <c:legendEntry>
        <c:idx val="1"/>
        <c:delete val="1"/>
      </c:legendEntry>
      <c:layout/>
      <c:overlay val="0"/>
    </c:legend>
    <c:plotVisOnly val="1"/>
    <c:dispBlanksAs val="zero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Оформляшки\5e226a3bbf95.png"/>
          <p:cNvPicPr>
            <a:picLocks noChangeAspect="1" noChangeArrowheads="1"/>
          </p:cNvPicPr>
          <p:nvPr userDrawn="1"/>
        </p:nvPicPr>
        <p:blipFill>
          <a:blip r:embed="rId3" cstate="print"/>
          <a:srcRect l="-1810"/>
          <a:stretch>
            <a:fillRect/>
          </a:stretch>
        </p:blipFill>
        <p:spPr bwMode="auto">
          <a:xfrm>
            <a:off x="357188" y="0"/>
            <a:ext cx="8532812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6247-EEF8-4009-9756-B210FB8760BA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448-5708-45A0-8C71-AABCBE847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6627-97A1-4AD3-B606-B0EA7A897FC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806C-302A-4043-A886-2F4395F12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3AED-2CD0-481D-BDA0-45DC37E6C94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AFB4-CE30-4B22-98C1-D9EB06470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C949-FD11-440F-99CD-33248A3FA99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9E48-CF12-4B58-A888-BE53AB580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1F4D-0B80-4B7F-B038-16298A203FD4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03DF-E907-42EE-96DF-55281887E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BC74-AD59-4F3B-AEF8-90A83F5B73D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CEC5-7A5F-451F-830A-569F7463B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C0D8-CD36-4D89-BEF0-F7D26690D29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067A-7F5C-44FB-9ABD-1548F2A7B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DD8C7-B007-4831-A661-209DB40A1D18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F463-C397-45E1-84F4-80FD7FF18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1BB1-BC5B-49FF-A385-1B9346728671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6AF2-3530-4912-9799-696122F2D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7F6D-1B7B-4030-B676-6442D34E8D8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CBAF-5995-4328-BA52-B14FE88AF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07A4-6607-4387-A388-82EC147CBEC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A3D7-4549-4D5A-BA3E-EEDAC3F8C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A4CE7E-43B7-4E8F-9066-2D1132D9D344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39A96-0193-4847-8B29-26B229B10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text=%D0%B3%D0%B0%D0%B7%D0%B8%D1%80%D0%BE%D0%B2%D0%BA%D0%B0%20%D1%81%D0%B0%D1%85%D0%B0%D1%80&amp;fp=0&amp;pos=28&amp;type=photo&amp;uinfo=ww-1263-wh-582-fw-1038-fh-448-pd-1.25&amp;rpt=simage&amp;img_url=http://s49.radikal.ru/i126/0908/4d/df873e0eb95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B3%D1%80%D1%83%D0%BF%D0%BF%D1%8B%20%D0%BF%D1%80%D0%BE%D0%B4%D1%83%D0%BA%D1%82%D0%BE%D0%B2%20%D0%BF%D0%B8%D1%82%D0%B0%D0%BD%D0%B8%D1%8F&amp;fp=0&amp;pos=28&amp;type=photo&amp;uinfo=ww-1263-wh-582-fw-1038-fh-448-pd-1.25&amp;rpt=simage&amp;img_url=http://img.nr2.ru/pict/arts1/30/80/308094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User\Desktop\img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61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2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Правило третье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323850" y="1700213"/>
            <a:ext cx="5105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onstantia" pitchFamily="18" charset="0"/>
              </a:rPr>
              <a:t>Скажите «нет» полуфабрикатам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Constantia" pitchFamily="18" charset="0"/>
              </a:rPr>
              <a:t>и жирным продуктам</a:t>
            </a:r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! </a:t>
            </a:r>
          </a:p>
        </p:txBody>
      </p:sp>
      <p:pic>
        <p:nvPicPr>
          <p:cNvPr id="7170" name="Picture 2" descr="http://www.foodys.co.il/wp-content/uploads/2008/12/%D7%A1%D7%A4%D7%99%D7%A0%D7%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69080">
            <a:off x="755576" y="3212976"/>
            <a:ext cx="2736304" cy="2049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http://s2.15cdn.lt/images/photos/616323/small/salo-50fa8be173b3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556792"/>
            <a:ext cx="2772139" cy="2079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6" name="Picture 8" descr="http://www.e0852.com/fangchan/UploadFiles_3838/201110/201110131349469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85487">
            <a:off x="3601713" y="3578189"/>
            <a:ext cx="3528392" cy="2646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689.imageshack.us/img689/315/culinarybestqualityal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44775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Правило четвертое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95738" y="1916113"/>
            <a:ext cx="402272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+mn-cs"/>
              </a:rPr>
              <a:t>Ежедневно давайте ребенку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+mn-cs"/>
              </a:rPr>
              <a:t> свежие овощи и фрукты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263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Правило пятое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1484313"/>
            <a:ext cx="77168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Ограничьте потребление сладостей и газировки</a:t>
            </a:r>
          </a:p>
        </p:txBody>
      </p:sp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590550" y="2832100"/>
          <a:ext cx="3813175" cy="289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5"/>
          <p:cNvGraphicFramePr>
            <a:graphicFrameLocks/>
          </p:cNvGraphicFramePr>
          <p:nvPr/>
        </p:nvGraphicFramePr>
        <p:xfrm>
          <a:off x="4694238" y="2832100"/>
          <a:ext cx="3910012" cy="289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Graphic spid="6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07413" cy="1284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Сладости должны быть правильные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21939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844675"/>
            <a:ext cx="22764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213" y="2133600"/>
            <a:ext cx="3241675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    </a:t>
            </a:r>
            <a:r>
              <a:rPr lang="ru-RU" sz="2000" dirty="0">
                <a:latin typeface="+mj-lt"/>
                <a:cs typeface="+mn-cs"/>
              </a:rPr>
              <a:t>Домашняя выпечка.</a:t>
            </a:r>
            <a:br>
              <a:rPr lang="ru-RU" sz="2000" dirty="0">
                <a:latin typeface="+mj-lt"/>
                <a:cs typeface="+mn-cs"/>
              </a:rPr>
            </a:br>
            <a:endParaRPr lang="ru-RU" sz="20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Натуральный мармелад, содержащий пектин.</a:t>
            </a:r>
            <a:br>
              <a:rPr lang="ru-RU" sz="2000" dirty="0">
                <a:latin typeface="+mj-lt"/>
                <a:cs typeface="+mn-cs"/>
              </a:rPr>
            </a:br>
            <a:endParaRPr lang="ru-RU" sz="20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 Варенье и мед .</a:t>
            </a:r>
            <a:br>
              <a:rPr lang="ru-RU" sz="2000" dirty="0">
                <a:latin typeface="+mj-lt"/>
                <a:cs typeface="+mn-cs"/>
              </a:rPr>
            </a:br>
            <a:endParaRPr lang="ru-RU" sz="20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 Пастила тоже с пектином.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 Сухофрукты.</a:t>
            </a:r>
            <a:br>
              <a:rPr lang="ru-RU" sz="2000" dirty="0">
                <a:latin typeface="+mj-lt"/>
                <a:cs typeface="+mn-cs"/>
              </a:rPr>
            </a:br>
            <a:endParaRPr lang="ru-RU" sz="20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 </a:t>
            </a:r>
            <a:r>
              <a:rPr lang="ru-RU" sz="2000" b="1" dirty="0">
                <a:latin typeface="+mj-lt"/>
                <a:cs typeface="+mn-cs"/>
              </a:rPr>
              <a:t>Все эти сладости ребенок может употреблять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55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Количество сахара в газированных напитках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425" y="2349500"/>
            <a:ext cx="27717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  <a:cs typeface="+mn-cs"/>
              </a:rPr>
              <a:t>В 200 мл сладкой воды содержится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  <a:cs typeface="+mn-cs"/>
              </a:rPr>
              <a:t>10 кусков сахара </a:t>
            </a:r>
          </a:p>
        </p:txBody>
      </p:sp>
      <p:pic>
        <p:nvPicPr>
          <p:cNvPr id="24580" name="Picture 4" descr="http://900igr.net/datai/biologija/Poleznye-i-vrednye-produkty-pitanija/0017-023-Sladkie-gazirovannye-napitki-smes-sakhara-khimii-i-gazov-chtob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298700"/>
            <a:ext cx="360045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ttp://ukranews.com/uploads/news/2010/03/24/b168b275289cf58b00cf7663eb03828bf8d24d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0767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10" descr="http://forum.sibnet.ru/uploads/post-14590-1289390800_thum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068638"/>
            <a:ext cx="23034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9"/>
          <p:cNvSpPr>
            <a:spLocks noChangeArrowheads="1"/>
          </p:cNvSpPr>
          <p:nvPr/>
        </p:nvSpPr>
        <p:spPr bwMode="auto">
          <a:xfrm rot="-4022923">
            <a:off x="5080794" y="3675856"/>
            <a:ext cx="1431925" cy="646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Сладкая</a:t>
            </a:r>
          </a:p>
          <a:p>
            <a:pPr algn="ctr"/>
            <a:r>
              <a:rPr lang="ru-RU">
                <a:latin typeface="Constantia" pitchFamily="18" charset="0"/>
              </a:rPr>
              <a:t> </a:t>
            </a:r>
            <a:r>
              <a:rPr lang="ru-RU" b="1">
                <a:latin typeface="Constantia" pitchFamily="18" charset="0"/>
              </a:rPr>
              <a:t>газировка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5435600" y="4724400"/>
            <a:ext cx="968375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200 мл </a:t>
            </a:r>
          </a:p>
        </p:txBody>
      </p:sp>
      <p:sp>
        <p:nvSpPr>
          <p:cNvPr id="16393" name="Прямоугольник 11"/>
          <p:cNvSpPr>
            <a:spLocks noChangeArrowheads="1"/>
          </p:cNvSpPr>
          <p:nvPr/>
        </p:nvSpPr>
        <p:spPr bwMode="auto">
          <a:xfrm>
            <a:off x="6372225" y="6165850"/>
            <a:ext cx="212725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10 кусков сахара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391" grpId="0" animBg="1"/>
      <p:bldP spid="16392" grpId="0" animBg="1"/>
      <p:bldP spid="163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Лучше  давать ребенку обычную воду или приготовленный дома компот</a:t>
            </a:r>
          </a:p>
        </p:txBody>
      </p:sp>
      <p:pic>
        <p:nvPicPr>
          <p:cNvPr id="28676" name="Picture 4" descr="http://podrobnosti.ua/upload/news/2008/10/13/56029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49">
            <a:off x="800100" y="2482850"/>
            <a:ext cx="3489325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www.russianfood.com/dycontent/images/big_18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4455">
            <a:off x="4616450" y="2509838"/>
            <a:ext cx="3652838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Правило шестое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575" y="2349500"/>
            <a:ext cx="2663825" cy="1876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cs typeface="+mn-cs"/>
              </a:rPr>
              <a:t>НЕТ!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ЖАРЕНИЕ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ФРИТЮР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ПАНИРОВКА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1196975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+mn-cs"/>
              </a:rPr>
              <a:t>Выбирайте правильные способы кулинарной обработки пищи для ребенка</a:t>
            </a:r>
          </a:p>
        </p:txBody>
      </p:sp>
      <p:pic>
        <p:nvPicPr>
          <p:cNvPr id="23554" name="Picture 2" descr="http://canucanit.files.wordpress.com/2012/07/frying-gt.jpg?w=172&amp;h=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894013"/>
            <a:ext cx="215900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://ryba-moroz.ucoz.ru/_ph/1/1/434266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724400"/>
            <a:ext cx="2160587" cy="16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://static.de.groupon-content.net/dealarc/img/citycat/418/osnabrueck-fettiges-ess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92600"/>
            <a:ext cx="2490788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zhaykak.ru/images/2012-10-15/zharka-vo-fritjure_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205038"/>
            <a:ext cx="200025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175" y="981075"/>
            <a:ext cx="45370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Выбирайте правильные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 способы кулинарной обработки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 пищи для ребенка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7900" y="3644900"/>
            <a:ext cx="3640138" cy="2246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cs typeface="+mn-cs"/>
              </a:rPr>
              <a:t>ДА!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ОТВАРИВАНИЕ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ЗАПЕКАНИЕ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ТУШЕНИЕ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ПРИГОТОВЛЕНИЕ НА ПАРУ</a:t>
            </a:r>
          </a:p>
        </p:txBody>
      </p:sp>
      <p:pic>
        <p:nvPicPr>
          <p:cNvPr id="26626" name="Picture 2" descr="http://img1.liveinternet.ru/images/attach/c/3/75/897/75897875_parov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16113"/>
            <a:ext cx="3811587" cy="324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7794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Правило седьмое</a:t>
            </a:r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619250" y="1773238"/>
            <a:ext cx="5943600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j-lt"/>
                <a:cs typeface="+mn-cs"/>
              </a:rPr>
              <a:t>Скажите </a:t>
            </a:r>
            <a:r>
              <a:rPr lang="ru-RU" sz="3200" b="1" dirty="0">
                <a:solidFill>
                  <a:srgbClr val="FF0000"/>
                </a:solidFill>
                <a:latin typeface="+mj-lt"/>
                <a:cs typeface="+mn-cs"/>
              </a:rPr>
              <a:t>«НЕТ»</a:t>
            </a:r>
            <a:r>
              <a:rPr lang="ru-RU" sz="3200" b="1" dirty="0">
                <a:solidFill>
                  <a:srgbClr val="0070C0"/>
                </a:solidFill>
                <a:latin typeface="+mj-lt"/>
                <a:cs typeface="+mn-cs"/>
              </a:rPr>
              <a:t> чтению,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j-lt"/>
                <a:cs typeface="+mn-cs"/>
              </a:rPr>
              <a:t>ТВ и компьютеру во время еды!</a:t>
            </a:r>
          </a:p>
        </p:txBody>
      </p:sp>
      <p:pic>
        <p:nvPicPr>
          <p:cNvPr id="25604" name="Picture 4" descr="http://foodaries.com/uploads/2011/03/junk-food-and-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141663"/>
            <a:ext cx="3960813" cy="31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355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Завтракайте, обедайте и ужинайте вместе с семьей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lady.mail.ru/pic/4/a9/a9c397afa342c368ba24e7620ee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348880"/>
            <a:ext cx="5472608" cy="3652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2275" y="1484313"/>
            <a:ext cx="611981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C00000"/>
                </a:solidFill>
                <a:latin typeface="+mj-lt"/>
              </a:rPr>
              <a:t>Родительское собрание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</a:rPr>
              <a:t>  </a:t>
            </a:r>
            <a:br>
              <a:rPr lang="ru-RU" sz="3600" b="1" dirty="0">
                <a:solidFill>
                  <a:srgbClr val="C00000"/>
                </a:solidFill>
                <a:latin typeface="+mj-lt"/>
              </a:rPr>
            </a:br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«Здоровое питание </a:t>
            </a:r>
            <a:r>
              <a:rPr lang="ru-RU" sz="4800" b="1" dirty="0">
                <a:solidFill>
                  <a:srgbClr val="C00000"/>
                </a:solidFill>
                <a:latin typeface="+mj-lt"/>
              </a:rPr>
              <a:t>детей»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305800" cy="23034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Пусть наши дети растут здоровыми!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2770" name="Picture 2" descr="http://babyclub.iper.it/archivio/baby/big/4f9579d1e7af9_Porzioni_bambini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492896"/>
            <a:ext cx="6546422" cy="3857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3529012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C00000"/>
                </a:solidFill>
              </a:rPr>
              <a:t>Здоровье – не все, но без здоровья – ничто. </a:t>
            </a:r>
            <a:r>
              <a:rPr lang="ru-RU" sz="5300" b="1" dirty="0" smtClean="0">
                <a:solidFill>
                  <a:srgbClr val="C00000"/>
                </a:solidFill>
              </a:rPr>
              <a:t/>
            </a:r>
            <a:br>
              <a:rPr lang="ru-RU" sz="5300" b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C00000"/>
                </a:solidFill>
              </a:rPr>
              <a:t>                                          </a:t>
            </a:r>
            <a:r>
              <a:rPr lang="ru-RU" sz="4000" b="1" dirty="0" smtClean="0">
                <a:solidFill>
                  <a:srgbClr val="C00000"/>
                </a:solidFill>
              </a:rPr>
              <a:t>Сократ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5732463"/>
            <a:ext cx="8229600" cy="5921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284538"/>
            <a:ext cx="27622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305800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C00000"/>
                </a:solidFill>
              </a:rPr>
              <a:t>Продукты, богатые 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витамином А:</a:t>
            </a:r>
            <a:r>
              <a:rPr lang="ru-RU" sz="49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2274888"/>
            <a:ext cx="7993063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морковь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сладкий перец;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зеленый лук;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щавель;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шпинат;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зелень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плоды черноплодной рябины,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     шиповника и облепихи</a:t>
            </a:r>
          </a:p>
        </p:txBody>
      </p:sp>
      <p:pic>
        <p:nvPicPr>
          <p:cNvPr id="4" name="Содержимое 3" descr="carrot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1556792"/>
            <a:ext cx="34563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Андрей\Desktop\4599303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4293096"/>
            <a:ext cx="27363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Андрей\Desktop\2508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2852936"/>
            <a:ext cx="237626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305800" cy="1944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Продукты-источники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витамина С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3" descr="C:\Users\Андрей\Desktop\food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699449"/>
            <a:ext cx="2768708" cy="208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2988" y="1700213"/>
            <a:ext cx="4572000" cy="3109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зелень петрушки и укропа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помидоры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черная и красная смородина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красный болгарский перец;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цитрусовые;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картофель</a:t>
            </a:r>
            <a:r>
              <a:rPr lang="ru-RU" sz="2800" b="1" dirty="0">
                <a:latin typeface="+mj-lt"/>
                <a:cs typeface="+mn-cs"/>
              </a:rPr>
              <a:t> </a:t>
            </a:r>
            <a:endParaRPr lang="ru-RU" dirty="0">
              <a:latin typeface="+mj-lt"/>
              <a:cs typeface="+mn-cs"/>
            </a:endParaRPr>
          </a:p>
        </p:txBody>
      </p:sp>
      <p:pic>
        <p:nvPicPr>
          <p:cNvPr id="5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4221088"/>
            <a:ext cx="2952328" cy="214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305800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Витамин Е содержится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следующих продуктах: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2276475"/>
            <a:ext cx="5256212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печень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яйца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пророщенные зерна пшеницы;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овсяная и гречневая крупы </a:t>
            </a:r>
          </a:p>
        </p:txBody>
      </p:sp>
      <p:pic>
        <p:nvPicPr>
          <p:cNvPr id="4" name="Picture 3" descr="C:\Users\Андрей\Desktop\veal_liver_lyonnai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205038"/>
            <a:ext cx="2460625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Андрей\Desktop\12ab0ff89c20079a636dbe00fa9908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4365104"/>
            <a:ext cx="2664296" cy="190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4221088"/>
            <a:ext cx="3413125" cy="227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ндрей\Desktop\_MG_3665_w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781300"/>
            <a:ext cx="23034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Users\Андрей\Desktop\9f261343bb323650e9e699b9bb5ff70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933825"/>
            <a:ext cx="33845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st1.uzmantv.com/videos/300/n00TAl5pkHv/1_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557338"/>
            <a:ext cx="264953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305800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Продукты, богатые витаминами группы В: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350" y="2060575"/>
            <a:ext cx="45720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хлеб грубого помола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молоко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творог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печень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сыр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яйца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капуста;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яблоки;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миндаль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помидоры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бобовые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Первое правило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9338" y="5300663"/>
            <a:ext cx="365442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включать все группы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продуктов ежедневно</a:t>
            </a:r>
          </a:p>
        </p:txBody>
      </p:sp>
      <p:pic>
        <p:nvPicPr>
          <p:cNvPr id="5122" name="Picture 2" descr="http://podkachaysya-budzdorov.ru/wp-content/uploads/2012/0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916832"/>
            <a:ext cx="4508037" cy="3299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Правило второе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857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738" y="5589588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+mn-cs"/>
              </a:rPr>
              <a:t>Прием пищи 4-6 раз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+mn-cs"/>
              </a:rPr>
              <a:t> с промежутками 3-3,5 часа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916832"/>
            <a:ext cx="4896544" cy="3279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243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Здоровье – не все, но без здоровья – ничто.                                            Сократ </vt:lpstr>
      <vt:lpstr>Продукты, богатые  витамином А:  </vt:lpstr>
      <vt:lpstr>Продукты-источники  витамина С </vt:lpstr>
      <vt:lpstr>Витамин Е содержится  в следующих продуктах:  </vt:lpstr>
      <vt:lpstr>Продукты, богатые витаминами группы В:  </vt:lpstr>
      <vt:lpstr>Первое правило</vt:lpstr>
      <vt:lpstr>Правило второе</vt:lpstr>
      <vt:lpstr>Правило третье</vt:lpstr>
      <vt:lpstr>Правило четвертое</vt:lpstr>
      <vt:lpstr>Правило пятое </vt:lpstr>
      <vt:lpstr>Сладости должны быть правильные</vt:lpstr>
      <vt:lpstr>Количество сахара в газированных напитках</vt:lpstr>
      <vt:lpstr>Лучше  давать ребенку обычную воду или приготовленный дома компот</vt:lpstr>
      <vt:lpstr>Правило шестое </vt:lpstr>
      <vt:lpstr>Презентация PowerPoint</vt:lpstr>
      <vt:lpstr>Правило седьмое</vt:lpstr>
      <vt:lpstr>Завтракайте, обедайте и ужинайте вместе с семьей</vt:lpstr>
      <vt:lpstr>Пусть наши дети растут здоровыми! 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 «Правила здорового питания детей»</dc:title>
  <dc:creator>Home</dc:creator>
  <cp:lastModifiedBy>User</cp:lastModifiedBy>
  <cp:revision>82</cp:revision>
  <dcterms:created xsi:type="dcterms:W3CDTF">2014-03-23T09:37:33Z</dcterms:created>
  <dcterms:modified xsi:type="dcterms:W3CDTF">2017-12-08T15:24:48Z</dcterms:modified>
</cp:coreProperties>
</file>