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7" r:id="rId2"/>
    <p:sldId id="258" r:id="rId3"/>
    <p:sldId id="261" r:id="rId4"/>
    <p:sldId id="275" r:id="rId5"/>
    <p:sldId id="276" r:id="rId6"/>
    <p:sldId id="264" r:id="rId7"/>
    <p:sldId id="260" r:id="rId8"/>
    <p:sldId id="273" r:id="rId9"/>
    <p:sldId id="282" r:id="rId10"/>
    <p:sldId id="274" r:id="rId11"/>
    <p:sldId id="263" r:id="rId12"/>
    <p:sldId id="283" r:id="rId13"/>
    <p:sldId id="280" r:id="rId14"/>
    <p:sldId id="281" r:id="rId15"/>
    <p:sldId id="267" r:id="rId16"/>
    <p:sldId id="279" r:id="rId17"/>
    <p:sldId id="269" r:id="rId18"/>
    <p:sldId id="272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485D4-584D-4562-8ED1-B1EE0C54CD0A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BF512-4103-4564-8D3A-26A901F42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45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BF512-4103-4564-8D3A-26A901F422D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833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60AC-5A1B-4C28-A167-B3B881A6920D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97EA-0292-4EA9-889B-89FAFFD4101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60AC-5A1B-4C28-A167-B3B881A6920D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97EA-0292-4EA9-889B-89FAFFD410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60AC-5A1B-4C28-A167-B3B881A6920D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97EA-0292-4EA9-889B-89FAFFD410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60AC-5A1B-4C28-A167-B3B881A6920D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97EA-0292-4EA9-889B-89FAFFD4101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60AC-5A1B-4C28-A167-B3B881A6920D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97EA-0292-4EA9-889B-89FAFFD410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60AC-5A1B-4C28-A167-B3B881A6920D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97EA-0292-4EA9-889B-89FAFFD4101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60AC-5A1B-4C28-A167-B3B881A6920D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97EA-0292-4EA9-889B-89FAFFD4101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60AC-5A1B-4C28-A167-B3B881A6920D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97EA-0292-4EA9-889B-89FAFFD410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60AC-5A1B-4C28-A167-B3B881A6920D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97EA-0292-4EA9-889B-89FAFFD410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60AC-5A1B-4C28-A167-B3B881A6920D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97EA-0292-4EA9-889B-89FAFFD410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60AC-5A1B-4C28-A167-B3B881A6920D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97EA-0292-4EA9-889B-89FAFFD4101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B3760AC-5A1B-4C28-A167-B3B881A6920D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A9997EA-0292-4EA9-889B-89FAFFD4101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42071" y="641783"/>
            <a:ext cx="6556614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 smtClean="0">
                <a:solidFill>
                  <a:srgbClr val="002060"/>
                </a:solidFill>
              </a:rPr>
              <a:t>№58  жалпы орта  мектебі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4653136"/>
            <a:ext cx="6556614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 smtClean="0">
                <a:solidFill>
                  <a:srgbClr val="002060"/>
                </a:solidFill>
              </a:rPr>
              <a:t>Сызу  пәнінің   мұғалімі:Айвазов М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1840" y="2708920"/>
            <a:ext cx="6556614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dirty="0" smtClean="0">
                <a:solidFill>
                  <a:srgbClr val="FF0000"/>
                </a:solidFill>
              </a:rPr>
              <a:t>Құрылыс сызбаларының  ерекшелігі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8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Зохра\Desktop\Новая папка\Без названия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35" y="4142437"/>
            <a:ext cx="3106039" cy="259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Зохра\Desktop\Новая папка\Без названия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15" y="1276279"/>
            <a:ext cx="4104456" cy="277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2"/>
          <p:cNvSpPr>
            <a:spLocks noGrp="1"/>
          </p:cNvSpPr>
          <p:nvPr>
            <p:ph sz="quarter" idx="13"/>
          </p:nvPr>
        </p:nvSpPr>
        <p:spPr>
          <a:xfrm>
            <a:off x="1277280" y="404664"/>
            <a:ext cx="6400800" cy="620689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kk-KZ" sz="3200" dirty="0" smtClean="0">
                <a:solidFill>
                  <a:srgbClr val="0070C0"/>
                </a:solidFill>
              </a:rPr>
              <a:t> Ежелгі Қазақстан сәулеттік ғимараты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7171" name="Picture 3" descr="C:\Users\Зохра\Desktop\Новая папка\Без названия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465" y="3068959"/>
            <a:ext cx="3761530" cy="329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73635" y="3433692"/>
            <a:ext cx="338437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</a:rPr>
              <a:t>Қожа Ахмет Ясауи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0415" y="6093296"/>
            <a:ext cx="338437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</a:rPr>
              <a:t>Арыстанбаб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68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3648" y="260648"/>
            <a:ext cx="6400800" cy="115212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kk-KZ" sz="2400" dirty="0" smtClean="0">
                <a:solidFill>
                  <a:srgbClr val="FF0000"/>
                </a:solidFill>
              </a:rPr>
              <a:t>29.04.2017ж</a:t>
            </a:r>
          </a:p>
          <a:p>
            <a:pPr marL="45720" indent="0" algn="ctr">
              <a:buNone/>
            </a:pPr>
            <a:r>
              <a:rPr lang="kk-KZ" sz="2400" dirty="0" smtClean="0">
                <a:solidFill>
                  <a:srgbClr val="FF0000"/>
                </a:solidFill>
              </a:rPr>
              <a:t>Құрылыс сызбаларының ерекшелігі</a:t>
            </a:r>
          </a:p>
          <a:p>
            <a:pPr marL="45720" indent="0" algn="ctr">
              <a:buNone/>
            </a:pPr>
            <a:endParaRPr lang="kk-KZ" sz="2400" dirty="0" smtClean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Зохра\Desktop\1B71AE6E-5E27-4BB2-84A4-CE8B70FCEF28_cx0_cy1_cw63_w1023_r1_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07112"/>
            <a:ext cx="4072382" cy="245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Зохра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91" y="1407112"/>
            <a:ext cx="3798649" cy="245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7243" y="422108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2000" dirty="0"/>
              <a:t>Тұрғын </a:t>
            </a:r>
            <a:r>
              <a:rPr lang="kk-KZ" sz="2000" dirty="0" smtClean="0"/>
              <a:t>үйлер </a:t>
            </a:r>
            <a:r>
              <a:rPr lang="kk-KZ" sz="2000" dirty="0"/>
              <a:t>және қоғамдық ғимараттар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49558" y="4220352"/>
            <a:ext cx="2855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/>
              <a:t>Өнеркәсіптік ғимараттар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10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Зохра\Desktop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3"/>
            <a:ext cx="4248472" cy="250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Зохра\Desktop\1411358064_acd_61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1124744"/>
            <a:ext cx="3945433" cy="262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4005063"/>
            <a:ext cx="27446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dirty="0" smtClean="0"/>
              <a:t>Ауылшаруашылық</a:t>
            </a:r>
          </a:p>
          <a:p>
            <a:pPr algn="ctr"/>
            <a:r>
              <a:rPr lang="kk-KZ" sz="2400" dirty="0" smtClean="0"/>
              <a:t> </a:t>
            </a:r>
            <a:r>
              <a:rPr lang="kk-KZ" sz="2400" dirty="0"/>
              <a:t>ғимараттары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4189730"/>
            <a:ext cx="3751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dirty="0" smtClean="0"/>
              <a:t>Инженерлік  құрылыстар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6933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548680"/>
            <a:ext cx="6984776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FF0000"/>
                </a:solidFill>
              </a:rPr>
              <a:t>Тұрғын үй құрылымдық элементтері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6264696" cy="488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88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029400" cy="212141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kk-KZ" sz="1800" b="1" dirty="0">
                <a:latin typeface="Times New Roman" pitchFamily="18" charset="0"/>
                <a:cs typeface="Times New Roman" pitchFamily="18" charset="0"/>
              </a:rPr>
              <a:t>Ғимарат не құрылыстың    негізгі бөлігі құрылымдық  элементі деп аталады: іргетасы,   қабырғалары,  қабат аралық жабындары,  жертөле қабаты төбесі, терзе немесе есік блоктары жатады</a:t>
            </a: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r>
              <a:rPr lang="kk-KZ" sz="1800" b="1" dirty="0">
                <a:latin typeface="Times New Roman" pitchFamily="18" charset="0"/>
                <a:cs typeface="Times New Roman" pitchFamily="18" charset="0"/>
              </a:rPr>
              <a:t>Құрылыс сызбаларында қолданылатын сызықтар стандарт  талаптарына сәйкес болуы керек. Тұтас негізгі сызықтың жуандығы 0,8 мм-ден артық болмауы керек.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800" b="1" dirty="0">
                <a:latin typeface="Times New Roman" pitchFamily="18" charset="0"/>
                <a:cs typeface="Times New Roman" pitchFamily="18" charset="0"/>
              </a:rPr>
              <a:t>-жер сызығы 0,8мм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800" b="1" dirty="0">
                <a:latin typeface="Times New Roman" pitchFamily="18" charset="0"/>
                <a:cs typeface="Times New Roman" pitchFamily="18" charset="0"/>
              </a:rPr>
              <a:t>-тілікке ұшыраған контур элементтер сызығы 0,6мм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800" b="1" dirty="0">
                <a:latin typeface="Times New Roman" pitchFamily="18" charset="0"/>
                <a:cs typeface="Times New Roman" pitchFamily="18" charset="0"/>
              </a:rPr>
              <a:t>-ғимарат контурлары және қасбет ойықтары 0,4мм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800" b="1" dirty="0">
                <a:latin typeface="Times New Roman" pitchFamily="18" charset="0"/>
                <a:cs typeface="Times New Roman" pitchFamily="18" charset="0"/>
              </a:rPr>
              <a:t>-шығару сызығы 0,2мм.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800" b="1" dirty="0">
                <a:latin typeface="Times New Roman" pitchFamily="18" charset="0"/>
                <a:cs typeface="Times New Roman" pitchFamily="18" charset="0"/>
              </a:rPr>
              <a:t>Ғимараттар мен   құрылыстардың масштабы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800" b="1" dirty="0">
                <a:latin typeface="Times New Roman" pitchFamily="18" charset="0"/>
                <a:cs typeface="Times New Roman" pitchFamily="18" charset="0"/>
              </a:rPr>
              <a:t>-ғимарат  жоспарлары  үшін-1:50; 1:100; 1:200;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800" b="1" dirty="0">
                <a:latin typeface="Times New Roman" pitchFamily="18" charset="0"/>
                <a:cs typeface="Times New Roman" pitchFamily="18" charset="0"/>
              </a:rPr>
              <a:t>-қасбеттер мен тіліктер үшін-1:50;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800" b="1" dirty="0">
                <a:latin typeface="Times New Roman" pitchFamily="18" charset="0"/>
                <a:cs typeface="Times New Roman" pitchFamily="18" charset="0"/>
              </a:rPr>
              <a:t>1:100; 1:200;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800" b="1" dirty="0">
                <a:latin typeface="Times New Roman" pitchFamily="18" charset="0"/>
                <a:cs typeface="Times New Roman" pitchFamily="18" charset="0"/>
              </a:rPr>
              <a:t>Бас жоспарлар үшін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800" b="1" dirty="0">
                <a:latin typeface="Times New Roman" pitchFamily="18" charset="0"/>
                <a:cs typeface="Times New Roman" pitchFamily="18" charset="0"/>
              </a:rPr>
              <a:t>-1:500; 1:1000; 1:2000;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54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teac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695"/>
            <a:ext cx="11699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бъект 2"/>
          <p:cNvSpPr>
            <a:spLocks noGrp="1"/>
          </p:cNvSpPr>
          <p:nvPr>
            <p:ph sz="quarter" idx="13"/>
          </p:nvPr>
        </p:nvSpPr>
        <p:spPr>
          <a:xfrm>
            <a:off x="1618791" y="260648"/>
            <a:ext cx="6400800" cy="620689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kk-KZ" sz="2000" dirty="0" smtClean="0">
                <a:solidFill>
                  <a:srgbClr val="0070C0"/>
                </a:solidFill>
              </a:rPr>
              <a:t>Практикалық жұмыс </a:t>
            </a:r>
          </a:p>
          <a:p>
            <a:pPr marL="45720" indent="0">
              <a:buNone/>
            </a:pPr>
            <a:r>
              <a:rPr lang="kk-KZ" sz="2000" dirty="0" smtClean="0">
                <a:solidFill>
                  <a:srgbClr val="0070C0"/>
                </a:solidFill>
              </a:rPr>
              <a:t>Менің болашақ  үйімнің   қасбетінің эскизі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8197" name="Picture 5" descr="C:\Users\Зохра\Desktop\Новая папка\Без названия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20617"/>
            <a:ext cx="6480720" cy="513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58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teac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695"/>
            <a:ext cx="11699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бъект 2"/>
          <p:cNvSpPr>
            <a:spLocks noGrp="1"/>
          </p:cNvSpPr>
          <p:nvPr>
            <p:ph sz="quarter" idx="13"/>
          </p:nvPr>
        </p:nvSpPr>
        <p:spPr>
          <a:xfrm>
            <a:off x="1349500" y="699928"/>
            <a:ext cx="6400800" cy="62068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kk-KZ" sz="3200" dirty="0" smtClean="0">
                <a:solidFill>
                  <a:srgbClr val="0070C0"/>
                </a:solidFill>
              </a:rPr>
              <a:t>Сабақты бекіту</a:t>
            </a:r>
          </a:p>
          <a:p>
            <a:pPr marL="45720" indent="0">
              <a:buNone/>
            </a:pPr>
            <a:endParaRPr lang="kk-KZ" sz="3200" dirty="0" smtClean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700808"/>
            <a:ext cx="720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1.Ғимараттар мен құрылыстардлы қандай негізгі топтарға бөлінеді?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2.  Ғимараттардың  қандай негізгі  құрастырымдық  элементтерін білесіңдер?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3.Құрылыс сызбадағы кескін контурын үстінен       басып сызудың қандай ерекшеліктері    бар?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4.Құрылыс сызбада қандай масштабтар қолданылады?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9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33941" y="1467395"/>
            <a:ext cx="8229600" cy="11430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kk-KZ" sz="4000" b="1" dirty="0" smtClean="0">
                <a:solidFill>
                  <a:srgbClr val="2319F3"/>
                </a:solidFill>
              </a:rPr>
              <a:t>Сабақта не ұнады, не ұнамады?</a:t>
            </a:r>
            <a:endParaRPr lang="ru-RU" sz="4000" b="1" dirty="0">
              <a:solidFill>
                <a:srgbClr val="2319F3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8539" y="332656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kk-KZ" sz="4000" dirty="0" smtClean="0">
                <a:solidFill>
                  <a:srgbClr val="2319F3"/>
                </a:solidFill>
              </a:rPr>
              <a:t>           </a:t>
            </a:r>
            <a:r>
              <a:rPr lang="kk-KZ" sz="4000" dirty="0" smtClean="0">
                <a:solidFill>
                  <a:srgbClr val="FF0000"/>
                </a:solidFill>
              </a:rPr>
              <a:t>Рефлексия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115616" y="2780928"/>
            <a:ext cx="4752528" cy="3024336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Сабақ туралы өз ойыңды, ұсынысыңды жасырмай  стикерге жазып тақтаға жабыстыр.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42"/>
          <a:stretch/>
        </p:blipFill>
        <p:spPr>
          <a:xfrm>
            <a:off x="5220072" y="4077072"/>
            <a:ext cx="3200400" cy="185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5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eacher21\Desktop\gulka\book-and-pencil-vector-7127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21004"/>
            <a:ext cx="3312368" cy="34867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605464" cy="262547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Үйге  тапсырма: </a:t>
            </a:r>
          </a:p>
          <a:p>
            <a:pPr marL="45720" indent="0">
              <a:buNone/>
            </a:pPr>
            <a:r>
              <a:rPr lang="kk-KZ" sz="3200" dirty="0">
                <a:solidFill>
                  <a:srgbClr val="002060"/>
                </a:solidFill>
              </a:rPr>
              <a:t>91-94 бет оқу, бақылау сұрақтарына жауап беру. Эскизді </a:t>
            </a:r>
            <a:r>
              <a:rPr lang="kk-KZ" sz="3200" dirty="0" smtClean="0">
                <a:solidFill>
                  <a:srgbClr val="002060"/>
                </a:solidFill>
              </a:rPr>
              <a:t>аяқтау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41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76672"/>
            <a:ext cx="9031069" cy="625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35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043252" cy="72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4000" dirty="0" smtClean="0">
                <a:solidFill>
                  <a:schemeClr val="accent6"/>
                </a:solidFill>
              </a:rPr>
              <a:t>Сабақтың   мақсаты:</a:t>
            </a:r>
            <a:endParaRPr lang="ru-RU" sz="4000" dirty="0">
              <a:solidFill>
                <a:schemeClr val="accent6"/>
              </a:solidFill>
            </a:endParaRP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3010007" y="2649174"/>
            <a:ext cx="3195993" cy="477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k-KZ" sz="3600" b="1" kern="10" dirty="0" smtClean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66FF"/>
                    </a:gs>
                    <a:gs pos="100000">
                      <a:srgbClr val="FFFF00"/>
                    </a:gs>
                  </a:gsLst>
                  <a:lin ang="189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Decor6Di"/>
              </a:rPr>
              <a:t>Күтілетін нәтиже</a:t>
            </a:r>
            <a:endParaRPr lang="ru-RU" sz="3600" b="1" kern="10" dirty="0">
              <a:ln w="254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FF66FF"/>
                  </a:gs>
                  <a:gs pos="100000">
                    <a:srgbClr val="FFFF00"/>
                  </a:gs>
                </a:gsLst>
                <a:lin ang="189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Decor6D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833292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Оқушыларға құрылыс сызбаларының тарихымен      таныстыру, тұрғын үй ғимаратының    құрылымдық элементтерімен таныстырып , практикалық білім деңгейін қалыптастыру</a:t>
            </a:r>
            <a:endParaRPr lang="ru-RU" sz="28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284984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Барлық оқушылар</a:t>
            </a:r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Тұрғын үй ғимаратының құрылымдық элементтерін біледі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293096"/>
            <a:ext cx="71871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Оқушылардың басым бөлігі</a:t>
            </a:r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Оқушылар өз бетінше тұрғын үй ғимаратының қасбетінің сызбасын сыза алады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1937" y="5402955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Кейбір оқушылар: </a:t>
            </a:r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Кез-келген  құрылыс сызбаларының     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 </a:t>
            </a:r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жоспарын   орындай алады.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46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6400800" cy="620689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kk-KZ" sz="2800" dirty="0" smtClean="0">
                <a:solidFill>
                  <a:srgbClr val="0070C0"/>
                </a:solidFill>
              </a:rPr>
              <a:t>Үй тапсырмасы тексеру</a:t>
            </a:r>
          </a:p>
          <a:p>
            <a:pPr marL="45720" indent="0">
              <a:buNone/>
            </a:pPr>
            <a:r>
              <a:rPr lang="kk-KZ" sz="2800" dirty="0" smtClean="0">
                <a:solidFill>
                  <a:srgbClr val="0070C0"/>
                </a:solidFill>
              </a:rPr>
              <a:t>№12 графикалық жұмысты тексеру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1187624" y="2636912"/>
            <a:ext cx="6400800" cy="620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kk-KZ" sz="4000" dirty="0" smtClean="0">
                <a:solidFill>
                  <a:srgbClr val="0070C0"/>
                </a:solidFill>
              </a:rPr>
              <a:t>Тетік бөлшектер эскизі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21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35696" y="404664"/>
            <a:ext cx="5976664" cy="122413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kk-KZ" sz="5400" dirty="0" smtClean="0">
                <a:solidFill>
                  <a:srgbClr val="FF0000"/>
                </a:solidFill>
              </a:rPr>
              <a:t>  «Миға шабуыл»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61773" y="1364182"/>
            <a:ext cx="7776864" cy="896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kk-KZ" sz="2800" dirty="0" smtClean="0">
                <a:solidFill>
                  <a:srgbClr val="0070C0"/>
                </a:solidFill>
              </a:rPr>
              <a:t> 1.Проекция дегеніміз не?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552463" y="1821176"/>
            <a:ext cx="7776864" cy="896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kk-KZ" sz="2400" dirty="0" smtClean="0">
                <a:solidFill>
                  <a:srgbClr val="0070C0"/>
                </a:solidFill>
              </a:rPr>
              <a:t> 2.Қандай проекциялық кескіндерді білесіңдер?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611560" y="2204864"/>
            <a:ext cx="7776864" cy="896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kk-KZ" sz="2400" dirty="0" smtClean="0">
                <a:solidFill>
                  <a:srgbClr val="0070C0"/>
                </a:solidFill>
              </a:rPr>
              <a:t> 3.Аксонометриялық проекция дегеніміз не? Х,У.</a:t>
            </a:r>
            <a:r>
              <a:rPr lang="en-US" sz="2400" dirty="0" smtClean="0">
                <a:solidFill>
                  <a:srgbClr val="0070C0"/>
                </a:solidFill>
              </a:rPr>
              <a:t>Z</a:t>
            </a:r>
            <a:r>
              <a:rPr lang="kk-KZ" sz="2400" dirty="0" smtClean="0">
                <a:solidFill>
                  <a:srgbClr val="0070C0"/>
                </a:solidFill>
              </a:rPr>
              <a:t> осьтері сызбада қалай аталады?</a:t>
            </a:r>
          </a:p>
          <a:p>
            <a:pPr marL="45720" indent="0">
              <a:buFont typeface="Georgia" pitchFamily="18" charset="0"/>
              <a:buNone/>
            </a:pPr>
            <a:r>
              <a:rPr lang="kk-KZ" sz="2400" dirty="0" smtClean="0">
                <a:solidFill>
                  <a:srgbClr val="0070C0"/>
                </a:solidFill>
              </a:rPr>
              <a:t>4. Тілік дегеніміз не?</a:t>
            </a:r>
          </a:p>
          <a:p>
            <a:pPr marL="45720" indent="0">
              <a:buFont typeface="Georgia" pitchFamily="18" charset="0"/>
              <a:buNone/>
            </a:pPr>
            <a:r>
              <a:rPr lang="kk-KZ" sz="2400" dirty="0" smtClean="0">
                <a:solidFill>
                  <a:srgbClr val="0070C0"/>
                </a:solidFill>
              </a:rPr>
              <a:t>5. Қиюшы жазықтықтар санына қарай тілік неше топқа бөлінеді?</a:t>
            </a:r>
          </a:p>
          <a:p>
            <a:pPr marL="45720" indent="0">
              <a:buFont typeface="Georgia" pitchFamily="18" charset="0"/>
              <a:buNone/>
            </a:pPr>
            <a:r>
              <a:rPr lang="kk-KZ" sz="2400" dirty="0" smtClean="0">
                <a:solidFill>
                  <a:srgbClr val="0070C0"/>
                </a:solidFill>
              </a:rPr>
              <a:t>6.Күрделі тілік дегеніміз не?</a:t>
            </a:r>
          </a:p>
          <a:p>
            <a:pPr marL="45720" indent="0">
              <a:buFont typeface="Georgia" pitchFamily="18" charset="0"/>
              <a:buNone/>
            </a:pPr>
            <a:r>
              <a:rPr lang="kk-KZ" sz="2400" dirty="0" smtClean="0">
                <a:solidFill>
                  <a:srgbClr val="0070C0"/>
                </a:solidFill>
              </a:rPr>
              <a:t>Неше топқа бөлінеді?</a:t>
            </a:r>
          </a:p>
          <a:p>
            <a:pPr marL="45720" indent="0">
              <a:buFont typeface="Georgia" pitchFamily="18" charset="0"/>
              <a:buNone/>
            </a:pPr>
            <a:r>
              <a:rPr lang="kk-KZ" sz="2400" dirty="0" smtClean="0">
                <a:solidFill>
                  <a:srgbClr val="0070C0"/>
                </a:solidFill>
              </a:rPr>
              <a:t>7.Эскиз дегеніміз не?</a:t>
            </a:r>
          </a:p>
          <a:p>
            <a:pPr marL="45720" indent="0">
              <a:buFont typeface="Georgia" pitchFamily="18" charset="0"/>
              <a:buNone/>
            </a:pPr>
            <a:r>
              <a:rPr lang="kk-KZ" sz="2400" dirty="0" smtClean="0">
                <a:solidFill>
                  <a:srgbClr val="0070C0"/>
                </a:solidFill>
              </a:rPr>
              <a:t>8.Сипат тізім дегеніміз не?</a:t>
            </a:r>
          </a:p>
          <a:p>
            <a:pPr marL="45720" indent="0">
              <a:buFont typeface="Georgia" pitchFamily="18" charset="0"/>
              <a:buNone/>
            </a:pP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8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95736" y="82093"/>
            <a:ext cx="6400800" cy="62068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kk-KZ" sz="3200" dirty="0" smtClean="0">
                <a:solidFill>
                  <a:srgbClr val="0070C0"/>
                </a:solidFill>
              </a:rPr>
              <a:t>       Сәйкестендіру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92696"/>
            <a:ext cx="5688632" cy="298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94398"/>
            <a:ext cx="4876800" cy="287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86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Зохра\Desktop\Новая папка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1910"/>
            <a:ext cx="8408531" cy="504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397815"/>
            <a:ext cx="568863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6000" dirty="0" smtClean="0">
                <a:solidFill>
                  <a:srgbClr val="FF0000"/>
                </a:solidFill>
              </a:rPr>
              <a:t>«Ой қозғау»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3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143000" y="11747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Зохра\Desktop\Новая папка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14456"/>
            <a:ext cx="6669360" cy="476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sz="quarter" idx="13"/>
          </p:nvPr>
        </p:nvSpPr>
        <p:spPr>
          <a:xfrm>
            <a:off x="1277280" y="404664"/>
            <a:ext cx="6400800" cy="62068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kk-KZ" sz="3200" dirty="0" smtClean="0">
                <a:solidFill>
                  <a:srgbClr val="0070C0"/>
                </a:solidFill>
              </a:rPr>
              <a:t> Ежелгі Рим сәулеттік ғимараты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38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Зохра\Desktop\Новая папка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65953"/>
            <a:ext cx="6480719" cy="444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sz="quarter" idx="13"/>
          </p:nvPr>
        </p:nvSpPr>
        <p:spPr>
          <a:xfrm>
            <a:off x="1277280" y="404664"/>
            <a:ext cx="6400800" cy="620689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kk-KZ" sz="3600" dirty="0" smtClean="0">
                <a:solidFill>
                  <a:srgbClr val="0070C0"/>
                </a:solidFill>
              </a:rPr>
              <a:t> Ежелгі Греция сәулеттік ғимараты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28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187624" y="476672"/>
            <a:ext cx="6400800" cy="60924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kk-KZ" sz="4000" dirty="0" smtClean="0"/>
              <a:t>Жібек жолы картасы</a:t>
            </a:r>
            <a:endParaRPr lang="ru-RU" sz="4000" dirty="0"/>
          </a:p>
        </p:txBody>
      </p:sp>
      <p:pic>
        <p:nvPicPr>
          <p:cNvPr id="3074" name="Picture 2" descr="C:\Users\Зохра\Desktop\2013-12-02_1659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801172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61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1717</TotalTime>
  <Words>374</Words>
  <Application>Microsoft Office PowerPoint</Application>
  <PresentationFormat>Экран (4:3)</PresentationFormat>
  <Paragraphs>63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Презентация PowerPoint</vt:lpstr>
      <vt:lpstr>Сабақтың   мақсаты: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Сабақта не ұнады, не ұнамады?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№58 жалпы орта мектебі</dc:title>
  <dc:creator>Зохра</dc:creator>
  <cp:lastModifiedBy>Зохра</cp:lastModifiedBy>
  <cp:revision>64</cp:revision>
  <dcterms:created xsi:type="dcterms:W3CDTF">2017-02-25T12:33:58Z</dcterms:created>
  <dcterms:modified xsi:type="dcterms:W3CDTF">2017-04-28T11:06:16Z</dcterms:modified>
</cp:coreProperties>
</file>