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9" r:id="rId3"/>
    <p:sldId id="261" r:id="rId4"/>
    <p:sldId id="262" r:id="rId5"/>
    <p:sldId id="263" r:id="rId6"/>
    <p:sldId id="267" r:id="rId7"/>
    <p:sldId id="257" r:id="rId8"/>
    <p:sldId id="258" r:id="rId9"/>
    <p:sldId id="259" r:id="rId10"/>
    <p:sldId id="260" r:id="rId11"/>
    <p:sldId id="266" r:id="rId12"/>
    <p:sldId id="264" r:id="rId13"/>
    <p:sldId id="265" r:id="rId14"/>
    <p:sldId id="268" r:id="rId15"/>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8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BCC334-72E8-45A3-9A92-FA1CD078B34A}" type="datetimeFigureOut">
              <a:rPr lang="ru-RU" smtClean="0"/>
              <a:t>25.02.2015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18EECD-28DE-4C6D-8D35-8B4C678E2206}" type="slidenum">
              <a:rPr lang="ru-RU" smtClean="0"/>
              <a:t>‹#›</a:t>
            </a:fld>
            <a:endParaRPr lang="ru-RU"/>
          </a:p>
        </p:txBody>
      </p:sp>
    </p:spTree>
    <p:extLst>
      <p:ext uri="{BB962C8B-B14F-4D97-AF65-F5344CB8AC3E}">
        <p14:creationId xmlns:p14="http://schemas.microsoft.com/office/powerpoint/2010/main" val="4099757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318EECD-28DE-4C6D-8D35-8B4C678E2206}" type="slidenum">
              <a:rPr lang="ru-RU" smtClean="0"/>
              <a:t>12</a:t>
            </a:fld>
            <a:endParaRPr lang="ru-RU"/>
          </a:p>
        </p:txBody>
      </p:sp>
    </p:spTree>
    <p:extLst>
      <p:ext uri="{BB962C8B-B14F-4D97-AF65-F5344CB8AC3E}">
        <p14:creationId xmlns:p14="http://schemas.microsoft.com/office/powerpoint/2010/main" val="3224288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2/25/2015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2/25/2015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2/25/2015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2/25/2015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ru/url?sa=i&amp;rct=j&amp;q=organic+farming&amp;source=images&amp;cd=&amp;cad=rja&amp;docid=ez1AnM0bDy_4lM&amp;tbnid=n4XscU_FSHt1SM:&amp;ved=0CAUQjRw&amp;url=http://vector.us/browse/671997/organic_farming_%C3%B8kologisk_jordbrug&amp;ei=nSlbUcT1DYGv4ATshIAI&amp;bvm=bv.44697112,d.bGE&amp;psig=AFQjCNERL5_0874tDfWUCs-9EGZJGAlaHA&amp;ust=136501268451216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ru/url?sa=i&amp;rct=j&amp;q=organic+farming&amp;source=images&amp;cd=&amp;cad=rja&amp;docid=5arrJY48NNS1ZM&amp;tbnid=SRW46V1AjAYhuM:&amp;ved=0CAUQjRw&amp;url=http://www.businessnewsdaily.com/2404-organic-industry-healthy-growth.html&amp;ei=xClbUcfVLuHh4QSIt4HgCg&amp;bvm=bv.44697112,d.bGE&amp;psig=AFQjCNERL5_0874tDfWUCs-9EGZJGAlaHA&amp;ust=1365012684512160"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google.ru/url?sa=i&amp;rct=j&amp;q=organic+farming&amp;source=images&amp;cd=&amp;cad=rja&amp;docid=PQ9s9zvcKkBBZM&amp;tbnid=kMAvyo05fGtPWM:&amp;ved=0CAUQjRw&amp;url=http://tiki.oneworld.net/food/organic_advantages.html&amp;ei=pB9bUd_hMJLc4QS53IGwDA&amp;bvm=bv.44697112,d.bGE&amp;psig=AFQjCNERL5_0874tDfWUCs-9EGZJGAlaHA&amp;ust=1365012684512160"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ru/url?sa=i&amp;rct=j&amp;q=organic+farming&amp;source=images&amp;cd=&amp;cad=rja&amp;docid=Y0yHc26ptAE_lM&amp;tbnid=Enua8Go-UP2zSM:&amp;ved=0CAUQjRw&amp;url=http://www.toonpool.com/cartoons/Organic%20Farming_144009&amp;ei=6iBbUcWMHOqq4ASb2oGoCA&amp;bvm=bv.44697112,d.bGE&amp;psig=AFQjCNERL5_0874tDfWUCs-9EGZJGAlaHA&amp;ust=1365012684512160"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ru/url?sa=i&amp;rct=j&amp;q=organic+farming&amp;source=images&amp;cd=&amp;docid=ent1y-KTXmuySM&amp;tbnid=fkmPqtEVQ_hiDM:&amp;ved=0CAUQjRw&amp;url=http://therawpalate.com/food-facts/10-reasons-to-support-organic-farming/&amp;ei=qChbUdHQDabU4QTSxIHIAQ&amp;bvm=bv.44697112,d.bGE&amp;psig=AFQjCNERL5_0874tDfWUCs-9EGZJGAlaHA&amp;ust=1365012684512160"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85800"/>
            <a:ext cx="7772400" cy="1470025"/>
          </a:xfrm>
        </p:spPr>
        <p:txBody>
          <a:bodyPr/>
          <a:lstStyle/>
          <a:p>
            <a:r>
              <a:rPr lang="en-US" b="1" dirty="0" smtClean="0"/>
              <a:t>Organic farming</a:t>
            </a:r>
            <a:endParaRPr lang="ru-RU" dirty="0"/>
          </a:p>
        </p:txBody>
      </p:sp>
      <p:pic>
        <p:nvPicPr>
          <p:cNvPr id="5122" name="Picture 2" descr="http://vector.us/files/images/6/7/671997/organic_farming_økologisk_jordbrug.png">
            <a:hlinkClick r:id="rId2"/>
          </p:cNvPr>
          <p:cNvPicPr>
            <a:picLocks noChangeAspect="1" noChangeArrowheads="1"/>
          </p:cNvPicPr>
          <p:nvPr/>
        </p:nvPicPr>
        <p:blipFill>
          <a:blip r:embed="rId3" cstate="print"/>
          <a:srcRect/>
          <a:stretch>
            <a:fillRect/>
          </a:stretch>
        </p:blipFill>
        <p:spPr bwMode="auto">
          <a:xfrm>
            <a:off x="2514600" y="2133600"/>
            <a:ext cx="4114800" cy="411480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businessnewsdaily.com/images/i/2154/iFF/organic.jpg?1335200622">
            <a:hlinkClick r:id="rId2"/>
          </p:cNvPr>
          <p:cNvPicPr>
            <a:picLocks noChangeAspect="1" noChangeArrowheads="1"/>
          </p:cNvPicPr>
          <p:nvPr/>
        </p:nvPicPr>
        <p:blipFill>
          <a:blip r:embed="rId3" cstate="print"/>
          <a:srcRect/>
          <a:stretch>
            <a:fillRect/>
          </a:stretch>
        </p:blipFill>
        <p:spPr bwMode="auto">
          <a:xfrm rot="5003210">
            <a:off x="5015969" y="1447938"/>
            <a:ext cx="4911251" cy="3274169"/>
          </a:xfrm>
          <a:prstGeom prst="rect">
            <a:avLst/>
          </a:prstGeom>
          <a:noFill/>
        </p:spPr>
      </p:pic>
      <p:sp>
        <p:nvSpPr>
          <p:cNvPr id="2" name="Прямоугольник 1"/>
          <p:cNvSpPr/>
          <p:nvPr/>
        </p:nvSpPr>
        <p:spPr>
          <a:xfrm>
            <a:off x="381000" y="381000"/>
            <a:ext cx="5715000" cy="5940088"/>
          </a:xfrm>
          <a:prstGeom prst="rect">
            <a:avLst/>
          </a:prstGeom>
        </p:spPr>
        <p:txBody>
          <a:bodyPr wrap="square">
            <a:spAutoFit/>
          </a:bodyPr>
          <a:lstStyle/>
          <a:p>
            <a:r>
              <a:rPr lang="en-US" sz="2000" dirty="0" smtClean="0"/>
              <a:t>The modern organic movement is a revival movement in the sense that it seeks to restore balance that was lost when technology grew rapidly in the 19th and 20th centuries. The organic movement began in the mid-1920s in Central Europe through the work of Rudolf Steiner, whose Lectures on Agriculture were published in 1925. who created biodynamic agriculture, an early version of organic agriculture. The system was based on Steiner's philosophy of anthroposophy rather than on a solid grasp of science.</a:t>
            </a:r>
            <a:r>
              <a:rPr lang="ru-RU" sz="2000" dirty="0" smtClean="0"/>
              <a:t> </a:t>
            </a:r>
            <a:r>
              <a:rPr lang="en-US" sz="2000" dirty="0" smtClean="0"/>
              <a:t>Organic agriculture was independently developed in the 1940s England through the work of Albert Howard who was inspired by his experiences with traditional farming methods in India. Howard is widely considered in the English-speaking world to be the "father of organic farming". Further work was done by J.I. Rodale in the United States, Lady Eve Balfour in the United Kingdom, and many others across the world.</a:t>
            </a:r>
            <a:endParaRPr lang="ru-R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en-US" sz="2800" dirty="0"/>
              <a:t/>
            </a:r>
            <a:br>
              <a:rPr lang="en-US" sz="2800" dirty="0"/>
            </a:br>
            <a:r>
              <a:rPr lang="en-US" sz="2800" b="1" dirty="0">
                <a:solidFill>
                  <a:schemeClr val="accent3">
                    <a:lumMod val="50000"/>
                  </a:schemeClr>
                </a:solidFill>
              </a:rPr>
              <a:t>Complete the sentences using the information from the text “Organic and conventional </a:t>
            </a:r>
            <a:r>
              <a:rPr lang="en-US" sz="2800" b="1" dirty="0" smtClean="0">
                <a:solidFill>
                  <a:schemeClr val="accent3">
                    <a:lumMod val="50000"/>
                  </a:schemeClr>
                </a:solidFill>
              </a:rPr>
              <a:t>farming”</a:t>
            </a:r>
            <a:r>
              <a:rPr lang="en-US" sz="2800" b="1" dirty="0">
                <a:solidFill>
                  <a:schemeClr val="accent3">
                    <a:lumMod val="50000"/>
                  </a:schemeClr>
                </a:solidFill>
              </a:rPr>
              <a:t/>
            </a:r>
            <a:br>
              <a:rPr lang="en-US" sz="2800" b="1" dirty="0">
                <a:solidFill>
                  <a:schemeClr val="accent3">
                    <a:lumMod val="50000"/>
                  </a:schemeClr>
                </a:solidFill>
              </a:rPr>
            </a:br>
            <a:endParaRPr lang="ru-RU" sz="2800" b="1" dirty="0">
              <a:solidFill>
                <a:schemeClr val="accent3">
                  <a:lumMod val="50000"/>
                </a:schemeClr>
              </a:solidFill>
            </a:endParaRPr>
          </a:p>
        </p:txBody>
      </p:sp>
      <p:sp>
        <p:nvSpPr>
          <p:cNvPr id="4" name="Объект 3"/>
          <p:cNvSpPr>
            <a:spLocks noGrp="1"/>
          </p:cNvSpPr>
          <p:nvPr>
            <p:ph idx="1"/>
          </p:nvPr>
        </p:nvSpPr>
        <p:spPr/>
        <p:txBody>
          <a:bodyPr>
            <a:noAutofit/>
          </a:bodyPr>
          <a:lstStyle/>
          <a:p>
            <a:r>
              <a:rPr lang="en-US" sz="2400" dirty="0" smtClean="0">
                <a:solidFill>
                  <a:schemeClr val="accent3">
                    <a:lumMod val="50000"/>
                  </a:schemeClr>
                </a:solidFill>
              </a:rPr>
              <a:t>1</a:t>
            </a:r>
            <a:r>
              <a:rPr lang="en-US" sz="2400" dirty="0">
                <a:solidFill>
                  <a:schemeClr val="accent3">
                    <a:lumMod val="50000"/>
                  </a:schemeClr>
                </a:solidFill>
              </a:rPr>
              <a:t>. If we use a lot of organic food………</a:t>
            </a:r>
          </a:p>
          <a:p>
            <a:r>
              <a:rPr lang="en-US" sz="2400" dirty="0">
                <a:solidFill>
                  <a:schemeClr val="accent3">
                    <a:lumMod val="50000"/>
                  </a:schemeClr>
                </a:solidFill>
              </a:rPr>
              <a:t>2 .If we prefer to buy food of  conventional farming…….</a:t>
            </a:r>
          </a:p>
          <a:p>
            <a:r>
              <a:rPr lang="en-US" sz="2400" dirty="0">
                <a:solidFill>
                  <a:schemeClr val="accent3">
                    <a:lumMod val="50000"/>
                  </a:schemeClr>
                </a:solidFill>
              </a:rPr>
              <a:t>3. If all farmers used natural fertilizers such as manure……</a:t>
            </a:r>
          </a:p>
          <a:p>
            <a:r>
              <a:rPr lang="en-US" sz="2400" dirty="0">
                <a:solidFill>
                  <a:schemeClr val="accent3">
                    <a:lumMod val="50000"/>
                  </a:schemeClr>
                </a:solidFill>
              </a:rPr>
              <a:t>4. If our agriculture had not used chemicals fertilizers ….</a:t>
            </a:r>
          </a:p>
          <a:p>
            <a:r>
              <a:rPr lang="en-US" sz="2400" dirty="0">
                <a:solidFill>
                  <a:schemeClr val="accent3">
                    <a:lumMod val="50000"/>
                  </a:schemeClr>
                </a:solidFill>
              </a:rPr>
              <a:t>5. If farmers used ladybirds……</a:t>
            </a:r>
          </a:p>
          <a:p>
            <a:r>
              <a:rPr lang="en-US" sz="2400" dirty="0">
                <a:solidFill>
                  <a:schemeClr val="accent3">
                    <a:lumMod val="50000"/>
                  </a:schemeClr>
                </a:solidFill>
              </a:rPr>
              <a:t>6. If all farmers all over the world thought not only  about their benefit…</a:t>
            </a:r>
          </a:p>
          <a:p>
            <a:r>
              <a:rPr lang="en-US" sz="2400" dirty="0">
                <a:solidFill>
                  <a:schemeClr val="accent3">
                    <a:lumMod val="50000"/>
                  </a:schemeClr>
                </a:solidFill>
              </a:rPr>
              <a:t>7. The planet would be the green garden if…….</a:t>
            </a:r>
          </a:p>
          <a:p>
            <a:r>
              <a:rPr lang="en-US" sz="2400" dirty="0">
                <a:solidFill>
                  <a:schemeClr val="accent3">
                    <a:lumMod val="50000"/>
                  </a:schemeClr>
                </a:solidFill>
              </a:rPr>
              <a:t>8. People in different countries </a:t>
            </a:r>
            <a:r>
              <a:rPr lang="en-US" sz="2400" dirty="0" err="1">
                <a:solidFill>
                  <a:schemeClr val="accent3">
                    <a:lumMod val="50000"/>
                  </a:schemeClr>
                </a:solidFill>
              </a:rPr>
              <a:t>wouldn,t</a:t>
            </a:r>
            <a:r>
              <a:rPr lang="en-US" sz="2400" dirty="0">
                <a:solidFill>
                  <a:schemeClr val="accent3">
                    <a:lumMod val="50000"/>
                  </a:schemeClr>
                </a:solidFill>
              </a:rPr>
              <a:t> have problems with their health if….. </a:t>
            </a:r>
            <a:endParaRPr lang="ru-RU" sz="2400" dirty="0">
              <a:solidFill>
                <a:schemeClr val="accent3">
                  <a:lumMod val="50000"/>
                </a:schemeClr>
              </a:solidFill>
            </a:endParaRPr>
          </a:p>
        </p:txBody>
      </p:sp>
    </p:spTree>
    <p:extLst>
      <p:ext uri="{BB962C8B-B14F-4D97-AF65-F5344CB8AC3E}">
        <p14:creationId xmlns:p14="http://schemas.microsoft.com/office/powerpoint/2010/main" val="25185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041023626"/>
              </p:ext>
            </p:extLst>
          </p:nvPr>
        </p:nvGraphicFramePr>
        <p:xfrm>
          <a:off x="228597" y="762000"/>
          <a:ext cx="6019801" cy="6019800"/>
        </p:xfrm>
        <a:graphic>
          <a:graphicData uri="http://schemas.openxmlformats.org/drawingml/2006/table">
            <a:tbl>
              <a:tblPr firstRow="1" firstCol="1" bandRow="1"/>
              <a:tblGrid>
                <a:gridCol w="260415"/>
                <a:gridCol w="259784"/>
                <a:gridCol w="273025"/>
                <a:gridCol w="273025"/>
                <a:gridCol w="303922"/>
                <a:gridCol w="281223"/>
                <a:gridCol w="276808"/>
                <a:gridCol w="278068"/>
                <a:gridCol w="276808"/>
                <a:gridCol w="279331"/>
                <a:gridCol w="255370"/>
                <a:gridCol w="269873"/>
                <a:gridCol w="235193"/>
                <a:gridCol w="226996"/>
                <a:gridCol w="226996"/>
                <a:gridCol w="226996"/>
                <a:gridCol w="226996"/>
                <a:gridCol w="226996"/>
                <a:gridCol w="226996"/>
                <a:gridCol w="226996"/>
                <a:gridCol w="226996"/>
                <a:gridCol w="226996"/>
                <a:gridCol w="226996"/>
                <a:gridCol w="226996"/>
              </a:tblGrid>
              <a:tr h="401320">
                <a:tc>
                  <a:txBody>
                    <a:bodyPr/>
                    <a:lstStyle/>
                    <a:p>
                      <a:pPr>
                        <a:lnSpc>
                          <a:spcPct val="115000"/>
                        </a:lnSpc>
                        <a:spcAft>
                          <a:spcPts val="0"/>
                        </a:spcAft>
                      </a:pPr>
                      <a:r>
                        <a:rPr lang="en-US" sz="1100" b="1" i="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2.</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32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32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32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4.</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32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32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1100" b="1" i="1">
                          <a:effectLst/>
                          <a:latin typeface="Calibri"/>
                          <a:ea typeface="Calibri"/>
                          <a:cs typeface="Times New Roman"/>
                        </a:rPr>
                        <a:t>6.</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320">
                <a:tc>
                  <a:txBody>
                    <a:bodyPr/>
                    <a:lstStyle/>
                    <a:p>
                      <a:pPr>
                        <a:lnSpc>
                          <a:spcPct val="115000"/>
                        </a:lnSpc>
                        <a:spcAft>
                          <a:spcPts val="0"/>
                        </a:spcAft>
                      </a:pPr>
                      <a:r>
                        <a:rPr lang="en-US" sz="1100" b="1" i="1">
                          <a:effectLst/>
                          <a:latin typeface="Calibri"/>
                          <a:ea typeface="Calibri"/>
                          <a:cs typeface="Times New Roman"/>
                        </a:rPr>
                        <a:t>3.</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32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32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32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32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5</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32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32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32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32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Заголовок 6"/>
          <p:cNvSpPr>
            <a:spLocks noGrp="1"/>
          </p:cNvSpPr>
          <p:nvPr>
            <p:ph type="title"/>
          </p:nvPr>
        </p:nvSpPr>
        <p:spPr>
          <a:xfrm>
            <a:off x="228600" y="0"/>
            <a:ext cx="5715000" cy="838200"/>
          </a:xfrm>
        </p:spPr>
        <p:txBody>
          <a:bodyPr>
            <a:normAutofit fontScale="90000"/>
          </a:bodyPr>
          <a:lstStyle/>
          <a:p>
            <a:pPr algn="ctr"/>
            <a:r>
              <a:rPr lang="en-US" sz="3100" dirty="0" smtClean="0">
                <a:solidFill>
                  <a:schemeClr val="accent3">
                    <a:lumMod val="50000"/>
                  </a:schemeClr>
                </a:solidFill>
              </a:rPr>
              <a:t/>
            </a:r>
            <a:br>
              <a:rPr lang="en-US" sz="3100" dirty="0" smtClean="0">
                <a:solidFill>
                  <a:schemeClr val="accent3">
                    <a:lumMod val="50000"/>
                  </a:schemeClr>
                </a:solidFill>
              </a:rPr>
            </a:br>
            <a:r>
              <a:rPr lang="en-US" sz="3100" dirty="0" smtClean="0">
                <a:solidFill>
                  <a:schemeClr val="accent3">
                    <a:lumMod val="50000"/>
                  </a:schemeClr>
                </a:solidFill>
              </a:rPr>
              <a:t/>
            </a:r>
            <a:br>
              <a:rPr lang="en-US" sz="3100" dirty="0" smtClean="0">
                <a:solidFill>
                  <a:schemeClr val="accent3">
                    <a:lumMod val="50000"/>
                  </a:schemeClr>
                </a:solidFill>
              </a:rPr>
            </a:br>
            <a:r>
              <a:rPr lang="en-US" sz="3100" dirty="0">
                <a:solidFill>
                  <a:schemeClr val="accent3">
                    <a:lumMod val="50000"/>
                  </a:schemeClr>
                </a:solidFill>
              </a:rPr>
              <a:t/>
            </a:r>
            <a:br>
              <a:rPr lang="en-US" sz="3100" dirty="0">
                <a:solidFill>
                  <a:schemeClr val="accent3">
                    <a:lumMod val="50000"/>
                  </a:schemeClr>
                </a:solidFill>
              </a:rPr>
            </a:br>
            <a:r>
              <a:rPr lang="en-US" sz="3100" dirty="0" smtClean="0">
                <a:solidFill>
                  <a:schemeClr val="accent3">
                    <a:lumMod val="50000"/>
                  </a:schemeClr>
                </a:solidFill>
              </a:rPr>
              <a:t/>
            </a:r>
            <a:br>
              <a:rPr lang="en-US" sz="3100" dirty="0" smtClean="0">
                <a:solidFill>
                  <a:schemeClr val="accent3">
                    <a:lumMod val="50000"/>
                  </a:schemeClr>
                </a:solidFill>
              </a:rPr>
            </a:br>
            <a:r>
              <a:rPr lang="en-US" sz="3100" dirty="0">
                <a:solidFill>
                  <a:schemeClr val="accent3">
                    <a:lumMod val="50000"/>
                  </a:schemeClr>
                </a:solidFill>
              </a:rPr>
              <a:t/>
            </a:r>
            <a:br>
              <a:rPr lang="en-US" sz="3100" dirty="0">
                <a:solidFill>
                  <a:schemeClr val="accent3">
                    <a:lumMod val="50000"/>
                  </a:schemeClr>
                </a:solidFill>
              </a:rPr>
            </a:br>
            <a:r>
              <a:rPr lang="en-US" sz="3100" dirty="0" smtClean="0">
                <a:solidFill>
                  <a:schemeClr val="accent3">
                    <a:lumMod val="50000"/>
                  </a:schemeClr>
                </a:solidFill>
              </a:rPr>
              <a:t/>
            </a:r>
            <a:br>
              <a:rPr lang="en-US" sz="3100" dirty="0" smtClean="0">
                <a:solidFill>
                  <a:schemeClr val="accent3">
                    <a:lumMod val="50000"/>
                  </a:schemeClr>
                </a:solidFill>
              </a:rPr>
            </a:br>
            <a:r>
              <a:rPr lang="en-US" sz="3100" dirty="0" smtClean="0">
                <a:solidFill>
                  <a:schemeClr val="accent3">
                    <a:lumMod val="50000"/>
                  </a:schemeClr>
                </a:solidFill>
              </a:rPr>
              <a:t/>
            </a:r>
            <a:br>
              <a:rPr lang="en-US" sz="3100" dirty="0" smtClean="0">
                <a:solidFill>
                  <a:schemeClr val="accent3">
                    <a:lumMod val="50000"/>
                  </a:schemeClr>
                </a:solidFill>
              </a:rPr>
            </a:br>
            <a:r>
              <a:rPr lang="en-US" sz="3100" dirty="0">
                <a:solidFill>
                  <a:schemeClr val="accent3">
                    <a:lumMod val="50000"/>
                  </a:schemeClr>
                </a:solidFill>
              </a:rPr>
              <a:t/>
            </a:r>
            <a:br>
              <a:rPr lang="en-US" sz="3100" dirty="0">
                <a:solidFill>
                  <a:schemeClr val="accent3">
                    <a:lumMod val="50000"/>
                  </a:schemeClr>
                </a:solidFill>
              </a:rPr>
            </a:br>
            <a:r>
              <a:rPr lang="en-US" sz="3100" dirty="0" smtClean="0">
                <a:solidFill>
                  <a:schemeClr val="accent3">
                    <a:lumMod val="50000"/>
                  </a:schemeClr>
                </a:solidFill>
              </a:rPr>
              <a:t/>
            </a:r>
            <a:br>
              <a:rPr lang="en-US" sz="3100" dirty="0" smtClean="0">
                <a:solidFill>
                  <a:schemeClr val="accent3">
                    <a:lumMod val="50000"/>
                  </a:schemeClr>
                </a:solidFill>
              </a:rPr>
            </a:br>
            <a:r>
              <a:rPr lang="en-US" sz="3100" dirty="0">
                <a:solidFill>
                  <a:schemeClr val="accent3">
                    <a:lumMod val="50000"/>
                  </a:schemeClr>
                </a:solidFill>
              </a:rPr>
              <a:t/>
            </a:r>
            <a:br>
              <a:rPr lang="en-US" sz="3100" dirty="0">
                <a:solidFill>
                  <a:schemeClr val="accent3">
                    <a:lumMod val="50000"/>
                  </a:schemeClr>
                </a:solidFill>
              </a:rPr>
            </a:br>
            <a:r>
              <a:rPr lang="en-US" sz="3100" dirty="0" smtClean="0">
                <a:solidFill>
                  <a:schemeClr val="accent3">
                    <a:lumMod val="50000"/>
                  </a:schemeClr>
                </a:solidFill>
              </a:rPr>
              <a:t/>
            </a:r>
            <a:br>
              <a:rPr lang="en-US" sz="3100" dirty="0" smtClean="0">
                <a:solidFill>
                  <a:schemeClr val="accent3">
                    <a:lumMod val="50000"/>
                  </a:schemeClr>
                </a:solidFill>
              </a:rPr>
            </a:br>
            <a:r>
              <a:rPr lang="en-US" sz="3100" dirty="0">
                <a:solidFill>
                  <a:schemeClr val="accent3">
                    <a:lumMod val="50000"/>
                  </a:schemeClr>
                </a:solidFill>
              </a:rPr>
              <a:t/>
            </a:r>
            <a:br>
              <a:rPr lang="en-US" sz="3100" dirty="0">
                <a:solidFill>
                  <a:schemeClr val="accent3">
                    <a:lumMod val="50000"/>
                  </a:schemeClr>
                </a:solidFill>
              </a:rPr>
            </a:br>
            <a:r>
              <a:rPr lang="en-US" sz="3100" dirty="0" smtClean="0">
                <a:solidFill>
                  <a:schemeClr val="accent3">
                    <a:lumMod val="50000"/>
                  </a:schemeClr>
                </a:solidFill>
              </a:rPr>
              <a:t/>
            </a:r>
            <a:br>
              <a:rPr lang="en-US" sz="3100" dirty="0" smtClean="0">
                <a:solidFill>
                  <a:schemeClr val="accent3">
                    <a:lumMod val="50000"/>
                  </a:schemeClr>
                </a:solidFill>
              </a:rPr>
            </a:br>
            <a:r>
              <a:rPr lang="en-US" sz="3100" dirty="0" smtClean="0">
                <a:solidFill>
                  <a:schemeClr val="accent3">
                    <a:lumMod val="50000"/>
                  </a:schemeClr>
                </a:solidFill>
              </a:rPr>
              <a:t/>
            </a:r>
            <a:br>
              <a:rPr lang="en-US" sz="3100" dirty="0" smtClean="0">
                <a:solidFill>
                  <a:schemeClr val="accent3">
                    <a:lumMod val="50000"/>
                  </a:schemeClr>
                </a:solidFill>
              </a:rPr>
            </a:br>
            <a:r>
              <a:rPr lang="en-US" sz="3100" dirty="0" smtClean="0">
                <a:solidFill>
                  <a:schemeClr val="accent3">
                    <a:lumMod val="50000"/>
                  </a:schemeClr>
                </a:solidFill>
              </a:rPr>
              <a:t/>
            </a:r>
            <a:br>
              <a:rPr lang="en-US" sz="3100" dirty="0" smtClean="0">
                <a:solidFill>
                  <a:schemeClr val="accent3">
                    <a:lumMod val="50000"/>
                  </a:schemeClr>
                </a:solidFill>
              </a:rPr>
            </a:br>
            <a:r>
              <a:rPr lang="en-US" sz="3100" dirty="0" smtClean="0">
                <a:solidFill>
                  <a:schemeClr val="accent3">
                    <a:lumMod val="50000"/>
                  </a:schemeClr>
                </a:solidFill>
              </a:rPr>
              <a:t/>
            </a:r>
            <a:br>
              <a:rPr lang="en-US" sz="3100" dirty="0" smtClean="0">
                <a:solidFill>
                  <a:schemeClr val="accent3">
                    <a:lumMod val="50000"/>
                  </a:schemeClr>
                </a:solidFill>
              </a:rPr>
            </a:br>
            <a:r>
              <a:rPr lang="en-US" sz="3100" dirty="0">
                <a:solidFill>
                  <a:schemeClr val="accent3">
                    <a:lumMod val="50000"/>
                  </a:schemeClr>
                </a:solidFill>
              </a:rPr>
              <a:t/>
            </a:r>
            <a:br>
              <a:rPr lang="en-US" sz="3100" dirty="0">
                <a:solidFill>
                  <a:schemeClr val="accent3">
                    <a:lumMod val="50000"/>
                  </a:schemeClr>
                </a:solidFill>
              </a:rPr>
            </a:br>
            <a:r>
              <a:rPr lang="en-US" sz="3100" dirty="0" smtClean="0">
                <a:solidFill>
                  <a:schemeClr val="accent3">
                    <a:lumMod val="50000"/>
                  </a:schemeClr>
                </a:solidFill>
              </a:rPr>
              <a:t/>
            </a:r>
            <a:br>
              <a:rPr lang="en-US" sz="3100" dirty="0" smtClean="0">
                <a:solidFill>
                  <a:schemeClr val="accent3">
                    <a:lumMod val="50000"/>
                  </a:schemeClr>
                </a:solidFill>
              </a:rPr>
            </a:br>
            <a:r>
              <a:rPr lang="en-US" sz="1800" b="1" dirty="0" smtClean="0">
                <a:solidFill>
                  <a:schemeClr val="accent3">
                    <a:lumMod val="50000"/>
                  </a:schemeClr>
                </a:solidFill>
              </a:rPr>
              <a:t>CROSSWORD</a:t>
            </a:r>
            <a:br>
              <a:rPr lang="en-US" sz="1800" b="1" dirty="0" smtClean="0">
                <a:solidFill>
                  <a:schemeClr val="accent3">
                    <a:lumMod val="50000"/>
                  </a:schemeClr>
                </a:solidFill>
              </a:rPr>
            </a:br>
            <a:r>
              <a:rPr lang="en-US" sz="1800" b="1" dirty="0" smtClean="0">
                <a:solidFill>
                  <a:schemeClr val="accent3">
                    <a:lumMod val="50000"/>
                  </a:schemeClr>
                </a:solidFill>
              </a:rPr>
              <a:t>   </a:t>
            </a:r>
            <a:r>
              <a:rPr lang="en-US" b="1" dirty="0" smtClean="0">
                <a:solidFill>
                  <a:schemeClr val="accent3">
                    <a:lumMod val="50000"/>
                  </a:schemeClr>
                </a:solidFill>
              </a:rPr>
              <a:t>“Organic </a:t>
            </a:r>
            <a:r>
              <a:rPr lang="en-US" b="1" dirty="0">
                <a:solidFill>
                  <a:schemeClr val="accent3">
                    <a:lumMod val="50000"/>
                  </a:schemeClr>
                </a:solidFill>
              </a:rPr>
              <a:t>and conventional types of farming”</a:t>
            </a:r>
            <a:r>
              <a:rPr lang="en-US" sz="3600" b="1" dirty="0">
                <a:solidFill>
                  <a:schemeClr val="accent3">
                    <a:lumMod val="50000"/>
                  </a:schemeClr>
                </a:solidFill>
              </a:rPr>
              <a:t/>
            </a:r>
            <a:br>
              <a:rPr lang="en-US" sz="3600" b="1" dirty="0">
                <a:solidFill>
                  <a:schemeClr val="accent3">
                    <a:lumMod val="50000"/>
                  </a:schemeClr>
                </a:solidFill>
              </a:rPr>
            </a:br>
            <a:endParaRPr lang="ru-RU" sz="1600" b="1" dirty="0">
              <a:solidFill>
                <a:schemeClr val="accent3">
                  <a:lumMod val="50000"/>
                </a:schemeClr>
              </a:solidFill>
            </a:endParaRPr>
          </a:p>
        </p:txBody>
      </p:sp>
      <p:sp>
        <p:nvSpPr>
          <p:cNvPr id="8" name="Объект 7"/>
          <p:cNvSpPr>
            <a:spLocks noGrp="1"/>
          </p:cNvSpPr>
          <p:nvPr>
            <p:ph idx="1"/>
          </p:nvPr>
        </p:nvSpPr>
        <p:spPr>
          <a:xfrm>
            <a:off x="5257800" y="-76200"/>
            <a:ext cx="3886200" cy="6934200"/>
          </a:xfrm>
        </p:spPr>
        <p:txBody>
          <a:bodyPr>
            <a:normAutofit fontScale="77500" lnSpcReduction="20000"/>
          </a:bodyPr>
          <a:lstStyle/>
          <a:p>
            <a:r>
              <a:rPr lang="en-US" b="1" dirty="0" err="1">
                <a:solidFill>
                  <a:schemeClr val="accent3">
                    <a:lumMod val="50000"/>
                  </a:schemeClr>
                </a:solidFill>
              </a:rPr>
              <a:t>Gor</a:t>
            </a:r>
            <a:r>
              <a:rPr lang="en-US" b="1" dirty="0">
                <a:solidFill>
                  <a:schemeClr val="accent3">
                    <a:lumMod val="50000"/>
                  </a:schemeClr>
                </a:solidFill>
              </a:rPr>
              <a:t>.</a:t>
            </a:r>
            <a:r>
              <a:rPr lang="en-US" dirty="0">
                <a:solidFill>
                  <a:schemeClr val="accent3">
                    <a:lumMod val="50000"/>
                  </a:schemeClr>
                </a:solidFill>
              </a:rPr>
              <a:t>          </a:t>
            </a:r>
            <a:r>
              <a:rPr lang="en-US" b="1" dirty="0">
                <a:solidFill>
                  <a:schemeClr val="accent3">
                    <a:lumMod val="75000"/>
                  </a:schemeClr>
                </a:solidFill>
              </a:rPr>
              <a:t>1.Form of agriculture that uses only natural products for growing crops</a:t>
            </a:r>
          </a:p>
          <a:p>
            <a:r>
              <a:rPr lang="en-US" b="1" dirty="0">
                <a:solidFill>
                  <a:schemeClr val="accent3">
                    <a:lumMod val="75000"/>
                  </a:schemeClr>
                </a:solidFill>
              </a:rPr>
              <a:t>               3. Form of agriculture that uses a lot of chemicals and harms the    environment.</a:t>
            </a:r>
          </a:p>
          <a:p>
            <a:r>
              <a:rPr lang="en-US" b="1" dirty="0">
                <a:solidFill>
                  <a:schemeClr val="accent3">
                    <a:lumMod val="75000"/>
                  </a:schemeClr>
                </a:solidFill>
              </a:rPr>
              <a:t>              5. A natural fertilizer which is used by organic farmers</a:t>
            </a:r>
          </a:p>
          <a:p>
            <a:r>
              <a:rPr lang="en-US" b="1" dirty="0">
                <a:solidFill>
                  <a:schemeClr val="accent3">
                    <a:lumMod val="75000"/>
                  </a:schemeClr>
                </a:solidFill>
              </a:rPr>
              <a:t>              6.Insects which can destroy crops</a:t>
            </a:r>
          </a:p>
          <a:p>
            <a:r>
              <a:rPr lang="en-US" b="1" dirty="0">
                <a:solidFill>
                  <a:schemeClr val="accent3">
                    <a:lumMod val="50000"/>
                  </a:schemeClr>
                </a:solidFill>
              </a:rPr>
              <a:t>Vert.      </a:t>
            </a:r>
            <a:r>
              <a:rPr lang="en-US" b="1" dirty="0">
                <a:solidFill>
                  <a:schemeClr val="accent3">
                    <a:lumMod val="75000"/>
                  </a:schemeClr>
                </a:solidFill>
              </a:rPr>
              <a:t>2. Beneficial insects which help to save crops</a:t>
            </a:r>
          </a:p>
          <a:p>
            <a:r>
              <a:rPr lang="en-US" b="1" dirty="0">
                <a:solidFill>
                  <a:schemeClr val="accent3">
                    <a:lumMod val="75000"/>
                  </a:schemeClr>
                </a:solidFill>
              </a:rPr>
              <a:t>              4. Type of machines which farmers use for weeding</a:t>
            </a:r>
          </a:p>
          <a:p>
            <a:endParaRPr lang="ru-RU" b="1" dirty="0">
              <a:solidFill>
                <a:schemeClr val="accent3">
                  <a:lumMod val="75000"/>
                </a:schemeClr>
              </a:solidFill>
            </a:endParaRPr>
          </a:p>
        </p:txBody>
      </p:sp>
      <p:sp>
        <p:nvSpPr>
          <p:cNvPr id="9" name="Текст 8"/>
          <p:cNvSpPr>
            <a:spLocks noGrp="1"/>
          </p:cNvSpPr>
          <p:nvPr>
            <p:ph type="body" sz="half" idx="2"/>
          </p:nvPr>
        </p:nvSpPr>
        <p:spPr/>
        <p:txBody>
          <a:bodyPr/>
          <a:lstStyle/>
          <a:p>
            <a:endParaRPr lang="ru-RU" dirty="0"/>
          </a:p>
        </p:txBody>
      </p:sp>
    </p:spTree>
    <p:extLst>
      <p:ext uri="{BB962C8B-B14F-4D97-AF65-F5344CB8AC3E}">
        <p14:creationId xmlns:p14="http://schemas.microsoft.com/office/powerpoint/2010/main" val="2736814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b="1" dirty="0" smtClean="0">
                <a:solidFill>
                  <a:schemeClr val="accent3">
                    <a:lumMod val="75000"/>
                  </a:schemeClr>
                </a:solidFill>
              </a:rPr>
              <a:t>Answers</a:t>
            </a:r>
            <a:endParaRPr lang="ru-RU" b="1" dirty="0">
              <a:solidFill>
                <a:schemeClr val="accent3">
                  <a:lumMod val="75000"/>
                </a:schemeClr>
              </a:solidFill>
            </a:endParaRPr>
          </a:p>
        </p:txBody>
      </p:sp>
      <p:graphicFrame>
        <p:nvGraphicFramePr>
          <p:cNvPr id="5" name="Таблица 4"/>
          <p:cNvGraphicFramePr>
            <a:graphicFrameLocks noGrp="1"/>
          </p:cNvGraphicFramePr>
          <p:nvPr/>
        </p:nvGraphicFramePr>
        <p:xfrm>
          <a:off x="1533207" y="2610072"/>
          <a:ext cx="6077585" cy="2506218"/>
        </p:xfrm>
        <a:graphic>
          <a:graphicData uri="http://schemas.openxmlformats.org/drawingml/2006/table">
            <a:tbl>
              <a:tblPr firstRow="1" firstCol="1" bandRow="1"/>
              <a:tblGrid>
                <a:gridCol w="262890"/>
                <a:gridCol w="262255"/>
                <a:gridCol w="275590"/>
                <a:gridCol w="275590"/>
                <a:gridCol w="306705"/>
                <a:gridCol w="283845"/>
                <a:gridCol w="279400"/>
                <a:gridCol w="280670"/>
                <a:gridCol w="279400"/>
                <a:gridCol w="281940"/>
                <a:gridCol w="257810"/>
                <a:gridCol w="272415"/>
                <a:gridCol w="237490"/>
                <a:gridCol w="229235"/>
                <a:gridCol w="229235"/>
                <a:gridCol w="229235"/>
                <a:gridCol w="229235"/>
                <a:gridCol w="229235"/>
                <a:gridCol w="229235"/>
                <a:gridCol w="229235"/>
                <a:gridCol w="229235"/>
                <a:gridCol w="229235"/>
                <a:gridCol w="229235"/>
                <a:gridCol w="229235"/>
              </a:tblGrid>
              <a:tr h="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2.</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L</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O</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R</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G</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A</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N</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I</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C</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D</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4.</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Y</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B</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6.</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G</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R</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E</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E</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F</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L</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Y</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b="1" i="1">
                          <a:effectLst/>
                          <a:latin typeface="Calibri"/>
                          <a:ea typeface="Calibri"/>
                          <a:cs typeface="Times New Roman"/>
                        </a:rPr>
                        <a:t>3.</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C</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O</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N</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V</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E</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N</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I</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O</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N</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A</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L</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R</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C</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D</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S</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O</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5.</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M</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A</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N</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U</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R</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E</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S</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i="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21913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solidFill>
                  <a:schemeClr val="accent3">
                    <a:lumMod val="50000"/>
                  </a:schemeClr>
                </a:solidFill>
              </a:rPr>
              <a:t>Quiz   </a:t>
            </a:r>
            <a:br>
              <a:rPr lang="en-US" b="1" dirty="0">
                <a:solidFill>
                  <a:schemeClr val="accent3">
                    <a:lumMod val="50000"/>
                  </a:schemeClr>
                </a:solidFill>
              </a:rPr>
            </a:br>
            <a:endParaRPr lang="ru-RU" b="1" dirty="0">
              <a:solidFill>
                <a:schemeClr val="accent3">
                  <a:lumMod val="50000"/>
                </a:schemeClr>
              </a:solidFill>
            </a:endParaRPr>
          </a:p>
        </p:txBody>
      </p:sp>
      <p:sp>
        <p:nvSpPr>
          <p:cNvPr id="3" name="Объект 2"/>
          <p:cNvSpPr>
            <a:spLocks noGrp="1"/>
          </p:cNvSpPr>
          <p:nvPr>
            <p:ph idx="1"/>
          </p:nvPr>
        </p:nvSpPr>
        <p:spPr>
          <a:xfrm>
            <a:off x="457200" y="838200"/>
            <a:ext cx="8229600" cy="5867400"/>
          </a:xfrm>
        </p:spPr>
        <p:txBody>
          <a:bodyPr>
            <a:normAutofit fontScale="25000" lnSpcReduction="20000"/>
          </a:bodyPr>
          <a:lstStyle/>
          <a:p>
            <a:pPr marL="0" indent="0">
              <a:buNone/>
            </a:pPr>
            <a:r>
              <a:rPr lang="en-US" dirty="0"/>
              <a:t> </a:t>
            </a:r>
          </a:p>
          <a:p>
            <a:pPr marL="0" indent="0">
              <a:buNone/>
            </a:pPr>
            <a:r>
              <a:rPr lang="en-US" sz="6400" b="1" dirty="0">
                <a:solidFill>
                  <a:schemeClr val="accent3">
                    <a:lumMod val="50000"/>
                  </a:schemeClr>
                </a:solidFill>
              </a:rPr>
              <a:t>1.	</a:t>
            </a:r>
            <a:r>
              <a:rPr lang="en-US" sz="7200" b="1" dirty="0">
                <a:solidFill>
                  <a:schemeClr val="accent3">
                    <a:lumMod val="50000"/>
                  </a:schemeClr>
                </a:solidFill>
              </a:rPr>
              <a:t>Farmers use salt water instead of using pesticides.</a:t>
            </a:r>
          </a:p>
          <a:p>
            <a:pPr marL="0" indent="0">
              <a:buNone/>
            </a:pPr>
            <a:r>
              <a:rPr lang="en-US" sz="7200" b="1" dirty="0">
                <a:solidFill>
                  <a:schemeClr val="accent3">
                    <a:lumMod val="50000"/>
                  </a:schemeClr>
                </a:solidFill>
              </a:rPr>
              <a:t>             True      False</a:t>
            </a:r>
          </a:p>
          <a:p>
            <a:pPr marL="0" indent="0">
              <a:buNone/>
            </a:pPr>
            <a:r>
              <a:rPr lang="en-US" sz="7200" b="1" dirty="0">
                <a:solidFill>
                  <a:schemeClr val="accent3">
                    <a:lumMod val="50000"/>
                  </a:schemeClr>
                </a:solidFill>
              </a:rPr>
              <a:t>2.	Farmers use ladybirds to combat greenflies.</a:t>
            </a:r>
          </a:p>
          <a:p>
            <a:pPr marL="0" indent="0">
              <a:buNone/>
            </a:pPr>
            <a:r>
              <a:rPr lang="en-US" sz="7200" b="1" dirty="0">
                <a:solidFill>
                  <a:schemeClr val="accent3">
                    <a:lumMod val="50000"/>
                  </a:schemeClr>
                </a:solidFill>
              </a:rPr>
              <a:t>             True      False</a:t>
            </a:r>
          </a:p>
          <a:p>
            <a:pPr marL="0" indent="0">
              <a:buNone/>
            </a:pPr>
            <a:r>
              <a:rPr lang="en-US" sz="7200" b="1" dirty="0">
                <a:solidFill>
                  <a:schemeClr val="accent3">
                    <a:lumMod val="50000"/>
                  </a:schemeClr>
                </a:solidFill>
              </a:rPr>
              <a:t>3.	Organic farming aims to protect the environment by producing high quality </a:t>
            </a:r>
            <a:r>
              <a:rPr lang="en-US" sz="7200" b="1" dirty="0" smtClean="0">
                <a:solidFill>
                  <a:schemeClr val="accent3">
                    <a:lumMod val="50000"/>
                  </a:schemeClr>
                </a:solidFill>
              </a:rPr>
              <a:t>            food</a:t>
            </a:r>
            <a:r>
              <a:rPr lang="en-US" sz="7200" b="1" dirty="0">
                <a:solidFill>
                  <a:schemeClr val="accent3">
                    <a:lumMod val="50000"/>
                  </a:schemeClr>
                </a:solidFill>
              </a:rPr>
              <a:t>.</a:t>
            </a:r>
          </a:p>
          <a:p>
            <a:pPr marL="0" indent="0">
              <a:buNone/>
            </a:pPr>
            <a:r>
              <a:rPr lang="en-US" sz="7200" b="1" dirty="0">
                <a:solidFill>
                  <a:schemeClr val="accent3">
                    <a:lumMod val="50000"/>
                  </a:schemeClr>
                </a:solidFill>
              </a:rPr>
              <a:t>             True      False</a:t>
            </a:r>
          </a:p>
          <a:p>
            <a:pPr marL="0" indent="0">
              <a:buNone/>
            </a:pPr>
            <a:r>
              <a:rPr lang="en-US" sz="7200" b="1" dirty="0">
                <a:solidFill>
                  <a:schemeClr val="accent3">
                    <a:lumMod val="50000"/>
                  </a:schemeClr>
                </a:solidFill>
              </a:rPr>
              <a:t>4.	Organic food is more expensive artificial.</a:t>
            </a:r>
          </a:p>
          <a:p>
            <a:pPr marL="0" indent="0">
              <a:buNone/>
            </a:pPr>
            <a:r>
              <a:rPr lang="en-US" sz="7200" b="1" dirty="0">
                <a:solidFill>
                  <a:schemeClr val="accent3">
                    <a:lumMod val="50000"/>
                  </a:schemeClr>
                </a:solidFill>
              </a:rPr>
              <a:t>             True      False</a:t>
            </a:r>
          </a:p>
          <a:p>
            <a:pPr marL="0" indent="0">
              <a:buNone/>
            </a:pPr>
            <a:r>
              <a:rPr lang="en-US" sz="7200" b="1" dirty="0">
                <a:solidFill>
                  <a:schemeClr val="accent3">
                    <a:lumMod val="50000"/>
                  </a:schemeClr>
                </a:solidFill>
              </a:rPr>
              <a:t>5.	Artificial food more useful than natural</a:t>
            </a:r>
          </a:p>
          <a:p>
            <a:pPr marL="0" indent="0">
              <a:buNone/>
            </a:pPr>
            <a:r>
              <a:rPr lang="en-US" sz="7200" b="1" dirty="0">
                <a:solidFill>
                  <a:schemeClr val="accent3">
                    <a:lumMod val="50000"/>
                  </a:schemeClr>
                </a:solidFill>
              </a:rPr>
              <a:t>             True      False</a:t>
            </a:r>
          </a:p>
          <a:p>
            <a:pPr marL="0" indent="0">
              <a:buNone/>
            </a:pPr>
            <a:r>
              <a:rPr lang="en-US" sz="7200" b="1" dirty="0">
                <a:solidFill>
                  <a:schemeClr val="accent3">
                    <a:lumMod val="50000"/>
                  </a:schemeClr>
                </a:solidFill>
              </a:rPr>
              <a:t>6.	Manure and compost are inorganic fertilizers.</a:t>
            </a:r>
          </a:p>
          <a:p>
            <a:pPr marL="0" indent="0">
              <a:buNone/>
            </a:pPr>
            <a:r>
              <a:rPr lang="en-US" sz="7200" b="1" dirty="0">
                <a:solidFill>
                  <a:schemeClr val="accent3">
                    <a:lumMod val="50000"/>
                  </a:schemeClr>
                </a:solidFill>
              </a:rPr>
              <a:t>             True      False</a:t>
            </a:r>
          </a:p>
          <a:p>
            <a:pPr marL="0" indent="0">
              <a:buNone/>
            </a:pPr>
            <a:r>
              <a:rPr lang="en-US" sz="7200" b="1" dirty="0">
                <a:solidFill>
                  <a:schemeClr val="accent3">
                    <a:lumMod val="50000"/>
                  </a:schemeClr>
                </a:solidFill>
              </a:rPr>
              <a:t>7.	Conventional farming can be harmful to the environment because it uses a lot of energy through the amount of machinery used.</a:t>
            </a:r>
          </a:p>
          <a:p>
            <a:pPr marL="0" indent="0">
              <a:buNone/>
            </a:pPr>
            <a:r>
              <a:rPr lang="en-US" sz="7200" b="1" dirty="0">
                <a:solidFill>
                  <a:schemeClr val="accent3">
                    <a:lumMod val="50000"/>
                  </a:schemeClr>
                </a:solidFill>
              </a:rPr>
              <a:t>             True      False</a:t>
            </a:r>
          </a:p>
          <a:p>
            <a:pPr marL="0" indent="0">
              <a:buNone/>
            </a:pPr>
            <a:r>
              <a:rPr lang="en-US" sz="7200" b="1" dirty="0">
                <a:solidFill>
                  <a:schemeClr val="accent3">
                    <a:lumMod val="50000"/>
                  </a:schemeClr>
                </a:solidFill>
              </a:rPr>
              <a:t>8.	Pesticides positively affect ecosystem.</a:t>
            </a:r>
          </a:p>
          <a:p>
            <a:pPr marL="0" indent="0">
              <a:buNone/>
            </a:pPr>
            <a:r>
              <a:rPr lang="en-US" sz="7200" b="1" dirty="0">
                <a:solidFill>
                  <a:schemeClr val="accent3">
                    <a:lumMod val="50000"/>
                  </a:schemeClr>
                </a:solidFill>
              </a:rPr>
              <a:t>             True      False      </a:t>
            </a:r>
          </a:p>
          <a:p>
            <a:pPr marL="0" indent="0">
              <a:buNone/>
            </a:pPr>
            <a:r>
              <a:rPr lang="en-US" sz="7200" b="1" dirty="0">
                <a:solidFill>
                  <a:schemeClr val="accent3">
                    <a:lumMod val="50000"/>
                  </a:schemeClr>
                </a:solidFill>
              </a:rPr>
              <a:t>9.	Organic farming is better for the environment because it </a:t>
            </a:r>
            <a:r>
              <a:rPr lang="en-US" sz="7200" b="1" dirty="0" err="1">
                <a:solidFill>
                  <a:schemeClr val="accent3">
                    <a:lumMod val="50000"/>
                  </a:schemeClr>
                </a:solidFill>
              </a:rPr>
              <a:t>doesn,t</a:t>
            </a:r>
            <a:r>
              <a:rPr lang="en-US" sz="7200" b="1" dirty="0">
                <a:solidFill>
                  <a:schemeClr val="accent3">
                    <a:lumMod val="50000"/>
                  </a:schemeClr>
                </a:solidFill>
              </a:rPr>
              <a:t> use chemicals.</a:t>
            </a:r>
          </a:p>
          <a:p>
            <a:pPr marL="0" indent="0">
              <a:buNone/>
            </a:pPr>
            <a:r>
              <a:rPr lang="en-US" sz="7200" b="1" dirty="0">
                <a:solidFill>
                  <a:schemeClr val="accent3">
                    <a:lumMod val="50000"/>
                  </a:schemeClr>
                </a:solidFill>
              </a:rPr>
              <a:t>              True      False</a:t>
            </a:r>
          </a:p>
          <a:p>
            <a:endParaRPr lang="en-US" sz="7200" b="1" dirty="0">
              <a:solidFill>
                <a:schemeClr val="accent3">
                  <a:lumMod val="50000"/>
                </a:schemeClr>
              </a:solidFill>
            </a:endParaRPr>
          </a:p>
          <a:p>
            <a:endParaRPr lang="ru-RU" sz="7200" b="1" dirty="0">
              <a:solidFill>
                <a:schemeClr val="accent3">
                  <a:lumMod val="50000"/>
                </a:schemeClr>
              </a:solidFill>
            </a:endParaRPr>
          </a:p>
        </p:txBody>
      </p:sp>
    </p:spTree>
    <p:extLst>
      <p:ext uri="{BB962C8B-B14F-4D97-AF65-F5344CB8AC3E}">
        <p14:creationId xmlns:p14="http://schemas.microsoft.com/office/powerpoint/2010/main" val="3282363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pPr marL="0" indent="0">
              <a:buNone/>
              <a:tabLst>
                <a:tab pos="1079500" algn="l"/>
              </a:tabLst>
            </a:pPr>
            <a:r>
              <a:rPr lang="en-US" sz="3600" b="1" dirty="0">
                <a:solidFill>
                  <a:schemeClr val="accent3">
                    <a:lumMod val="50000"/>
                  </a:schemeClr>
                </a:solidFill>
              </a:rPr>
              <a:t>Organic farming </a:t>
            </a:r>
            <a:r>
              <a:rPr lang="en-US" sz="3600" dirty="0" smtClean="0">
                <a:solidFill>
                  <a:schemeClr val="accent3">
                    <a:lumMod val="50000"/>
                  </a:schemeClr>
                </a:solidFill>
              </a:rPr>
              <a:t>[</a:t>
            </a:r>
            <a:r>
              <a:rPr lang="en-US" sz="3600" dirty="0">
                <a:solidFill>
                  <a:schemeClr val="accent3">
                    <a:lumMod val="50000"/>
                  </a:schemeClr>
                </a:solidFill>
              </a:rPr>
              <a:t>ɔːˈ</a:t>
            </a:r>
            <a:r>
              <a:rPr lang="en-US" sz="3600" dirty="0" err="1" smtClean="0">
                <a:solidFill>
                  <a:schemeClr val="accent3">
                    <a:lumMod val="50000"/>
                  </a:schemeClr>
                </a:solidFill>
              </a:rPr>
              <a:t>ɡænɪk</a:t>
            </a:r>
            <a:r>
              <a:rPr lang="en-US" sz="3600" dirty="0" smtClean="0">
                <a:solidFill>
                  <a:schemeClr val="accent3">
                    <a:lumMod val="50000"/>
                  </a:schemeClr>
                </a:solidFill>
              </a:rPr>
              <a:t> ˈ</a:t>
            </a:r>
            <a:r>
              <a:rPr lang="en-US" sz="3600" dirty="0" err="1">
                <a:solidFill>
                  <a:schemeClr val="accent3">
                    <a:lumMod val="50000"/>
                  </a:schemeClr>
                </a:solidFill>
              </a:rPr>
              <a:t>fɑːmɪŋ</a:t>
            </a:r>
            <a:r>
              <a:rPr lang="en-US" sz="3600" dirty="0">
                <a:solidFill>
                  <a:schemeClr val="accent3">
                    <a:lumMod val="50000"/>
                  </a:schemeClr>
                </a:solidFill>
              </a:rPr>
              <a:t>]  </a:t>
            </a:r>
            <a:r>
              <a:rPr lang="en-US" sz="3600" dirty="0" smtClean="0">
                <a:solidFill>
                  <a:schemeClr val="accent3">
                    <a:lumMod val="50000"/>
                  </a:schemeClr>
                </a:solidFill>
              </a:rPr>
              <a:t>( </a:t>
            </a:r>
            <a:r>
              <a:rPr lang="en-US" sz="3600" dirty="0" err="1" smtClean="0">
                <a:solidFill>
                  <a:schemeClr val="accent3">
                    <a:lumMod val="50000"/>
                  </a:schemeClr>
                </a:solidFill>
              </a:rPr>
              <a:t>phr</a:t>
            </a:r>
            <a:r>
              <a:rPr lang="en-US" sz="3600" dirty="0" smtClean="0">
                <a:solidFill>
                  <a:schemeClr val="accent3">
                    <a:lumMod val="50000"/>
                  </a:schemeClr>
                </a:solidFill>
              </a:rPr>
              <a:t>)        </a:t>
            </a:r>
          </a:p>
          <a:p>
            <a:pPr marL="0" indent="0">
              <a:buNone/>
              <a:tabLst>
                <a:tab pos="1079500" algn="l"/>
              </a:tabLst>
            </a:pPr>
            <a:r>
              <a:rPr lang="en-US" sz="3600" dirty="0" smtClean="0">
                <a:solidFill>
                  <a:schemeClr val="accent3">
                    <a:lumMod val="75000"/>
                  </a:schemeClr>
                </a:solidFill>
              </a:rPr>
              <a:t>N-COUNT from of agriculture that uses only natural products to help the plants or animals grow</a:t>
            </a:r>
            <a:endParaRPr lang="ru-RU" sz="3600" dirty="0">
              <a:solidFill>
                <a:schemeClr val="accent3">
                  <a:lumMod val="75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81000"/>
            <a:ext cx="33528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457200" y="4114800"/>
            <a:ext cx="8458200" cy="1661993"/>
          </a:xfrm>
          <a:prstGeom prst="rect">
            <a:avLst/>
          </a:prstGeom>
        </p:spPr>
        <p:txBody>
          <a:bodyPr wrap="square">
            <a:spAutoFit/>
          </a:bodyPr>
          <a:lstStyle/>
          <a:p>
            <a:endParaRPr lang="ru-RU" dirty="0"/>
          </a:p>
          <a:p>
            <a:r>
              <a:rPr lang="en-US" sz="3600" b="1" dirty="0" smtClean="0">
                <a:solidFill>
                  <a:schemeClr val="accent3">
                    <a:lumMod val="75000"/>
                  </a:schemeClr>
                </a:solidFill>
              </a:rPr>
              <a:t>conventional - </a:t>
            </a:r>
            <a:r>
              <a:rPr lang="ru-RU" sz="2400" b="1" dirty="0" smtClean="0">
                <a:solidFill>
                  <a:schemeClr val="accent3">
                    <a:lumMod val="75000"/>
                  </a:schemeClr>
                </a:solidFill>
              </a:rPr>
              <a:t>обычный</a:t>
            </a:r>
            <a:r>
              <a:rPr lang="ru-RU" sz="2400" b="1" dirty="0">
                <a:solidFill>
                  <a:schemeClr val="accent3">
                    <a:lumMod val="75000"/>
                  </a:schemeClr>
                </a:solidFill>
              </a:rPr>
              <a:t>, обыкновенный, традиционный; общепринятый; привычный </a:t>
            </a:r>
          </a:p>
          <a:p>
            <a:pPr>
              <a:tabLst>
                <a:tab pos="1079500" algn="l"/>
              </a:tabLst>
            </a:pPr>
            <a:r>
              <a:rPr lang="en-US" sz="2400" b="1" dirty="0" smtClean="0">
                <a:solidFill>
                  <a:schemeClr val="accent3">
                    <a:lumMod val="75000"/>
                  </a:schemeClr>
                </a:solidFill>
              </a:rPr>
              <a:t>[</a:t>
            </a:r>
            <a:r>
              <a:rPr lang="en-US" sz="2400" b="1" dirty="0" err="1">
                <a:solidFill>
                  <a:schemeClr val="accent3">
                    <a:lumMod val="75000"/>
                  </a:schemeClr>
                </a:solidFill>
              </a:rPr>
              <a:t>kənˈvɛn</a:t>
            </a:r>
            <a:r>
              <a:rPr lang="en-US" sz="2400" b="1" dirty="0">
                <a:solidFill>
                  <a:schemeClr val="accent3">
                    <a:lumMod val="75000"/>
                  </a:schemeClr>
                </a:solidFill>
              </a:rPr>
              <a:t>(t)ʃ(ə)n(ə)l]</a:t>
            </a:r>
            <a:endParaRPr lang="ru-RU" sz="2400" b="1" dirty="0">
              <a:solidFill>
                <a:schemeClr val="accent3">
                  <a:lumMod val="75000"/>
                </a:schemeClr>
              </a:solidFill>
            </a:endParaRPr>
          </a:p>
        </p:txBody>
      </p:sp>
    </p:spTree>
    <p:extLst>
      <p:ext uri="{BB962C8B-B14F-4D97-AF65-F5344CB8AC3E}">
        <p14:creationId xmlns:p14="http://schemas.microsoft.com/office/powerpoint/2010/main" val="1650168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1" y="2105025"/>
            <a:ext cx="32004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9" y="2074545"/>
            <a:ext cx="3672459"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0"/>
            <a:ext cx="4567989" cy="2028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406884" y="4876800"/>
            <a:ext cx="402674" cy="523220"/>
          </a:xfrm>
          <a:prstGeom prst="rect">
            <a:avLst/>
          </a:prstGeom>
        </p:spPr>
        <p:txBody>
          <a:bodyPr wrap="none">
            <a:spAutoFit/>
          </a:bodyPr>
          <a:lstStyle/>
          <a:p>
            <a:r>
              <a:rPr lang="en-US" sz="2800" b="1" dirty="0" smtClean="0">
                <a:solidFill>
                  <a:schemeClr val="accent3">
                    <a:lumMod val="75000"/>
                  </a:schemeClr>
                </a:solidFill>
              </a:rPr>
              <a:t>A</a:t>
            </a:r>
            <a:endParaRPr lang="ru-RU" sz="2800" b="1" dirty="0">
              <a:solidFill>
                <a:schemeClr val="accent3">
                  <a:lumMod val="75000"/>
                </a:schemeClr>
              </a:solidFill>
            </a:endParaRPr>
          </a:p>
        </p:txBody>
      </p:sp>
      <p:sp>
        <p:nvSpPr>
          <p:cNvPr id="4" name="Прямоугольник 3"/>
          <p:cNvSpPr/>
          <p:nvPr/>
        </p:nvSpPr>
        <p:spPr>
          <a:xfrm>
            <a:off x="6991333" y="4684103"/>
            <a:ext cx="357790" cy="461665"/>
          </a:xfrm>
          <a:prstGeom prst="rect">
            <a:avLst/>
          </a:prstGeom>
        </p:spPr>
        <p:txBody>
          <a:bodyPr wrap="none">
            <a:spAutoFit/>
          </a:bodyPr>
          <a:lstStyle/>
          <a:p>
            <a:r>
              <a:rPr lang="en-US" sz="2400" b="1" dirty="0" smtClean="0">
                <a:solidFill>
                  <a:schemeClr val="accent3">
                    <a:lumMod val="75000"/>
                  </a:schemeClr>
                </a:solidFill>
              </a:rPr>
              <a:t>B</a:t>
            </a:r>
            <a:endParaRPr lang="ru-RU" sz="2400" b="1" dirty="0">
              <a:solidFill>
                <a:schemeClr val="accent3">
                  <a:lumMod val="75000"/>
                </a:schemeClr>
              </a:solidFill>
            </a:endParaRPr>
          </a:p>
        </p:txBody>
      </p:sp>
    </p:spTree>
    <p:extLst>
      <p:ext uri="{BB962C8B-B14F-4D97-AF65-F5344CB8AC3E}">
        <p14:creationId xmlns:p14="http://schemas.microsoft.com/office/powerpoint/2010/main" val="3005550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456463"/>
            <a:ext cx="4495800" cy="4555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normAutofit fontScale="90000"/>
          </a:bodyPr>
          <a:lstStyle/>
          <a:p>
            <a:r>
              <a:rPr lang="en-US" b="1" dirty="0" smtClean="0">
                <a:solidFill>
                  <a:schemeClr val="accent3">
                    <a:lumMod val="50000"/>
                  </a:schemeClr>
                </a:solidFill>
              </a:rPr>
              <a:t>Read the text and complete the missing words</a:t>
            </a:r>
            <a:endParaRPr lang="ru-RU" b="1" dirty="0">
              <a:solidFill>
                <a:schemeClr val="accent3">
                  <a:lumMod val="50000"/>
                </a:schemeClr>
              </a:solidFill>
            </a:endParaRPr>
          </a:p>
        </p:txBody>
      </p:sp>
      <p:sp>
        <p:nvSpPr>
          <p:cNvPr id="3" name="Объект 2"/>
          <p:cNvSpPr>
            <a:spLocks noGrp="1"/>
          </p:cNvSpPr>
          <p:nvPr>
            <p:ph idx="1"/>
          </p:nvPr>
        </p:nvSpPr>
        <p:spPr/>
        <p:txBody>
          <a:bodyPr>
            <a:normAutofit lnSpcReduction="10000"/>
          </a:bodyPr>
          <a:lstStyle/>
          <a:p>
            <a:r>
              <a:rPr lang="en-US" dirty="0" smtClean="0">
                <a:solidFill>
                  <a:schemeClr val="accent3">
                    <a:lumMod val="50000"/>
                  </a:schemeClr>
                </a:solidFill>
              </a:rPr>
              <a:t>1. is</a:t>
            </a:r>
          </a:p>
          <a:p>
            <a:r>
              <a:rPr lang="en-US" dirty="0" smtClean="0">
                <a:solidFill>
                  <a:schemeClr val="accent3">
                    <a:lumMod val="50000"/>
                  </a:schemeClr>
                </a:solidFill>
              </a:rPr>
              <a:t>2. as</a:t>
            </a:r>
          </a:p>
          <a:p>
            <a:r>
              <a:rPr lang="en-US" dirty="0" smtClean="0">
                <a:solidFill>
                  <a:schemeClr val="accent3">
                    <a:lumMod val="50000"/>
                  </a:schemeClr>
                </a:solidFill>
              </a:rPr>
              <a:t>3. which</a:t>
            </a:r>
          </a:p>
          <a:p>
            <a:r>
              <a:rPr lang="en-US" dirty="0" smtClean="0">
                <a:solidFill>
                  <a:schemeClr val="accent3">
                    <a:lumMod val="50000"/>
                  </a:schemeClr>
                </a:solidFill>
              </a:rPr>
              <a:t>4. of</a:t>
            </a:r>
          </a:p>
          <a:p>
            <a:r>
              <a:rPr lang="en-US" dirty="0" smtClean="0">
                <a:solidFill>
                  <a:schemeClr val="accent3">
                    <a:lumMod val="50000"/>
                  </a:schemeClr>
                </a:solidFill>
              </a:rPr>
              <a:t>5. the</a:t>
            </a:r>
          </a:p>
          <a:p>
            <a:r>
              <a:rPr lang="en-US" dirty="0" smtClean="0">
                <a:solidFill>
                  <a:schemeClr val="accent3">
                    <a:lumMod val="50000"/>
                  </a:schemeClr>
                </a:solidFill>
              </a:rPr>
              <a:t>6. of</a:t>
            </a:r>
          </a:p>
          <a:p>
            <a:r>
              <a:rPr lang="en-US" dirty="0" smtClean="0">
                <a:solidFill>
                  <a:schemeClr val="accent3">
                    <a:lumMod val="50000"/>
                  </a:schemeClr>
                </a:solidFill>
              </a:rPr>
              <a:t>7. and</a:t>
            </a:r>
          </a:p>
          <a:p>
            <a:r>
              <a:rPr lang="en-US" dirty="0" smtClean="0">
                <a:solidFill>
                  <a:schemeClr val="accent3">
                    <a:lumMod val="50000"/>
                  </a:schemeClr>
                </a:solidFill>
              </a:rPr>
              <a:t>8. each / every</a:t>
            </a:r>
            <a:endParaRPr lang="ru-RU" dirty="0">
              <a:solidFill>
                <a:schemeClr val="accent3">
                  <a:lumMod val="50000"/>
                </a:schemeClr>
              </a:solidFill>
            </a:endParaRPr>
          </a:p>
        </p:txBody>
      </p:sp>
    </p:spTree>
    <p:extLst>
      <p:ext uri="{BB962C8B-B14F-4D97-AF65-F5344CB8AC3E}">
        <p14:creationId xmlns:p14="http://schemas.microsoft.com/office/powerpoint/2010/main" val="198918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accent3">
                    <a:lumMod val="50000"/>
                  </a:schemeClr>
                </a:solidFill>
              </a:rPr>
              <a:t>Answer the questions</a:t>
            </a:r>
            <a:endParaRPr lang="ru-RU" b="1" dirty="0">
              <a:solidFill>
                <a:schemeClr val="accent3">
                  <a:lumMod val="50000"/>
                </a:schemeClr>
              </a:solidFill>
            </a:endParaRPr>
          </a:p>
        </p:txBody>
      </p:sp>
      <p:sp>
        <p:nvSpPr>
          <p:cNvPr id="3" name="Объект 2"/>
          <p:cNvSpPr>
            <a:spLocks noGrp="1"/>
          </p:cNvSpPr>
          <p:nvPr>
            <p:ph sz="half" idx="1"/>
          </p:nvPr>
        </p:nvSpPr>
        <p:spPr/>
        <p:txBody>
          <a:bodyPr>
            <a:normAutofit fontScale="92500"/>
          </a:bodyPr>
          <a:lstStyle/>
          <a:p>
            <a:r>
              <a:rPr lang="en-US" dirty="0" smtClean="0">
                <a:solidFill>
                  <a:schemeClr val="accent3">
                    <a:lumMod val="50000"/>
                  </a:schemeClr>
                </a:solidFill>
              </a:rPr>
              <a:t>1. How can conventional be harmful to the environment?</a:t>
            </a:r>
          </a:p>
          <a:p>
            <a:endParaRPr lang="en-US" dirty="0" smtClean="0">
              <a:solidFill>
                <a:schemeClr val="accent3">
                  <a:lumMod val="50000"/>
                </a:schemeClr>
              </a:solidFill>
            </a:endParaRPr>
          </a:p>
          <a:p>
            <a:endParaRPr lang="en-US" dirty="0" smtClean="0">
              <a:solidFill>
                <a:schemeClr val="accent3">
                  <a:lumMod val="50000"/>
                </a:schemeClr>
              </a:solidFill>
            </a:endParaRPr>
          </a:p>
          <a:p>
            <a:endParaRPr lang="en-US" dirty="0" smtClean="0">
              <a:solidFill>
                <a:schemeClr val="accent3">
                  <a:lumMod val="50000"/>
                </a:schemeClr>
              </a:solidFill>
            </a:endParaRPr>
          </a:p>
          <a:p>
            <a:endParaRPr lang="en-US" dirty="0" smtClean="0">
              <a:solidFill>
                <a:schemeClr val="accent3">
                  <a:lumMod val="50000"/>
                </a:schemeClr>
              </a:solidFill>
            </a:endParaRPr>
          </a:p>
          <a:p>
            <a:r>
              <a:rPr lang="en-US" dirty="0" smtClean="0">
                <a:solidFill>
                  <a:schemeClr val="accent3">
                    <a:lumMod val="50000"/>
                  </a:schemeClr>
                </a:solidFill>
              </a:rPr>
              <a:t>2. Why is organic farming better for the environment?</a:t>
            </a:r>
            <a:endParaRPr lang="ru-RU" dirty="0">
              <a:solidFill>
                <a:schemeClr val="accent3">
                  <a:lumMod val="50000"/>
                </a:schemeClr>
              </a:solidFill>
            </a:endParaRPr>
          </a:p>
        </p:txBody>
      </p:sp>
      <p:sp>
        <p:nvSpPr>
          <p:cNvPr id="4" name="Объект 3"/>
          <p:cNvSpPr>
            <a:spLocks noGrp="1"/>
          </p:cNvSpPr>
          <p:nvPr>
            <p:ph sz="half" idx="2"/>
          </p:nvPr>
        </p:nvSpPr>
        <p:spPr/>
        <p:txBody>
          <a:bodyPr>
            <a:normAutofit fontScale="92500"/>
          </a:bodyPr>
          <a:lstStyle/>
          <a:p>
            <a:pPr marL="0" indent="0">
              <a:buNone/>
            </a:pPr>
            <a:r>
              <a:rPr lang="en-US" dirty="0" smtClean="0">
                <a:solidFill>
                  <a:schemeClr val="accent3">
                    <a:lumMod val="50000"/>
                  </a:schemeClr>
                </a:solidFill>
              </a:rPr>
              <a:t>1.Conventional farming can be harmful to the environment because</a:t>
            </a:r>
          </a:p>
          <a:p>
            <a:pPr marL="0" indent="0">
              <a:buNone/>
            </a:pPr>
            <a:endParaRPr lang="en-US" dirty="0" smtClean="0">
              <a:solidFill>
                <a:schemeClr val="accent3">
                  <a:lumMod val="50000"/>
                </a:schemeClr>
              </a:solidFill>
            </a:endParaRPr>
          </a:p>
          <a:p>
            <a:pPr marL="0" indent="0">
              <a:buNone/>
            </a:pPr>
            <a:endParaRPr lang="en-US" dirty="0" smtClean="0">
              <a:solidFill>
                <a:schemeClr val="accent3">
                  <a:lumMod val="50000"/>
                </a:schemeClr>
              </a:solidFill>
            </a:endParaRPr>
          </a:p>
          <a:p>
            <a:pPr marL="0" indent="0">
              <a:buNone/>
            </a:pPr>
            <a:r>
              <a:rPr lang="en-US" dirty="0" smtClean="0">
                <a:solidFill>
                  <a:schemeClr val="accent3">
                    <a:lumMod val="50000"/>
                  </a:schemeClr>
                </a:solidFill>
              </a:rPr>
              <a:t>2.Organic farming is better for the environment because</a:t>
            </a:r>
            <a:endParaRPr lang="ru-RU" dirty="0">
              <a:solidFill>
                <a:schemeClr val="accent3">
                  <a:lumMod val="50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00400"/>
            <a:ext cx="2852737"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572000" y="2507902"/>
            <a:ext cx="4572000" cy="1384995"/>
          </a:xfrm>
          <a:prstGeom prst="rect">
            <a:avLst/>
          </a:prstGeom>
        </p:spPr>
        <p:txBody>
          <a:bodyPr>
            <a:spAutoFit/>
          </a:bodyPr>
          <a:lstStyle/>
          <a:p>
            <a:r>
              <a:rPr lang="en-US" sz="2800" dirty="0">
                <a:solidFill>
                  <a:srgbClr val="FF0000"/>
                </a:solidFill>
              </a:rPr>
              <a:t>it uses a lot of energy through the amount of machinery used. </a:t>
            </a:r>
            <a:endParaRPr lang="ru-RU" dirty="0">
              <a:solidFill>
                <a:srgbClr val="FF0000"/>
              </a:solidFill>
            </a:endParaRPr>
          </a:p>
        </p:txBody>
      </p:sp>
      <p:sp>
        <p:nvSpPr>
          <p:cNvPr id="6" name="Прямоугольник 5"/>
          <p:cNvSpPr/>
          <p:nvPr/>
        </p:nvSpPr>
        <p:spPr>
          <a:xfrm>
            <a:off x="4419600" y="4953000"/>
            <a:ext cx="4572000" cy="1384995"/>
          </a:xfrm>
          <a:prstGeom prst="rect">
            <a:avLst/>
          </a:prstGeom>
        </p:spPr>
        <p:txBody>
          <a:bodyPr>
            <a:spAutoFit/>
          </a:bodyPr>
          <a:lstStyle/>
          <a:p>
            <a:pPr lvl="0">
              <a:spcBef>
                <a:spcPct val="20000"/>
              </a:spcBef>
            </a:pPr>
            <a:r>
              <a:rPr lang="en-US" sz="2800" dirty="0">
                <a:solidFill>
                  <a:srgbClr val="FF0000"/>
                </a:solidFill>
              </a:rPr>
              <a:t>it uses less chemicals by using natural </a:t>
            </a:r>
            <a:r>
              <a:rPr lang="en-US" sz="2800" dirty="0" err="1">
                <a:solidFill>
                  <a:srgbClr val="FF0000"/>
                </a:solidFill>
              </a:rPr>
              <a:t>fertilisers</a:t>
            </a:r>
            <a:r>
              <a:rPr lang="en-US" sz="2800" dirty="0">
                <a:solidFill>
                  <a:srgbClr val="FF0000"/>
                </a:solidFill>
              </a:rPr>
              <a:t> and flame </a:t>
            </a:r>
            <a:r>
              <a:rPr lang="en-US" sz="2800" dirty="0" err="1">
                <a:solidFill>
                  <a:srgbClr val="FF0000"/>
                </a:solidFill>
              </a:rPr>
              <a:t>weeders</a:t>
            </a:r>
            <a:r>
              <a:rPr lang="en-US" sz="2800" dirty="0">
                <a:solidFill>
                  <a:srgbClr val="FF0000"/>
                </a:solidFill>
              </a:rPr>
              <a:t>.</a:t>
            </a:r>
            <a:endParaRPr lang="ru-RU" sz="2800" dirty="0">
              <a:solidFill>
                <a:srgbClr val="FF0000"/>
              </a:solidFill>
            </a:endParaRPr>
          </a:p>
        </p:txBody>
      </p:sp>
    </p:spTree>
    <p:extLst>
      <p:ext uri="{BB962C8B-B14F-4D97-AF65-F5344CB8AC3E}">
        <p14:creationId xmlns:p14="http://schemas.microsoft.com/office/powerpoint/2010/main" val="93746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600" dirty="0" smtClean="0"/>
              <a:t/>
            </a:r>
            <a:br>
              <a:rPr lang="en-US" sz="3600" dirty="0" smtClean="0"/>
            </a:br>
            <a:r>
              <a:rPr lang="en-US" sz="3600" dirty="0"/>
              <a:t/>
            </a:r>
            <a:br>
              <a:rPr lang="en-US" sz="3600" dirty="0"/>
            </a:br>
            <a:r>
              <a:rPr lang="en-US" sz="3600" b="1" dirty="0" smtClean="0">
                <a:solidFill>
                  <a:schemeClr val="accent3">
                    <a:lumMod val="50000"/>
                  </a:schemeClr>
                </a:solidFill>
              </a:rPr>
              <a:t>Lexical </a:t>
            </a:r>
            <a:r>
              <a:rPr lang="en-US" sz="3600" b="1" dirty="0">
                <a:solidFill>
                  <a:schemeClr val="accent3">
                    <a:lumMod val="50000"/>
                  </a:schemeClr>
                </a:solidFill>
              </a:rPr>
              <a:t>work “Explain these words in English” ( SB “Spotlight” page117)</a:t>
            </a:r>
            <a:br>
              <a:rPr lang="en-US" sz="3600" b="1" dirty="0">
                <a:solidFill>
                  <a:schemeClr val="accent3">
                    <a:lumMod val="50000"/>
                  </a:schemeClr>
                </a:solidFill>
              </a:rPr>
            </a:br>
            <a:r>
              <a:rPr lang="en-US" sz="3600" b="1" dirty="0">
                <a:solidFill>
                  <a:schemeClr val="accent3">
                    <a:lumMod val="50000"/>
                  </a:schemeClr>
                </a:solidFill>
              </a:rPr>
              <a:t/>
            </a:r>
            <a:br>
              <a:rPr lang="en-US" sz="3600" b="1" dirty="0">
                <a:solidFill>
                  <a:schemeClr val="accent3">
                    <a:lumMod val="50000"/>
                  </a:schemeClr>
                </a:solidFill>
              </a:rPr>
            </a:br>
            <a:endParaRPr lang="ru-RU" b="1" dirty="0">
              <a:solidFill>
                <a:schemeClr val="accent3">
                  <a:lumMod val="50000"/>
                </a:schemeClr>
              </a:solidFill>
            </a:endParaRPr>
          </a:p>
        </p:txBody>
      </p:sp>
      <p:sp>
        <p:nvSpPr>
          <p:cNvPr id="3" name="Объект 2"/>
          <p:cNvSpPr>
            <a:spLocks noGrp="1"/>
          </p:cNvSpPr>
          <p:nvPr>
            <p:ph idx="1"/>
          </p:nvPr>
        </p:nvSpPr>
        <p:spPr/>
        <p:txBody>
          <a:bodyPr>
            <a:normAutofit fontScale="92500" lnSpcReduction="10000"/>
          </a:bodyPr>
          <a:lstStyle/>
          <a:p>
            <a:r>
              <a:rPr lang="en-US" b="1" dirty="0" smtClean="0">
                <a:solidFill>
                  <a:schemeClr val="accent3">
                    <a:lumMod val="50000"/>
                  </a:schemeClr>
                </a:solidFill>
              </a:rPr>
              <a:t>Intensive </a:t>
            </a:r>
            <a:r>
              <a:rPr lang="en-US" b="1" dirty="0">
                <a:solidFill>
                  <a:schemeClr val="accent3">
                    <a:lumMod val="50000"/>
                  </a:schemeClr>
                </a:solidFill>
              </a:rPr>
              <a:t>farming </a:t>
            </a:r>
            <a:r>
              <a:rPr lang="en-US" dirty="0">
                <a:solidFill>
                  <a:schemeClr val="accent3">
                    <a:lumMod val="50000"/>
                  </a:schemeClr>
                </a:solidFill>
              </a:rPr>
              <a:t>–the type of farming which uses a lot of chemicals (pesticides, fertilizers) and damages ecosystem</a:t>
            </a:r>
          </a:p>
          <a:p>
            <a:r>
              <a:rPr lang="en-US" b="1" dirty="0">
                <a:solidFill>
                  <a:schemeClr val="accent3">
                    <a:lumMod val="50000"/>
                  </a:schemeClr>
                </a:solidFill>
              </a:rPr>
              <a:t>Ecosystem </a:t>
            </a:r>
            <a:r>
              <a:rPr lang="en-US" dirty="0">
                <a:solidFill>
                  <a:schemeClr val="accent3">
                    <a:lumMod val="50000"/>
                  </a:schemeClr>
                </a:solidFill>
              </a:rPr>
              <a:t>-…….</a:t>
            </a:r>
          </a:p>
          <a:p>
            <a:r>
              <a:rPr lang="en-US" b="1" dirty="0">
                <a:solidFill>
                  <a:schemeClr val="accent3">
                    <a:lumMod val="50000"/>
                  </a:schemeClr>
                </a:solidFill>
              </a:rPr>
              <a:t>Machinery</a:t>
            </a:r>
            <a:r>
              <a:rPr lang="en-US" dirty="0">
                <a:solidFill>
                  <a:schemeClr val="accent3">
                    <a:lumMod val="50000"/>
                  </a:schemeClr>
                </a:solidFill>
              </a:rPr>
              <a:t> -……..</a:t>
            </a:r>
          </a:p>
          <a:p>
            <a:r>
              <a:rPr lang="en-US" b="1" dirty="0">
                <a:solidFill>
                  <a:schemeClr val="accent3">
                    <a:lumMod val="50000"/>
                  </a:schemeClr>
                </a:solidFill>
              </a:rPr>
              <a:t>Beneficial insects </a:t>
            </a:r>
            <a:r>
              <a:rPr lang="en-US" dirty="0">
                <a:solidFill>
                  <a:schemeClr val="accent3">
                    <a:lumMod val="50000"/>
                  </a:schemeClr>
                </a:solidFill>
              </a:rPr>
              <a:t>-…..</a:t>
            </a:r>
          </a:p>
          <a:p>
            <a:r>
              <a:rPr lang="en-US" b="1" dirty="0">
                <a:solidFill>
                  <a:schemeClr val="accent3">
                    <a:lumMod val="50000"/>
                  </a:schemeClr>
                </a:solidFill>
              </a:rPr>
              <a:t>Insecticides</a:t>
            </a:r>
            <a:r>
              <a:rPr lang="en-US" dirty="0">
                <a:solidFill>
                  <a:schemeClr val="accent3">
                    <a:lumMod val="50000"/>
                  </a:schemeClr>
                </a:solidFill>
              </a:rPr>
              <a:t> -……</a:t>
            </a:r>
          </a:p>
          <a:p>
            <a:r>
              <a:rPr lang="en-US" b="1" dirty="0">
                <a:solidFill>
                  <a:schemeClr val="accent3">
                    <a:lumMod val="50000"/>
                  </a:schemeClr>
                </a:solidFill>
              </a:rPr>
              <a:t>Rotating crops </a:t>
            </a:r>
            <a:r>
              <a:rPr lang="en-US" dirty="0">
                <a:solidFill>
                  <a:schemeClr val="accent3">
                    <a:lumMod val="50000"/>
                  </a:schemeClr>
                </a:solidFill>
              </a:rPr>
              <a:t>-…..</a:t>
            </a:r>
          </a:p>
          <a:p>
            <a:r>
              <a:rPr lang="en-US" b="1" dirty="0">
                <a:solidFill>
                  <a:schemeClr val="accent3">
                    <a:lumMod val="50000"/>
                  </a:schemeClr>
                </a:solidFill>
              </a:rPr>
              <a:t>Flame </a:t>
            </a:r>
            <a:r>
              <a:rPr lang="en-US" b="1" dirty="0" err="1">
                <a:solidFill>
                  <a:schemeClr val="accent3">
                    <a:lumMod val="50000"/>
                  </a:schemeClr>
                </a:solidFill>
              </a:rPr>
              <a:t>weeders</a:t>
            </a:r>
            <a:r>
              <a:rPr lang="en-US" b="1" dirty="0">
                <a:solidFill>
                  <a:schemeClr val="accent3">
                    <a:lumMod val="50000"/>
                  </a:schemeClr>
                </a:solidFill>
              </a:rPr>
              <a:t> </a:t>
            </a:r>
            <a:r>
              <a:rPr lang="en-US" dirty="0">
                <a:solidFill>
                  <a:schemeClr val="accent3">
                    <a:lumMod val="50000"/>
                  </a:schemeClr>
                </a:solidFill>
              </a:rPr>
              <a:t>-…..</a:t>
            </a:r>
            <a:endParaRPr lang="ru-RU" dirty="0">
              <a:solidFill>
                <a:schemeClr val="accent3">
                  <a:lumMod val="50000"/>
                </a:schemeClr>
              </a:solidFill>
            </a:endParaRPr>
          </a:p>
        </p:txBody>
      </p:sp>
    </p:spTree>
    <p:extLst>
      <p:ext uri="{BB962C8B-B14F-4D97-AF65-F5344CB8AC3E}">
        <p14:creationId xmlns:p14="http://schemas.microsoft.com/office/powerpoint/2010/main" val="2840127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1219200"/>
            <a:ext cx="4495800" cy="4093428"/>
          </a:xfrm>
          <a:prstGeom prst="rect">
            <a:avLst/>
          </a:prstGeom>
        </p:spPr>
        <p:txBody>
          <a:bodyPr wrap="square">
            <a:spAutoFit/>
          </a:bodyPr>
          <a:lstStyle/>
          <a:p>
            <a:r>
              <a:rPr lang="en-US" sz="2000" dirty="0" smtClean="0"/>
              <a:t>Organic farming is a form of agriculture that relies on techniques such as crop rotation, green manure, compost and biological pest control. Organic farming uses fertilizers and pesticides but excludes or strictly limits the use of manufactured (synthetic) fertilizers, pesticides (which include herbicides, insecticides and fungicides), plant growth regulators such as hormones, livestock antibiotics, food additives, genetically modified organisms, human sewage sludge, and </a:t>
            </a:r>
            <a:r>
              <a:rPr lang="en-US" sz="2000" dirty="0" err="1" smtClean="0"/>
              <a:t>nanomaterials</a:t>
            </a:r>
            <a:r>
              <a:rPr lang="en-US" sz="2000" dirty="0" smtClean="0"/>
              <a:t>.</a:t>
            </a:r>
            <a:endParaRPr lang="ru-RU" sz="2000" dirty="0"/>
          </a:p>
        </p:txBody>
      </p:sp>
      <p:pic>
        <p:nvPicPr>
          <p:cNvPr id="4098" name="Picture 2" descr="http://tiki.oneworld.net/food/organic_food.gif">
            <a:hlinkClick r:id="rId2"/>
          </p:cNvPr>
          <p:cNvPicPr>
            <a:picLocks noChangeAspect="1" noChangeArrowheads="1"/>
          </p:cNvPicPr>
          <p:nvPr/>
        </p:nvPicPr>
        <p:blipFill>
          <a:blip r:embed="rId3" cstate="print"/>
          <a:srcRect/>
          <a:stretch>
            <a:fillRect/>
          </a:stretch>
        </p:blipFill>
        <p:spPr bwMode="auto">
          <a:xfrm>
            <a:off x="5181600" y="1524000"/>
            <a:ext cx="3429000" cy="331989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oonpool.com/user/8708/files/organic_farming_1440095.jpg">
            <a:hlinkClick r:id="rId2"/>
          </p:cNvPr>
          <p:cNvPicPr>
            <a:picLocks noChangeAspect="1" noChangeArrowheads="1"/>
          </p:cNvPicPr>
          <p:nvPr/>
        </p:nvPicPr>
        <p:blipFill>
          <a:blip r:embed="rId3" cstate="print"/>
          <a:srcRect/>
          <a:stretch>
            <a:fillRect/>
          </a:stretch>
        </p:blipFill>
        <p:spPr bwMode="auto">
          <a:xfrm>
            <a:off x="4191000" y="990600"/>
            <a:ext cx="4762500" cy="3495675"/>
          </a:xfrm>
          <a:prstGeom prst="rect">
            <a:avLst/>
          </a:prstGeom>
          <a:noFill/>
        </p:spPr>
      </p:pic>
      <p:sp>
        <p:nvSpPr>
          <p:cNvPr id="2" name="Прямоугольник 1"/>
          <p:cNvSpPr/>
          <p:nvPr/>
        </p:nvSpPr>
        <p:spPr>
          <a:xfrm>
            <a:off x="457200" y="1371600"/>
            <a:ext cx="4572000" cy="4093428"/>
          </a:xfrm>
          <a:prstGeom prst="rect">
            <a:avLst/>
          </a:prstGeom>
        </p:spPr>
        <p:txBody>
          <a:bodyPr>
            <a:spAutoFit/>
          </a:bodyPr>
          <a:lstStyle/>
          <a:p>
            <a:r>
              <a:rPr lang="en-US" sz="2000" dirty="0" smtClean="0"/>
              <a:t>"Organic agriculture is a production system that sustains the health of soils, ecosystems and people. It relies on ecological processes, biodiversity and cycles adapted to local conditions, rather than the use of inputs with adverse effects. Organic agriculture combines tradition, innovation and science to benefit the shared environment and promote fair relationships and a good quality of life for all involved...«</a:t>
            </a:r>
            <a:endParaRPr lang="ru-RU" sz="2000" dirty="0" smtClean="0"/>
          </a:p>
          <a:p>
            <a:r>
              <a:rPr lang="en-US" sz="2000" dirty="0" smtClean="0"/>
              <a:t> —International Federation of Organic Agriculture Movements</a:t>
            </a:r>
            <a:r>
              <a:rPr lang="ru-RU" sz="2000" dirty="0" smtClean="0"/>
              <a:t>.</a:t>
            </a:r>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herawpalate.com/wp-content/uploads/2011/01/Organic-Farming.jpg">
            <a:hlinkClick r:id="rId2"/>
          </p:cNvPr>
          <p:cNvPicPr>
            <a:picLocks noChangeAspect="1" noChangeArrowheads="1"/>
          </p:cNvPicPr>
          <p:nvPr/>
        </p:nvPicPr>
        <p:blipFill>
          <a:blip r:embed="rId3" cstate="print"/>
          <a:srcRect/>
          <a:stretch>
            <a:fillRect/>
          </a:stretch>
        </p:blipFill>
        <p:spPr bwMode="auto">
          <a:xfrm>
            <a:off x="4038600" y="1066800"/>
            <a:ext cx="4896612" cy="3886200"/>
          </a:xfrm>
          <a:prstGeom prst="rect">
            <a:avLst/>
          </a:prstGeom>
          <a:noFill/>
        </p:spPr>
      </p:pic>
      <p:sp>
        <p:nvSpPr>
          <p:cNvPr id="3" name="Прямоугольник 2"/>
          <p:cNvSpPr/>
          <p:nvPr/>
        </p:nvSpPr>
        <p:spPr>
          <a:xfrm>
            <a:off x="381000" y="609600"/>
            <a:ext cx="3657600" cy="5909310"/>
          </a:xfrm>
          <a:prstGeom prst="rect">
            <a:avLst/>
          </a:prstGeom>
        </p:spPr>
        <p:txBody>
          <a:bodyPr wrap="square">
            <a:spAutoFit/>
          </a:bodyPr>
          <a:lstStyle/>
          <a:p>
            <a:r>
              <a:rPr lang="en-US" dirty="0" smtClean="0"/>
              <a:t>Organic farming (of many particular kinds) was the original type of agriculture, and has been practiced for thousands of years. Forest gardening, a fully organic food production system which dates from prehistoric times, is thought to be the world's oldest and most resilient </a:t>
            </a:r>
            <a:r>
              <a:rPr lang="en-US" dirty="0" err="1" smtClean="0"/>
              <a:t>agroecosystem</a:t>
            </a:r>
            <a:r>
              <a:rPr lang="en-US" dirty="0" smtClean="0"/>
              <a:t>. Artificial fertilizers had been created during the 18th century, initially with superphosphates and then ammonia-based fertilizers mass-produced using the Haber-Bosch process developed during World War I. These early fertilizers were cheap, powerful, and easy to transport in bulk. Similar advances occurred in chemical pesticides in the 1940s, leading to the decade being referred to as the 'pesticide era'.</a:t>
            </a:r>
            <a:endParaRPr lang="ru-RU" dirty="0"/>
          </a:p>
        </p:txBody>
      </p:sp>
      <p:sp>
        <p:nvSpPr>
          <p:cNvPr id="5" name="Прямоугольник 4"/>
          <p:cNvSpPr/>
          <p:nvPr/>
        </p:nvSpPr>
        <p:spPr>
          <a:xfrm>
            <a:off x="1143000" y="228600"/>
            <a:ext cx="851067" cy="369332"/>
          </a:xfrm>
          <a:prstGeom prst="rect">
            <a:avLst/>
          </a:prstGeom>
        </p:spPr>
        <p:txBody>
          <a:bodyPr wrap="none">
            <a:spAutoFit/>
          </a:bodyPr>
          <a:lstStyle/>
          <a:p>
            <a:r>
              <a:rPr lang="en-US" dirty="0" smtClean="0"/>
              <a:t>History</a:t>
            </a:r>
            <a:endParaRPr lang="ru-RU"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856</Words>
  <Application>Microsoft Office PowerPoint</Application>
  <PresentationFormat>Экран (4:3)</PresentationFormat>
  <Paragraphs>754</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Office Theme</vt:lpstr>
      <vt:lpstr>Organic farming</vt:lpstr>
      <vt:lpstr>Презентация PowerPoint</vt:lpstr>
      <vt:lpstr>Презентация PowerPoint</vt:lpstr>
      <vt:lpstr>Read the text and complete the missing words</vt:lpstr>
      <vt:lpstr>Answer the questions</vt:lpstr>
      <vt:lpstr>  Lexical work “Explain these words in English” ( SB “Spotlight” page117)  </vt:lpstr>
      <vt:lpstr>Презентация PowerPoint</vt:lpstr>
      <vt:lpstr>Презентация PowerPoint</vt:lpstr>
      <vt:lpstr>Презентация PowerPoint</vt:lpstr>
      <vt:lpstr>Презентация PowerPoint</vt:lpstr>
      <vt:lpstr> Complete the sentences using the information from the text “Organic and conventional farming” </vt:lpstr>
      <vt:lpstr>                  CROSSWORD    “Organic and conventional types of farming” </vt:lpstr>
      <vt:lpstr>Answers</vt:lpstr>
      <vt:lpstr>Quiz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farming</dc:title>
  <dc:creator>Александр</dc:creator>
  <cp:lastModifiedBy>ОРЛОВА ЕЛЕНА ИВАНОВНА</cp:lastModifiedBy>
  <cp:revision>19</cp:revision>
  <dcterms:created xsi:type="dcterms:W3CDTF">2013-04-02T17:42:04Z</dcterms:created>
  <dcterms:modified xsi:type="dcterms:W3CDTF">2015-02-25T18:40:19Z</dcterms:modified>
</cp:coreProperties>
</file>