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5" r:id="rId9"/>
    <p:sldId id="266" r:id="rId10"/>
    <p:sldId id="269" r:id="rId11"/>
    <p:sldId id="273" r:id="rId12"/>
    <p:sldId id="274" r:id="rId13"/>
    <p:sldId id="267" r:id="rId14"/>
    <p:sldId id="268" r:id="rId15"/>
    <p:sldId id="270" r:id="rId16"/>
    <p:sldId id="271" r:id="rId17"/>
    <p:sldId id="272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9900"/>
    <a:srgbClr val="9966FF"/>
    <a:srgbClr val="FFCC00"/>
    <a:srgbClr val="33CC33"/>
    <a:srgbClr val="99FF99"/>
    <a:srgbClr val="00CC00"/>
    <a:srgbClr val="FFFFCC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85FF2-8E92-41F7-9766-49DEB47B964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44839E-FF17-4F91-98F2-FAC07FA80DC6}">
      <dgm:prSet phldrT="[Текст]"/>
      <dgm:spPr>
        <a:solidFill>
          <a:srgbClr val="FFCC00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Прядильные</a:t>
          </a:r>
          <a:endParaRPr lang="ru-RU" dirty="0"/>
        </a:p>
      </dgm:t>
    </dgm:pt>
    <dgm:pt modelId="{D176DBDB-6BF5-49A6-ADFE-DC11D094E53F}" type="parTrans" cxnId="{DC2B5E22-B2DC-4184-AC9C-8CC29299EBD3}">
      <dgm:prSet/>
      <dgm:spPr/>
      <dgm:t>
        <a:bodyPr/>
        <a:lstStyle/>
        <a:p>
          <a:endParaRPr lang="ru-RU"/>
        </a:p>
      </dgm:t>
    </dgm:pt>
    <dgm:pt modelId="{BC987DDA-A082-45D2-A236-ECA6AF13141E}" type="sibTrans" cxnId="{DC2B5E22-B2DC-4184-AC9C-8CC29299EBD3}">
      <dgm:prSet/>
      <dgm:spPr/>
      <dgm:t>
        <a:bodyPr/>
        <a:lstStyle/>
        <a:p>
          <a:endParaRPr lang="ru-RU"/>
        </a:p>
      </dgm:t>
    </dgm:pt>
    <dgm:pt modelId="{FEEDC2C9-4260-4847-BF9D-FA8444D6F16B}">
      <dgm:prSet phldrT="[Текст]"/>
      <dgm:spPr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Бобовые</a:t>
          </a:r>
          <a:endParaRPr lang="ru-RU" dirty="0"/>
        </a:p>
      </dgm:t>
    </dgm:pt>
    <dgm:pt modelId="{82387D5B-3CFB-4972-AB34-B49D2BAF1B1A}" type="parTrans" cxnId="{069828DC-CB57-450C-B5B2-B4D0650B8FE1}">
      <dgm:prSet/>
      <dgm:spPr/>
      <dgm:t>
        <a:bodyPr/>
        <a:lstStyle/>
        <a:p>
          <a:endParaRPr lang="ru-RU"/>
        </a:p>
      </dgm:t>
    </dgm:pt>
    <dgm:pt modelId="{154F3213-8AF0-45E2-B450-627966379EC0}" type="sibTrans" cxnId="{069828DC-CB57-450C-B5B2-B4D0650B8FE1}">
      <dgm:prSet/>
      <dgm:spPr/>
      <dgm:t>
        <a:bodyPr/>
        <a:lstStyle/>
        <a:p>
          <a:endParaRPr lang="ru-RU"/>
        </a:p>
      </dgm:t>
    </dgm:pt>
    <dgm:pt modelId="{04F985F2-1918-49EC-89B4-3DC6C60D8A7E}">
      <dgm:prSet/>
      <dgm:spPr>
        <a:solidFill>
          <a:srgbClr val="009900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Зерновые</a:t>
          </a:r>
          <a:endParaRPr lang="ru-RU" dirty="0">
            <a:solidFill>
              <a:schemeClr val="bg1"/>
            </a:solidFill>
          </a:endParaRPr>
        </a:p>
      </dgm:t>
    </dgm:pt>
    <dgm:pt modelId="{34AC6A68-DD96-4A5F-A053-FB31DEB315FC}" type="parTrans" cxnId="{822E6970-224B-49EA-BA38-A4616142953A}">
      <dgm:prSet/>
      <dgm:spPr/>
      <dgm:t>
        <a:bodyPr/>
        <a:lstStyle/>
        <a:p>
          <a:endParaRPr lang="ru-RU"/>
        </a:p>
      </dgm:t>
    </dgm:pt>
    <dgm:pt modelId="{693098AA-086D-4DEA-BD1E-187A0CC7B07D}" type="sibTrans" cxnId="{822E6970-224B-49EA-BA38-A4616142953A}">
      <dgm:prSet/>
      <dgm:spPr/>
      <dgm:t>
        <a:bodyPr/>
        <a:lstStyle/>
        <a:p>
          <a:endParaRPr lang="ru-RU"/>
        </a:p>
      </dgm:t>
    </dgm:pt>
    <dgm:pt modelId="{3E60FA41-77C6-4AA9-B0F8-5CF59E85E921}">
      <dgm:prSet/>
      <dgm:spPr>
        <a:solidFill>
          <a:schemeClr val="tx2">
            <a:lumMod val="60000"/>
            <a:lumOff val="40000"/>
          </a:schemeClr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Овощные</a:t>
          </a:r>
          <a:endParaRPr lang="ru-RU" dirty="0"/>
        </a:p>
      </dgm:t>
    </dgm:pt>
    <dgm:pt modelId="{EE18C1AD-D2A0-476F-9353-59FBAD9A37F8}" type="parTrans" cxnId="{32E1D69A-D570-4543-8AA6-E4759099EF67}">
      <dgm:prSet/>
      <dgm:spPr/>
      <dgm:t>
        <a:bodyPr/>
        <a:lstStyle/>
        <a:p>
          <a:endParaRPr lang="ru-RU"/>
        </a:p>
      </dgm:t>
    </dgm:pt>
    <dgm:pt modelId="{5B9D64A3-3B35-4404-AB27-189658BA5A53}" type="sibTrans" cxnId="{32E1D69A-D570-4543-8AA6-E4759099EF67}">
      <dgm:prSet/>
      <dgm:spPr/>
      <dgm:t>
        <a:bodyPr/>
        <a:lstStyle/>
        <a:p>
          <a:endParaRPr lang="ru-RU"/>
        </a:p>
      </dgm:t>
    </dgm:pt>
    <dgm:pt modelId="{B23D7F41-273C-4E2D-AC3F-F16034B2E3F2}">
      <dgm:prSet/>
      <dgm:spPr>
        <a:solidFill>
          <a:srgbClr val="9966FF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Масличные</a:t>
          </a:r>
          <a:endParaRPr lang="ru-RU" dirty="0"/>
        </a:p>
      </dgm:t>
    </dgm:pt>
    <dgm:pt modelId="{F8FF7037-7A0C-4A6B-A066-877D164ED41F}" type="parTrans" cxnId="{F81DCABF-8EEA-4558-83C7-8E3D833DBE88}">
      <dgm:prSet/>
      <dgm:spPr/>
      <dgm:t>
        <a:bodyPr/>
        <a:lstStyle/>
        <a:p>
          <a:endParaRPr lang="ru-RU"/>
        </a:p>
      </dgm:t>
    </dgm:pt>
    <dgm:pt modelId="{661EC73B-D765-4FA7-B5A5-4900F6B8BD80}" type="sibTrans" cxnId="{F81DCABF-8EEA-4558-83C7-8E3D833DBE88}">
      <dgm:prSet/>
      <dgm:spPr/>
      <dgm:t>
        <a:bodyPr/>
        <a:lstStyle/>
        <a:p>
          <a:endParaRPr lang="ru-RU"/>
        </a:p>
      </dgm:t>
    </dgm:pt>
    <dgm:pt modelId="{E5A75B80-A15B-4382-9C2F-A525EB7600B1}">
      <dgm:prSet/>
      <dgm:spPr>
        <a:solidFill>
          <a:schemeClr val="accent2">
            <a:lumMod val="75000"/>
          </a:schemeClr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Бахчевые</a:t>
          </a:r>
          <a:endParaRPr lang="ru-RU" dirty="0"/>
        </a:p>
      </dgm:t>
    </dgm:pt>
    <dgm:pt modelId="{5DEE14C4-94CE-4595-8F1C-6DA38CABAE5C}" type="parTrans" cxnId="{71FD29A8-B36F-4BAB-A3DE-BD14E14C6B5D}">
      <dgm:prSet/>
      <dgm:spPr/>
      <dgm:t>
        <a:bodyPr/>
        <a:lstStyle/>
        <a:p>
          <a:endParaRPr lang="ru-RU"/>
        </a:p>
      </dgm:t>
    </dgm:pt>
    <dgm:pt modelId="{8724752F-F469-4875-BF7A-555AC47B3BE9}" type="sibTrans" cxnId="{71FD29A8-B36F-4BAB-A3DE-BD14E14C6B5D}">
      <dgm:prSet/>
      <dgm:spPr/>
      <dgm:t>
        <a:bodyPr/>
        <a:lstStyle/>
        <a:p>
          <a:endParaRPr lang="ru-RU"/>
        </a:p>
      </dgm:t>
    </dgm:pt>
    <dgm:pt modelId="{379EE345-2AAC-4051-AF99-B61381202ED9}" type="pres">
      <dgm:prSet presAssocID="{67E85FF2-8E92-41F7-9766-49DEB47B9648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1BD009-21AB-4C7C-B9AD-E020DC23A419}" type="pres">
      <dgm:prSet presAssocID="{3E60FA41-77C6-4AA9-B0F8-5CF59E85E9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AE380-1545-4133-9C2E-C1DA1387AF6D}" type="pres">
      <dgm:prSet presAssocID="{5B9D64A3-3B35-4404-AB27-189658BA5A53}" presName="sibTrans" presStyleCnt="0"/>
      <dgm:spPr/>
    </dgm:pt>
    <dgm:pt modelId="{309DC634-7728-4EC0-8AD4-1CD1646C18DC}" type="pres">
      <dgm:prSet presAssocID="{B23D7F41-273C-4E2D-AC3F-F16034B2E3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D0C0D-0FB3-45E2-8242-6696622B28DA}" type="pres">
      <dgm:prSet presAssocID="{661EC73B-D765-4FA7-B5A5-4900F6B8BD80}" presName="sibTrans" presStyleCnt="0"/>
      <dgm:spPr/>
    </dgm:pt>
    <dgm:pt modelId="{8DB302BD-A6ED-4283-8CB5-C1472D0392CD}" type="pres">
      <dgm:prSet presAssocID="{04F985F2-1918-49EC-89B4-3DC6C60D8A7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1AD25-6A40-42C3-8376-BCF43FF2642F}" type="pres">
      <dgm:prSet presAssocID="{693098AA-086D-4DEA-BD1E-187A0CC7B07D}" presName="sibTrans" presStyleCnt="0"/>
      <dgm:spPr/>
    </dgm:pt>
    <dgm:pt modelId="{08438D6F-5BB1-40E7-A581-0D1D5FC4AEBC}" type="pres">
      <dgm:prSet presAssocID="{E5A75B80-A15B-4382-9C2F-A525EB7600B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282DB-2C18-4CC1-9993-4EEF518675F5}" type="pres">
      <dgm:prSet presAssocID="{8724752F-F469-4875-BF7A-555AC47B3BE9}" presName="sibTrans" presStyleCnt="0"/>
      <dgm:spPr/>
    </dgm:pt>
    <dgm:pt modelId="{A74977C2-05DC-4FC1-A2B0-3B4718207E29}" type="pres">
      <dgm:prSet presAssocID="{5544839E-FF17-4F91-98F2-FAC07FA80D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8BAFC-2418-4C98-8AB6-D8CA255B2590}" type="pres">
      <dgm:prSet presAssocID="{BC987DDA-A082-45D2-A236-ECA6AF13141E}" presName="sibTrans" presStyleCnt="0"/>
      <dgm:spPr/>
    </dgm:pt>
    <dgm:pt modelId="{59A0FA92-42F5-41BC-88A7-2D9F028C612A}" type="pres">
      <dgm:prSet presAssocID="{FEEDC2C9-4260-4847-BF9D-FA8444D6F16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828DC-CB57-450C-B5B2-B4D0650B8FE1}" srcId="{67E85FF2-8E92-41F7-9766-49DEB47B9648}" destId="{FEEDC2C9-4260-4847-BF9D-FA8444D6F16B}" srcOrd="5" destOrd="0" parTransId="{82387D5B-3CFB-4972-AB34-B49D2BAF1B1A}" sibTransId="{154F3213-8AF0-45E2-B450-627966379EC0}"/>
    <dgm:cxn modelId="{6173D98A-E623-4416-AA6F-8DE71A0500B5}" type="presOf" srcId="{B23D7F41-273C-4E2D-AC3F-F16034B2E3F2}" destId="{309DC634-7728-4EC0-8AD4-1CD1646C18DC}" srcOrd="0" destOrd="0" presId="urn:microsoft.com/office/officeart/2005/8/layout/default"/>
    <dgm:cxn modelId="{DC2B5E22-B2DC-4184-AC9C-8CC29299EBD3}" srcId="{67E85FF2-8E92-41F7-9766-49DEB47B9648}" destId="{5544839E-FF17-4F91-98F2-FAC07FA80DC6}" srcOrd="4" destOrd="0" parTransId="{D176DBDB-6BF5-49A6-ADFE-DC11D094E53F}" sibTransId="{BC987DDA-A082-45D2-A236-ECA6AF13141E}"/>
    <dgm:cxn modelId="{F81DCABF-8EEA-4558-83C7-8E3D833DBE88}" srcId="{67E85FF2-8E92-41F7-9766-49DEB47B9648}" destId="{B23D7F41-273C-4E2D-AC3F-F16034B2E3F2}" srcOrd="1" destOrd="0" parTransId="{F8FF7037-7A0C-4A6B-A066-877D164ED41F}" sibTransId="{661EC73B-D765-4FA7-B5A5-4900F6B8BD80}"/>
    <dgm:cxn modelId="{822E6970-224B-49EA-BA38-A4616142953A}" srcId="{67E85FF2-8E92-41F7-9766-49DEB47B9648}" destId="{04F985F2-1918-49EC-89B4-3DC6C60D8A7E}" srcOrd="2" destOrd="0" parTransId="{34AC6A68-DD96-4A5F-A053-FB31DEB315FC}" sibTransId="{693098AA-086D-4DEA-BD1E-187A0CC7B07D}"/>
    <dgm:cxn modelId="{F4B38F4A-9A72-468B-8594-609B55E89A93}" type="presOf" srcId="{04F985F2-1918-49EC-89B4-3DC6C60D8A7E}" destId="{8DB302BD-A6ED-4283-8CB5-C1472D0392CD}" srcOrd="0" destOrd="0" presId="urn:microsoft.com/office/officeart/2005/8/layout/default"/>
    <dgm:cxn modelId="{8B67E5D0-E333-430D-B7D5-D5BBC22A85C6}" type="presOf" srcId="{E5A75B80-A15B-4382-9C2F-A525EB7600B1}" destId="{08438D6F-5BB1-40E7-A581-0D1D5FC4AEBC}" srcOrd="0" destOrd="0" presId="urn:microsoft.com/office/officeart/2005/8/layout/default"/>
    <dgm:cxn modelId="{71FD29A8-B36F-4BAB-A3DE-BD14E14C6B5D}" srcId="{67E85FF2-8E92-41F7-9766-49DEB47B9648}" destId="{E5A75B80-A15B-4382-9C2F-A525EB7600B1}" srcOrd="3" destOrd="0" parTransId="{5DEE14C4-94CE-4595-8F1C-6DA38CABAE5C}" sibTransId="{8724752F-F469-4875-BF7A-555AC47B3BE9}"/>
    <dgm:cxn modelId="{32E1D69A-D570-4543-8AA6-E4759099EF67}" srcId="{67E85FF2-8E92-41F7-9766-49DEB47B9648}" destId="{3E60FA41-77C6-4AA9-B0F8-5CF59E85E921}" srcOrd="0" destOrd="0" parTransId="{EE18C1AD-D2A0-476F-9353-59FBAD9A37F8}" sibTransId="{5B9D64A3-3B35-4404-AB27-189658BA5A53}"/>
    <dgm:cxn modelId="{02C7C4B3-81BB-4DA5-B5E3-BF560C6B656E}" type="presOf" srcId="{FEEDC2C9-4260-4847-BF9D-FA8444D6F16B}" destId="{59A0FA92-42F5-41BC-88A7-2D9F028C612A}" srcOrd="0" destOrd="0" presId="urn:microsoft.com/office/officeart/2005/8/layout/default"/>
    <dgm:cxn modelId="{3CEB239D-0AE3-41C4-A5B8-C79688D2E1C6}" type="presOf" srcId="{5544839E-FF17-4F91-98F2-FAC07FA80DC6}" destId="{A74977C2-05DC-4FC1-A2B0-3B4718207E29}" srcOrd="0" destOrd="0" presId="urn:microsoft.com/office/officeart/2005/8/layout/default"/>
    <dgm:cxn modelId="{C111D138-AFF3-4799-99EC-3B8BCCD7CB8D}" type="presOf" srcId="{3E60FA41-77C6-4AA9-B0F8-5CF59E85E921}" destId="{711BD009-21AB-4C7C-B9AD-E020DC23A419}" srcOrd="0" destOrd="0" presId="urn:microsoft.com/office/officeart/2005/8/layout/default"/>
    <dgm:cxn modelId="{E5717D7C-17EF-4217-A71A-D6549E1FD56D}" type="presOf" srcId="{67E85FF2-8E92-41F7-9766-49DEB47B9648}" destId="{379EE345-2AAC-4051-AF99-B61381202ED9}" srcOrd="0" destOrd="0" presId="urn:microsoft.com/office/officeart/2005/8/layout/default"/>
    <dgm:cxn modelId="{66DD74F6-4BB9-47DA-AE7D-338F1FD606D4}" type="presParOf" srcId="{379EE345-2AAC-4051-AF99-B61381202ED9}" destId="{711BD009-21AB-4C7C-B9AD-E020DC23A419}" srcOrd="0" destOrd="0" presId="urn:microsoft.com/office/officeart/2005/8/layout/default"/>
    <dgm:cxn modelId="{270CC80F-A5D8-46F6-8857-9EAD7F9CF87C}" type="presParOf" srcId="{379EE345-2AAC-4051-AF99-B61381202ED9}" destId="{B94AE380-1545-4133-9C2E-C1DA1387AF6D}" srcOrd="1" destOrd="0" presId="urn:microsoft.com/office/officeart/2005/8/layout/default"/>
    <dgm:cxn modelId="{88F8A619-DF01-4378-8B6C-1C892371C473}" type="presParOf" srcId="{379EE345-2AAC-4051-AF99-B61381202ED9}" destId="{309DC634-7728-4EC0-8AD4-1CD1646C18DC}" srcOrd="2" destOrd="0" presId="urn:microsoft.com/office/officeart/2005/8/layout/default"/>
    <dgm:cxn modelId="{32D1DCDB-E86C-494B-8F14-C3B0039A3DC3}" type="presParOf" srcId="{379EE345-2AAC-4051-AF99-B61381202ED9}" destId="{594D0C0D-0FB3-45E2-8242-6696622B28DA}" srcOrd="3" destOrd="0" presId="urn:microsoft.com/office/officeart/2005/8/layout/default"/>
    <dgm:cxn modelId="{529353B3-FA3F-426E-AA61-07447470C3BC}" type="presParOf" srcId="{379EE345-2AAC-4051-AF99-B61381202ED9}" destId="{8DB302BD-A6ED-4283-8CB5-C1472D0392CD}" srcOrd="4" destOrd="0" presId="urn:microsoft.com/office/officeart/2005/8/layout/default"/>
    <dgm:cxn modelId="{1788B224-8B1A-4D0D-BC1E-1666E627DF1F}" type="presParOf" srcId="{379EE345-2AAC-4051-AF99-B61381202ED9}" destId="{0501AD25-6A40-42C3-8376-BCF43FF2642F}" srcOrd="5" destOrd="0" presId="urn:microsoft.com/office/officeart/2005/8/layout/default"/>
    <dgm:cxn modelId="{1D75531D-9FE9-4917-B68A-03EA9A4A0EC5}" type="presParOf" srcId="{379EE345-2AAC-4051-AF99-B61381202ED9}" destId="{08438D6F-5BB1-40E7-A581-0D1D5FC4AEBC}" srcOrd="6" destOrd="0" presId="urn:microsoft.com/office/officeart/2005/8/layout/default"/>
    <dgm:cxn modelId="{111BEC59-38AC-4EFB-B44F-B935A31B33A1}" type="presParOf" srcId="{379EE345-2AAC-4051-AF99-B61381202ED9}" destId="{BCF282DB-2C18-4CC1-9993-4EEF518675F5}" srcOrd="7" destOrd="0" presId="urn:microsoft.com/office/officeart/2005/8/layout/default"/>
    <dgm:cxn modelId="{4AC7D931-60CC-4F1D-8F8B-DC6CD574FD47}" type="presParOf" srcId="{379EE345-2AAC-4051-AF99-B61381202ED9}" destId="{A74977C2-05DC-4FC1-A2B0-3B4718207E29}" srcOrd="8" destOrd="0" presId="urn:microsoft.com/office/officeart/2005/8/layout/default"/>
    <dgm:cxn modelId="{2F325E20-A181-464C-B06D-C84905CAB9AF}" type="presParOf" srcId="{379EE345-2AAC-4051-AF99-B61381202ED9}" destId="{4F08BAFC-2418-4C98-8AB6-D8CA255B2590}" srcOrd="9" destOrd="0" presId="urn:microsoft.com/office/officeart/2005/8/layout/default"/>
    <dgm:cxn modelId="{9A4AAC51-7942-4D8F-ACA9-217B36272C43}" type="presParOf" srcId="{379EE345-2AAC-4051-AF99-B61381202ED9}" destId="{59A0FA92-42F5-41BC-88A7-2D9F028C612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8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0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58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07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32000">
              <a:srgbClr val="F0EBD5"/>
            </a:gs>
            <a:gs pos="84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3F4E-5F05-401A-9F8E-45C34672EAA5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" TargetMode="External"/><Relationship Id="rId2" Type="http://schemas.openxmlformats.org/officeDocument/2006/relationships/hyperlink" Target="https://yandex.ru/imag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difference.ru/" TargetMode="External"/><Relationship Id="rId4" Type="http://schemas.openxmlformats.org/officeDocument/2006/relationships/hyperlink" Target="https://infourok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" y="0"/>
            <a:ext cx="4470076" cy="33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" y="3352557"/>
            <a:ext cx="4459321" cy="350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55" y="0"/>
            <a:ext cx="4680554" cy="33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2128" r="1141" b="2202"/>
          <a:stretch/>
        </p:blipFill>
        <p:spPr bwMode="auto">
          <a:xfrm>
            <a:off x="4444265" y="3352556"/>
            <a:ext cx="4699735" cy="350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132856"/>
            <a:ext cx="878497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ПОЛЕ И ЕГО ОБИТАТЕЛИ</a:t>
            </a:r>
            <a:endParaRPr lang="ru-RU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МАСЛИЧНЫЕ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" y="908720"/>
            <a:ext cx="383649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69366" y="891883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ПОДСОЛНЕЧНИК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" y="3997797"/>
            <a:ext cx="3898923" cy="287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ГОРЧИЦА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23" y="908720"/>
            <a:ext cx="3936277" cy="29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96" y="3944903"/>
            <a:ext cx="3890699" cy="289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07723" y="170080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РАПС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5701" y="407707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МАК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749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Наши поросятки выросли на грядке,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К солнышку </a:t>
            </a:r>
            <a:r>
              <a:rPr lang="ru-RU" sz="2000" b="1" dirty="0">
                <a:ln w="0"/>
                <a:solidFill>
                  <a:srgbClr val="663300"/>
                </a:solidFill>
              </a:rPr>
              <a:t>бочком, хвостики крючком.</a:t>
            </a:r>
          </a:p>
          <a:p>
            <a:r>
              <a:rPr lang="ru-RU" sz="2000" b="1" dirty="0">
                <a:ln w="0"/>
                <a:solidFill>
                  <a:srgbClr val="663300"/>
                </a:solidFill>
              </a:rPr>
              <a:t>Эти поросятки играют с нами </a:t>
            </a:r>
            <a:r>
              <a:rPr lang="ru-RU" sz="2000" b="1" dirty="0">
                <a:solidFill>
                  <a:srgbClr val="663300"/>
                </a:solidFill>
              </a:rPr>
              <a:t>в прятки.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9214" y="402624"/>
            <a:ext cx="20882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Огурцы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029" y="184482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Уродилась я на славу,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Голова бела, кудрява.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любит щи –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 в них ищи.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916832"/>
            <a:ext cx="20882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Капуста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029" y="351593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Щеки розовые, нос белый,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 темноте сижу день целый.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А рубашка зелена,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Вся на солнышке она.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2289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В огороде жёлтый мяч,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Только не бежит он вскачь,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Он как полная луна,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Вкусные в нём семена.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6096" y="34760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Хоть чернил он не видал,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Фиолетовым вдруг стал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И лоснится от похвал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Очень важный … 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87824" y="502360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Дом зелёный тесноват: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Узкий, длинный, гладкий.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 доме рядышком сидят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Круглые ребятки.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3748863"/>
            <a:ext cx="2160240" cy="77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Редис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5088" y="540644"/>
            <a:ext cx="186646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Тыква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4634" y="3861276"/>
            <a:ext cx="2160240" cy="534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Баклажан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1844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63300"/>
                </a:solidFill>
              </a:rPr>
              <a:t>С </a:t>
            </a:r>
            <a:r>
              <a:rPr lang="ru-RU" b="1" dirty="0" smtClean="0">
                <a:solidFill>
                  <a:srgbClr val="663300"/>
                </a:solidFill>
              </a:rPr>
              <a:t>неба солнце </a:t>
            </a:r>
            <a:r>
              <a:rPr lang="ru-RU" b="1" dirty="0">
                <a:solidFill>
                  <a:srgbClr val="663300"/>
                </a:solidFill>
              </a:rPr>
              <a:t>золотое</a:t>
            </a:r>
          </a:p>
          <a:p>
            <a:r>
              <a:rPr lang="ru-RU" b="1" dirty="0">
                <a:solidFill>
                  <a:srgbClr val="663300"/>
                </a:solidFill>
              </a:rPr>
              <a:t>Золотые льет лучи.</a:t>
            </a:r>
          </a:p>
          <a:p>
            <a:r>
              <a:rPr lang="ru-RU" b="1" dirty="0">
                <a:solidFill>
                  <a:srgbClr val="663300"/>
                </a:solidFill>
              </a:rPr>
              <a:t>В поле дружною стеною</a:t>
            </a:r>
          </a:p>
          <a:p>
            <a:r>
              <a:rPr lang="ru-RU" b="1" dirty="0">
                <a:solidFill>
                  <a:srgbClr val="663300"/>
                </a:solidFill>
              </a:rPr>
              <a:t>Золотые </a:t>
            </a:r>
            <a:r>
              <a:rPr lang="ru-RU" b="1" dirty="0" smtClean="0">
                <a:solidFill>
                  <a:srgbClr val="663300"/>
                </a:solidFill>
              </a:rPr>
              <a:t>усачи</a:t>
            </a:r>
            <a:r>
              <a:rPr lang="ru-RU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32512" y="2349701"/>
            <a:ext cx="2694115" cy="491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Пшеница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68580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71595" y="5433296"/>
            <a:ext cx="21602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Горох</a:t>
            </a:r>
            <a:endParaRPr lang="ru-RU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  <p:bldP spid="16" grpId="0"/>
      <p:bldP spid="17" grpId="0"/>
      <p:bldP spid="19" grpId="0"/>
      <p:bldP spid="20" grpId="0"/>
      <p:bldP spid="2" grpId="0"/>
      <p:bldP spid="3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Зелень на столе – здоровье на сто лет.</a:t>
            </a:r>
            <a:endParaRPr lang="ru-RU" sz="4000" b="1" dirty="0">
              <a:solidFill>
                <a:srgbClr val="6633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7848872" cy="49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109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ИВОТНЫЕ </a:t>
            </a:r>
            <a:r>
              <a:rPr lang="ru-RU" b="1" dirty="0">
                <a:solidFill>
                  <a:srgbClr val="663300"/>
                </a:solidFill>
              </a:rPr>
              <a:t>П</a:t>
            </a:r>
            <a:r>
              <a:rPr lang="ru-RU" b="1" dirty="0" smtClean="0">
                <a:solidFill>
                  <a:srgbClr val="663300"/>
                </a:solidFill>
              </a:rPr>
              <a:t>ОЛЕЙ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37" y="930528"/>
            <a:ext cx="3105834" cy="255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963">
            <a:off x="5368740" y="3922863"/>
            <a:ext cx="3884281" cy="277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50" y="3909974"/>
            <a:ext cx="3312634" cy="271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642">
            <a:off x="-114550" y="4209583"/>
            <a:ext cx="3329795" cy="2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97394" y="92968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КРОТ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697" y="422108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ЛИСА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53829">
            <a:off x="5884877" y="6106547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МЫШЬ-ПОЛЁВКА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2779" y="3896499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ЛАСКА</a:t>
            </a:r>
            <a:endParaRPr lang="ru-RU" sz="2400" b="1" dirty="0">
              <a:solidFill>
                <a:srgbClr val="663300"/>
              </a:solidFill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535">
            <a:off x="6225099" y="836676"/>
            <a:ext cx="3192421" cy="274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940152" y="81197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ЗАЯЦ</a:t>
            </a:r>
            <a:endParaRPr lang="ru-RU" sz="2400" b="1" dirty="0">
              <a:solidFill>
                <a:srgbClr val="663300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9" t="27619" b="6583"/>
          <a:stretch/>
        </p:blipFill>
        <p:spPr bwMode="auto">
          <a:xfrm rot="21383401">
            <a:off x="-37729" y="786228"/>
            <a:ext cx="2949941" cy="298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9883" y="81197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ХОМЯК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ИВОТНЫЕ </a:t>
            </a:r>
            <a:r>
              <a:rPr lang="ru-RU" b="1" dirty="0">
                <a:solidFill>
                  <a:srgbClr val="663300"/>
                </a:solidFill>
              </a:rPr>
              <a:t>П</a:t>
            </a:r>
            <a:r>
              <a:rPr lang="ru-RU" b="1" dirty="0" smtClean="0">
                <a:solidFill>
                  <a:srgbClr val="663300"/>
                </a:solidFill>
              </a:rPr>
              <a:t>ОЛЕЙ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28" y="929327"/>
            <a:ext cx="2779148" cy="22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275">
            <a:off x="6380523" y="1079863"/>
            <a:ext cx="2750249" cy="22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rot="454031">
            <a:off x="6175567" y="350951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ЖАВОРОНОК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5761" y="6224027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СЕРАЯ КУРОПАТКА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3" y="3905292"/>
            <a:ext cx="2837283" cy="21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12638" y="3292783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СЕРАЯ МУХОЛОВКА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644">
            <a:off x="101720" y="874771"/>
            <a:ext cx="2869025" cy="23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rot="21351963">
            <a:off x="132014" y="3288741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ПЕРЕПЕЛ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43808" y="594928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ЯСТРЕБ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38992"/>
            <a:ext cx="2751599" cy="282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7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ПРОВЕРЬ СЕБЯ</a:t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b="1" dirty="0" smtClean="0">
                <a:solidFill>
                  <a:srgbClr val="663300"/>
                </a:solidFill>
              </a:rPr>
              <a:t>ОПРЕДЕЛИ ВИД КУЛЬТУР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1" y="1868526"/>
            <a:ext cx="283294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3" y="5897599"/>
            <a:ext cx="2952328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082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ПРЯДИЛЬНЫЕ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4342" name="Picture 6" descr="PhotoXPress - фотоАРХИВ и фотоНОВОСТ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t="6229" r="21139" b="5946"/>
          <a:stretch/>
        </p:blipFill>
        <p:spPr bwMode="auto">
          <a:xfrm>
            <a:off x="3213280" y="1868526"/>
            <a:ext cx="2808312" cy="40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894195" y="5897599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6505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ЗЕРНОВЫЕ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31228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МАСЛИЧНЫЕ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81232" y="5869433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КУКУРУЗА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78" y="1883030"/>
            <a:ext cx="2800807" cy="398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3" y="-171400"/>
            <a:ext cx="12985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9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4" y="548680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ПРОВЕРЬ СЕБЯ</a:t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b="1" dirty="0" smtClean="0">
                <a:solidFill>
                  <a:srgbClr val="663300"/>
                </a:solidFill>
              </a:rPr>
              <a:t>КТО </a:t>
            </a:r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ИВЁТ И НА ЛУГАХ, И В ПОЛЯХ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5" y="1628800"/>
            <a:ext cx="3043402" cy="25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11554"/>
            <a:ext cx="2963664" cy="21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315">
            <a:off x="150133" y="4281600"/>
            <a:ext cx="30353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99">
            <a:off x="6309681" y="1823006"/>
            <a:ext cx="2665803" cy="218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77" y="4203196"/>
            <a:ext cx="2444859" cy="239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70" y="1732143"/>
            <a:ext cx="27797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71400"/>
            <a:ext cx="12985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1" descr="Комментарии / Публикации Fyzer / Globeson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2248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Интернет-ресурсы: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rgbClr val="663300"/>
                </a:solidFill>
              </a:rPr>
              <a:t>1.Яндекс </a:t>
            </a:r>
            <a:r>
              <a:rPr lang="ru-RU" sz="2600" dirty="0">
                <a:solidFill>
                  <a:srgbClr val="663300"/>
                </a:solidFill>
              </a:rPr>
              <a:t>картинки, [Электронный ресурс]: [сайт]. [</a:t>
            </a:r>
            <a:r>
              <a:rPr lang="ru-RU" sz="2600" dirty="0" smtClean="0">
                <a:solidFill>
                  <a:srgbClr val="663300"/>
                </a:solidFill>
              </a:rPr>
              <a:t>2019]. </a:t>
            </a:r>
            <a:r>
              <a:rPr lang="ru-RU" sz="2600" dirty="0" smtClean="0">
                <a:solidFill>
                  <a:srgbClr val="663300"/>
                </a:solidFill>
                <a:hlinkClick r:id="rId2"/>
              </a:rPr>
              <a:t>URL:https</a:t>
            </a:r>
            <a:r>
              <a:rPr lang="ru-RU" sz="2600" dirty="0">
                <a:solidFill>
                  <a:srgbClr val="663300"/>
                </a:solidFill>
                <a:hlinkClick r:id="rId2"/>
              </a:rPr>
              <a:t>://yandex.ru/images</a:t>
            </a:r>
            <a:r>
              <a:rPr lang="ru-RU" sz="2600" dirty="0" smtClean="0">
                <a:solidFill>
                  <a:srgbClr val="663300"/>
                </a:solidFill>
                <a:hlinkClick r:id="rId2"/>
              </a:rPr>
              <a:t>/</a:t>
            </a:r>
            <a:r>
              <a:rPr lang="ru-RU" sz="26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2600" dirty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2. Мама может всё</a:t>
            </a:r>
            <a:r>
              <a:rPr lang="ru-RU" sz="3000" dirty="0">
                <a:solidFill>
                  <a:srgbClr val="663300"/>
                </a:solidFill>
              </a:rPr>
              <a:t>, [Электронный ресурс]: [сайт]. [</a:t>
            </a:r>
            <a:r>
              <a:rPr lang="ru-RU" sz="3000" dirty="0" smtClean="0">
                <a:solidFill>
                  <a:srgbClr val="663300"/>
                </a:solidFill>
              </a:rPr>
              <a:t>2019].</a:t>
            </a:r>
            <a:r>
              <a:rPr lang="en-US" sz="3000" dirty="0" smtClean="0">
                <a:solidFill>
                  <a:srgbClr val="663300"/>
                </a:solidFill>
              </a:rPr>
              <a:t> </a:t>
            </a:r>
            <a:r>
              <a:rPr lang="en-US" sz="3000" dirty="0">
                <a:solidFill>
                  <a:srgbClr val="663300"/>
                </a:solidFill>
                <a:hlinkClick r:id="rId3"/>
              </a:rPr>
              <a:t>http://mamamozhetvse.ru</a:t>
            </a:r>
            <a:r>
              <a:rPr lang="ru-RU" sz="30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3.Инфоурок-ведущий образовательный портал </a:t>
            </a:r>
            <a:r>
              <a:rPr lang="ru-RU" sz="3000" dirty="0">
                <a:solidFill>
                  <a:srgbClr val="663300"/>
                </a:solidFill>
              </a:rPr>
              <a:t>России, [Электронный ресурс]: [сайт]. [</a:t>
            </a:r>
            <a:r>
              <a:rPr lang="ru-RU" sz="3000" dirty="0" smtClean="0">
                <a:solidFill>
                  <a:srgbClr val="663300"/>
                </a:solidFill>
              </a:rPr>
              <a:t>2019]. </a:t>
            </a:r>
            <a:r>
              <a:rPr lang="ru-RU" sz="3000" dirty="0">
                <a:solidFill>
                  <a:srgbClr val="663300"/>
                </a:solidFill>
                <a:hlinkClick r:id="rId4"/>
              </a:rPr>
              <a:t>URL:https</a:t>
            </a:r>
            <a:r>
              <a:rPr lang="ru-RU" sz="3000" dirty="0" smtClean="0">
                <a:solidFill>
                  <a:srgbClr val="663300"/>
                </a:solidFill>
                <a:hlinkClick r:id="rId4"/>
              </a:rPr>
              <a:t>:</a:t>
            </a:r>
            <a:r>
              <a:rPr lang="en-US" sz="3000" dirty="0" smtClean="0">
                <a:solidFill>
                  <a:srgbClr val="663300"/>
                </a:solidFill>
                <a:hlinkClick r:id="rId4"/>
              </a:rPr>
              <a:t>//infourok.ru</a:t>
            </a:r>
            <a:r>
              <a:rPr lang="ru-RU" sz="30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4. </a:t>
            </a:r>
            <a:r>
              <a:rPr lang="en-US" sz="3000" dirty="0" smtClean="0">
                <a:solidFill>
                  <a:srgbClr val="663300"/>
                </a:solidFill>
              </a:rPr>
              <a:t>The difference.ru</a:t>
            </a:r>
            <a:r>
              <a:rPr lang="ru-RU" sz="3000" dirty="0" smtClean="0">
                <a:solidFill>
                  <a:srgbClr val="663300"/>
                </a:solidFill>
              </a:rPr>
              <a:t>, </a:t>
            </a:r>
            <a:r>
              <a:rPr lang="ru-RU" sz="3000" dirty="0">
                <a:solidFill>
                  <a:srgbClr val="663300"/>
                </a:solidFill>
              </a:rPr>
              <a:t>об отличиях, [Электронный ресурс]: [сайт]. </a:t>
            </a:r>
            <a:r>
              <a:rPr lang="ru-RU" sz="3000">
                <a:solidFill>
                  <a:srgbClr val="663300"/>
                </a:solidFill>
              </a:rPr>
              <a:t>[</a:t>
            </a:r>
            <a:r>
              <a:rPr lang="ru-RU" sz="3000" smtClean="0">
                <a:solidFill>
                  <a:srgbClr val="663300"/>
                </a:solidFill>
              </a:rPr>
              <a:t>2019].</a:t>
            </a:r>
            <a:r>
              <a:rPr lang="en-US" sz="3000" dirty="0" smtClean="0">
                <a:solidFill>
                  <a:srgbClr val="663300"/>
                </a:solidFill>
              </a:rPr>
              <a:t> </a:t>
            </a:r>
            <a:r>
              <a:rPr lang="en-US" sz="3000" dirty="0">
                <a:solidFill>
                  <a:srgbClr val="663300"/>
                </a:solidFill>
                <a:hlinkClick r:id="rId5"/>
              </a:rPr>
              <a:t>https://</a:t>
            </a:r>
            <a:r>
              <a:rPr lang="en-US" sz="3000" dirty="0" smtClean="0">
                <a:solidFill>
                  <a:srgbClr val="663300"/>
                </a:solidFill>
                <a:hlinkClick r:id="rId5"/>
              </a:rPr>
              <a:t>thedifference.ru</a:t>
            </a: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5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u="sng" dirty="0" smtClean="0">
                <a:solidFill>
                  <a:srgbClr val="663300"/>
                </a:solidFill>
                <a:latin typeface="+mn-lt"/>
              </a:rPr>
              <a:t>ЗАПОМНИ</a:t>
            </a:r>
            <a:endParaRPr lang="ru-RU" sz="4800" b="1" u="sng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0" u="none" strike="noStrike" dirty="0" smtClean="0">
                <a:solidFill>
                  <a:srgbClr val="663300"/>
                </a:solidFill>
                <a:effectLst/>
              </a:rPr>
              <a:t>Поле</a:t>
            </a:r>
            <a:r>
              <a:rPr lang="ru-RU" sz="4400" b="1" dirty="0">
                <a:solidFill>
                  <a:srgbClr val="663300"/>
                </a:solidFill>
              </a:rPr>
              <a:t> </a:t>
            </a:r>
            <a:r>
              <a:rPr lang="ru-RU" sz="4400" b="1" dirty="0" smtClean="0">
                <a:solidFill>
                  <a:srgbClr val="663300"/>
                </a:solidFill>
              </a:rPr>
              <a:t>– это </a:t>
            </a:r>
            <a:r>
              <a:rPr lang="ru-RU" sz="4400" b="1" i="0" dirty="0" smtClean="0">
                <a:solidFill>
                  <a:srgbClr val="663300"/>
                </a:solidFill>
                <a:effectLst/>
              </a:rPr>
              <a:t>участок земли, где выращивают сельскохозяйственные культуры.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663300"/>
                </a:solidFill>
              </a:rPr>
              <a:t>Луг отличается от поля тем, что растёт сам по себе, а за полем ухаживает человек.</a:t>
            </a:r>
          </a:p>
          <a:p>
            <a:pPr marL="0" indent="0">
              <a:buNone/>
            </a:pPr>
            <a:endParaRPr lang="ru-RU" b="0" i="0" dirty="0" smtClean="0">
              <a:solidFill>
                <a:srgbClr val="252525"/>
              </a:solidFill>
              <a:effectLst/>
              <a:latin typeface="Arial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434"/>
            <a:ext cx="104298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ПОЛЕВЫЕ РАСТЕНИЯ</a:t>
            </a:r>
            <a:endParaRPr lang="ru-RU" sz="4800" b="1" dirty="0">
              <a:solidFill>
                <a:srgbClr val="6633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02217364"/>
              </p:ext>
            </p:extLst>
          </p:nvPr>
        </p:nvGraphicFramePr>
        <p:xfrm>
          <a:off x="971600" y="1556792"/>
          <a:ext cx="70084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3779912" y="980728"/>
            <a:ext cx="1224136" cy="1152128"/>
          </a:xfrm>
          <a:prstGeom prst="downArrow">
            <a:avLst/>
          </a:prstGeom>
          <a:solidFill>
            <a:srgbClr val="66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ЗЕРНОВЫЕ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4"/>
          <a:stretch/>
        </p:blipFill>
        <p:spPr bwMode="auto">
          <a:xfrm>
            <a:off x="395536" y="1268760"/>
            <a:ext cx="30963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124745"/>
            <a:ext cx="38449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11758" y="1271802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ПРОСО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609329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ПШЕНИЦА, РОЖЬ, ЯЧМЕНЬ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3928725" cy="26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82701" y="6093296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ОВЁС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ЗЕРНОВЫЕ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9101" y="1271802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РИС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7332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ГРЕЧИХА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6081328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КУКУРУЗА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27825"/>
          <a:stretch/>
        </p:blipFill>
        <p:spPr bwMode="auto">
          <a:xfrm>
            <a:off x="110647" y="1039551"/>
            <a:ext cx="32403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39551"/>
            <a:ext cx="3960440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02247"/>
            <a:ext cx="397646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3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ОВОЩНЫЕ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663300"/>
                </a:solidFill>
              </a:rPr>
              <a:t>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2643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74237"/>
            <a:ext cx="324036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2060" y="344096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КАПУСТА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4096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КАРТОФЕЛЬ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836" y="488569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МОРКОВЬ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529" y="3962910"/>
            <a:ext cx="3231502" cy="245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60132" y="635394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РЕДИС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6" name="Picture 8" descr="Украина отказалась подписывать ассоциациацию с ЕС * Sevastop…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1080120" cy="45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" y="3905471"/>
            <a:ext cx="3231501" cy="246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2059" y="640807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ПОМИДОРЫ, ОГУРЦЫ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21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БОБОВЫЕ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321904"/>
            <a:ext cx="3114675" cy="47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9083" r="8660" b="9083"/>
          <a:stretch/>
        </p:blipFill>
        <p:spPr bwMode="auto">
          <a:xfrm>
            <a:off x="3131028" y="1321904"/>
            <a:ext cx="2930186" cy="46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1"/>
          <a:stretch/>
        </p:blipFill>
        <p:spPr bwMode="auto">
          <a:xfrm>
            <a:off x="-812" y="1321904"/>
            <a:ext cx="313184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55961" y="613826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ФАСОЛЬ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708" y="61451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СОЯ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0434" y="61451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ГОРОХ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ПРЯДИЛЬНЫЕ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8889" y="635394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ХЛОПЧАТНИК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87247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ЛЁН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3680" y="56285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ДЖУТ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5"/>
          <a:stretch/>
        </p:blipFill>
        <p:spPr bwMode="auto">
          <a:xfrm>
            <a:off x="0" y="1196752"/>
            <a:ext cx="4067944" cy="345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48026"/>
            <a:ext cx="3266307" cy="4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9"/>
          <a:stretch/>
        </p:blipFill>
        <p:spPr bwMode="auto">
          <a:xfrm>
            <a:off x="6374134" y="928226"/>
            <a:ext cx="265292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БАХЧЕВЫЕ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17" y="529411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АРБУЗ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71677" y="529411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ТЫКВА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5814"/>
            <a:ext cx="4408912" cy="32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3928"/>
            <a:ext cx="4408912" cy="32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1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328</Words>
  <Application>Microsoft Office PowerPoint</Application>
  <PresentationFormat>Экран (4:3)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ЗАПОМНИ</vt:lpstr>
      <vt:lpstr>ПОЛЕВЫЕ РАСТЕНИЯ</vt:lpstr>
      <vt:lpstr>ЗЕРНОВЫЕ КУЛЬТУРЫ</vt:lpstr>
      <vt:lpstr>ЗЕРНОВЫЕ КУЛЬТУРЫ</vt:lpstr>
      <vt:lpstr>ОВОЩНЫЕ КУЛЬТУРЫ</vt:lpstr>
      <vt:lpstr>БОБОВЫЕ КУЛЬТУРЫ</vt:lpstr>
      <vt:lpstr>ПРЯДИЛЬНЫЕ КУЛЬТУРЫ</vt:lpstr>
      <vt:lpstr>БАХЧЕВЫЕ КУЛЬТУРЫ</vt:lpstr>
      <vt:lpstr>МАСЛИЧНЫЕ КУЛЬТУРЫ</vt:lpstr>
      <vt:lpstr>Презентация PowerPoint</vt:lpstr>
      <vt:lpstr>Зелень на столе – здоровье на сто лет.</vt:lpstr>
      <vt:lpstr>ЖИВОТНЫЕ ПОЛЕЙ</vt:lpstr>
      <vt:lpstr>ЖИВОТНЫЕ ПОЛЕЙ</vt:lpstr>
      <vt:lpstr>ПРОВЕРЬ СЕБЯ ОПРЕДЕЛИ ВИД КУЛЬТУР</vt:lpstr>
      <vt:lpstr>ПРОВЕРЬ СЕБЯ КТО ЖИВЁТ И НА ЛУГАХ, И В ПОЛЯХ</vt:lpstr>
      <vt:lpstr>Презентация PowerPoint</vt:lpstr>
      <vt:lpstr>Интернет-ресурсы: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ЖЕЛЕЗО</dc:creator>
  <cp:lastModifiedBy>RePack by Diakov</cp:lastModifiedBy>
  <cp:revision>34</cp:revision>
  <dcterms:created xsi:type="dcterms:W3CDTF">2015-04-21T07:18:02Z</dcterms:created>
  <dcterms:modified xsi:type="dcterms:W3CDTF">2021-04-03T04:49:52Z</dcterms:modified>
</cp:coreProperties>
</file>