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2" r:id="rId2"/>
    <p:sldId id="284" r:id="rId3"/>
    <p:sldId id="283" r:id="rId4"/>
    <p:sldId id="281" r:id="rId5"/>
    <p:sldId id="276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3" r:id="rId17"/>
    <p:sldId id="264" r:id="rId18"/>
    <p:sldId id="257" r:id="rId19"/>
    <p:sldId id="258" r:id="rId20"/>
    <p:sldId id="265" r:id="rId21"/>
    <p:sldId id="287" r:id="rId22"/>
    <p:sldId id="261" r:id="rId23"/>
    <p:sldId id="260" r:id="rId24"/>
    <p:sldId id="279" r:id="rId25"/>
    <p:sldId id="277" r:id="rId26"/>
    <p:sldId id="285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FF"/>
    <a:srgbClr val="336600"/>
    <a:srgbClr val="6600FF"/>
    <a:srgbClr val="008080"/>
    <a:srgbClr val="9933FF"/>
    <a:srgbClr val="FF7C8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968A7-C6EB-4C8D-9A9E-415B4E3C08AC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1296E-B7C9-4FE9-9854-2CCF770A2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34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39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3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8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03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45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6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65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89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64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3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02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9A24-CF41-4CAD-916E-AB726BEE4F75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7F91-BA5A-46D6-8C52-CDC6C80F8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4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hyperlink" Target="12.pa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hyperlink" Target="Program56.pas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animaciatop.ru/pictures/ramki/ramka-16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7864" y="2563804"/>
            <a:ext cx="29546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17.01.2017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4.ggpht.com/_ZdRw4QtAwLc/TGGzNKDKw4I/AAAAAAAASc4/Zk85jq-tt8Q/111%20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79912" y="1124744"/>
            <a:ext cx="24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пішін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қосу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7728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Project→Add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Form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Project→New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Form</a:t>
            </a:r>
            <a:br>
              <a:rPr lang="en-US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Project→Fill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Color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6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4.ggpht.com/_ZdRw4QtAwLc/TGGzNKDKw4I/AAAAAAAASc4/Zk85jq-tt8Q/111%20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112474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Проектілермен жұмыс істеуде қолданылатын мәзір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2132856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А) edit	</a:t>
            </a:r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format</a:t>
            </a:r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) project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20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4.ggpht.com/_ZdRw4QtAwLc/TGGzNKDKw4I/AAAAAAAASc4/Zk85jq-tt8Q/111%20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75856" y="1052736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200" b="1" i="1" dirty="0">
                <a:latin typeface="Times New Roman" pitchFamily="18" charset="0"/>
                <a:cs typeface="Times New Roman" pitchFamily="18" charset="0"/>
              </a:rPr>
              <a:t>Қандай мәзір арқылы қосымша жасауда қолданылатын файлдармен жұмыс жасауға болады?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2501656"/>
            <a:ext cx="12618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edit	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file	</a:t>
            </a:r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view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0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4.ggpht.com/_ZdRw4QtAwLc/TGGzNKDKw4I/AAAAAAAASc4/Zk85jq-tt8Q/111%20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75856" y="1124744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kk-KZ" sz="2200" b="1" i="1" dirty="0">
                <a:latin typeface="Times New Roman" pitchFamily="18" charset="0"/>
                <a:cs typeface="Times New Roman" pitchFamily="18" charset="0"/>
              </a:rPr>
              <a:t>Мәтіндік,  сандық шамаларды шығару үшін қолданылатын компонент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2235110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pointer	</a:t>
            </a:r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frame	</a:t>
            </a:r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label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8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4.ggpht.com/_ZdRw4QtAwLc/TGGzNKDKw4I/AAAAAAAASc4/Zk85jq-tt8Q/111%20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47864" y="1196752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kk-KZ" sz="2200" b="1" i="1" dirty="0">
                <a:latin typeface="Times New Roman" pitchFamily="18" charset="0"/>
                <a:cs typeface="Times New Roman" pitchFamily="18" charset="0"/>
              </a:rPr>
              <a:t>Формаға түрлі геометриялық фигураларды шығаратын компонент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63888" y="2304748"/>
            <a:ext cx="20313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А)timer	</a:t>
            </a:r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) OLE	</a:t>
            </a:r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) shape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49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4.ggpht.com/_ZdRw4QtAwLc/TGGzNKDKw4I/AAAAAAAASc4/Zk85jq-tt8Q/111%20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75856" y="980728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200" b="1" i="1" dirty="0">
                <a:latin typeface="Times New Roman" pitchFamily="18" charset="0"/>
                <a:cs typeface="Times New Roman" pitchFamily="18" charset="0"/>
              </a:rPr>
              <a:t>Инструменттерді қарау режимі қай </a:t>
            </a:r>
            <a:r>
              <a:rPr lang="kk-KZ" sz="2200" b="1" i="1" dirty="0" smtClean="0">
                <a:latin typeface="Times New Roman" pitchFamily="18" charset="0"/>
                <a:cs typeface="Times New Roman" pitchFamily="18" charset="0"/>
              </a:rPr>
              <a:t>менюде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916832"/>
            <a:ext cx="15686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А) View     </a:t>
            </a:r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) File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Edit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5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voyrebenok.ru/images/presentation/school/b/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052736"/>
            <a:ext cx="52200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Графикалық әдістер </a:t>
            </a:r>
            <a:br>
              <a:rPr lang="kk-KZ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br>
              <a:rPr lang="kk-KZ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процедуралар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675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Фоны для презентаций Лис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2060848"/>
            <a:ext cx="59046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ru-RU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err="1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Сипаттау</a:t>
            </a:r>
            <a:r>
              <a:rPr lang="ru-RU" sz="2400" b="1" i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бөлімі</a:t>
            </a:r>
            <a:r>
              <a:rPr lang="ru-RU" sz="2400" b="1" i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Begin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End.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548680"/>
            <a:ext cx="555671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Программа құру тізбегі </a:t>
            </a:r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елесі командалардан 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тұрады: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54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Фоны для презентаций Каранда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84" y="9030"/>
            <a:ext cx="9202002" cy="684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332656"/>
            <a:ext cx="69127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Графикалық пішіндерді салу үшін графикалық әдістер қолданып, процедура жазамыз. 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Scale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әдісі жаңа координаталарды ұсынады. Scale әдісін қолданғанда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PictureBox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немесе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SetWindowWidth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пен пішін абсолютті координатаға ие болады, олардың өлшемі (ені мен биіктігі) арнайы тип өлшем бірлігіміен өлшенеді.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SetWindowWidth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–фигура  ені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SetWindowHeight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–фигура  биіктігі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SetPenWidth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-қылқалам қалыңдығы 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Scale әдісінің жазылуы 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[нысанның аты] Scale (Х1, Ү1) – (Х2, Ү2) 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Егер түс берілмесе, ForeColor қасиеттер мәнімен сәйкестендіріледі, нысанның DrawWidth қасиеті арқылы нүктенің өлшемін өзгертуге болады.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79/243811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548680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әдісі нысанға түзу сызықтар және іші боялған немесе боялмаған төртбұрыштар салады. 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Line әдісінің жазылуы: 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[нысанның аты] .Line (Х1, Ү1)-(Х2, Ү2) [ , түсі]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Белгі дегеніміз – B немесе BF символдары. 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Сircle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әдісі нысанға шеңбер, доға, эллипс, сектор салу үшін Сircle әдісін қолданамыз. 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Сircle әдісінің жазылуы: 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[нысанның аты]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DrawCircle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(Х, Ү), радиус [, түсі ]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Мұнда нысанның аты көрсетілмегендіктен пішінге Сircle әдісін қолданады., мұндағы (Х, Ү)- шеңбердің немесе эллипстің центрлік нүктесі, түсі Long саны бойынша кодталады.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1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playcast.ru/uploads/2014/11/03/1046888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66424" y="1700808"/>
            <a:ext cx="450796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7200" b="1" i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Шаттық </a:t>
            </a:r>
            <a:endParaRPr lang="kk-KZ" sz="7200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7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kk-KZ" sz="72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еңбері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38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se4.mm.bing.net/th?id=OIP.M465e675756d3a6d5489f79867253ae08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1617161"/>
            <a:ext cx="53640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FloodFill 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процедурасы  немесе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SetBrushColor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ағымдағы стиль бойынша фигураның тұйық бөлігін бояйды.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FillRect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-  белгіленген координатаны 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бояу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әрекеті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Жазылуы: Procedure FloodFill (X, Y: Integer; Border: 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3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856251"/>
              </p:ext>
            </p:extLst>
          </p:nvPr>
        </p:nvGraphicFramePr>
        <p:xfrm>
          <a:off x="107504" y="-23520"/>
          <a:ext cx="8928992" cy="6881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1066"/>
                <a:gridCol w="3255256"/>
                <a:gridCol w="3002670"/>
              </a:tblGrid>
              <a:tr h="759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Түстердің қолданылуы</a:t>
                      </a:r>
                      <a:endParaRPr lang="ru-RU" sz="2000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08719" marR="108719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Түстердің қолданылуы</a:t>
                      </a: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6975" marR="86975" marT="43488" marB="4348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i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Түстердің қолданылуы</a:t>
                      </a: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86975" marR="86975" marT="43488" marB="43488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(Black)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Қара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Черный 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(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Көк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Синий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(Green)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Жасыл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Зеленый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(Cyan)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Көгілдір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Голубой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(Red)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Қызыл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(Magenta)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Таңқурай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Малиновый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(Brown)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Қоңыр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Коречневый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(LightGray)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сұр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Светло-серый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(DarkGray)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Сұр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(LightBlue)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Ашық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көк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Светло- синий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18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(</a:t>
                      </a:r>
                      <a:r>
                        <a:rPr lang="ru-RU" sz="2000" b="1" i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LightGreen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Ашық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жасыл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Светло-зеленый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18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(LightCyan)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Ашық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көгілдір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Светло-голубой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18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(LightRed)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Қызғылт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Светло-красный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18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(</a:t>
                      </a:r>
                      <a:r>
                        <a:rPr lang="ru-RU" sz="2000" b="1" i="1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LightMagenta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Ашық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таңқурай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Светло-малиновый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(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Сары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Желтый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5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(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</a:t>
                      </a:r>
                      <a:endParaRPr lang="ru-RU" sz="2000" b="1" i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kk-KZ" sz="20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Белый</a:t>
                      </a:r>
                      <a:endParaRPr lang="ru-RU" sz="20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2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img-fotki.yandex.ru/get/109878/289470508.20/0_1dbe32_4ea97ad9_or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504056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Объект 3">
            <a:hlinkClick r:id="rId4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370411"/>
              </p:ext>
            </p:extLst>
          </p:nvPr>
        </p:nvGraphicFramePr>
        <p:xfrm>
          <a:off x="6948264" y="764704"/>
          <a:ext cx="400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Объект упаковщика для оболочки" showAsIcon="1" r:id="rId5" imgW="400320" imgH="513720" progId="Package">
                  <p:embed/>
                </p:oleObj>
              </mc:Choice>
              <mc:Fallback>
                <p:oleObj name="Объект упаковщика для оболочки" showAsIcon="1" r:id="rId5" imgW="400320" imgH="5137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48264" y="764704"/>
                        <a:ext cx="40005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24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img-fotki.yandex.ru/get/109878/289470508.20/0_1dbe32_4ea97ad9_ori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504056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2">
            <a:hlinkClick r:id="rId4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2544"/>
              </p:ext>
            </p:extLst>
          </p:nvPr>
        </p:nvGraphicFramePr>
        <p:xfrm>
          <a:off x="6372200" y="692696"/>
          <a:ext cx="9525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Объект упаковщика для оболочки" showAsIcon="1" r:id="rId5" imgW="952560" imgH="513720" progId="Package">
                  <p:embed/>
                </p:oleObj>
              </mc:Choice>
              <mc:Fallback>
                <p:oleObj name="Объект упаковщика для оболочки" showAsIcon="1" r:id="rId5" imgW="952560" imgH="5137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72200" y="692696"/>
                        <a:ext cx="952500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48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fentezi.dragonsoul.com/ru/mirgif.com/mirgif.com/ramki/ramka-5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908720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Scale</a:t>
            </a:r>
            <a:r>
              <a:rPr lang="kk-KZ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әдісі  -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жаңа координаталарды ұсынады. </a:t>
            </a:r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PictureBox</a:t>
            </a:r>
            <a:r>
              <a:rPr lang="kk-K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немесе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SetWindowWidt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ені мен биіктігі) арнайы тип өлшем бірлігіміен өлшенеді.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SetWindowWidth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–фигура  ені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SetWindowHeight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–фигура  биіктігі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SetPenWidth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-қылқалам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қалыңдығы</a:t>
            </a:r>
          </a:p>
          <a:p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Line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әдісі нысанға түзу сызықтар және іші боялған немесе боялмаған төртбұрыштар салады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Сircle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әдісі нысанға шеңбер, доға, эллипс, сектор салу үшін Сircle әдісін қолданамыз. 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FloodFill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процедурасы  немесе </a:t>
            </a:r>
            <a:r>
              <a:rPr lang="kk-K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SetBrushColor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ағымдағы стиль бойынша фигураның тұйық бөлігін бояйды.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FillRect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белгіленген координатаны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бояу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әрекеті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lenaranko.ucoz.ru/_ld/1/438989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1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548680"/>
            <a:ext cx="5760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i="1" dirty="0">
                <a:latin typeface="Times New Roman" pitchFamily="18" charset="0"/>
                <a:cs typeface="Times New Roman" pitchFamily="18" charset="0"/>
              </a:rPr>
              <a:t>Scale әдісін қолданғанда PictureBox пен пішін неге ие болады?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1408" y="2276872"/>
            <a:ext cx="6023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i="1" dirty="0">
                <a:latin typeface="Times New Roman" pitchFamily="18" charset="0"/>
                <a:cs typeface="Times New Roman" pitchFamily="18" charset="0"/>
              </a:rPr>
              <a:t>Line әдісінің қызметі қандай ?</a:t>
            </a:r>
            <a:r>
              <a:rPr lang="kk-KZ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522" y="3134799"/>
            <a:ext cx="59774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i="1" dirty="0">
                <a:latin typeface="Times New Roman" pitchFamily="18" charset="0"/>
                <a:cs typeface="Times New Roman" pitchFamily="18" charset="0"/>
              </a:rPr>
              <a:t>Сircle әдісінің қызметі қандай?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522" y="3861048"/>
            <a:ext cx="663662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FloodFill,</a:t>
            </a:r>
            <a:r>
              <a:rPr lang="kk-KZ" sz="32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FillRect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процедурасының</a:t>
            </a:r>
            <a:endParaRPr lang="kk-KZ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>
                <a:latin typeface="Times New Roman" pitchFamily="18" charset="0"/>
                <a:cs typeface="Times New Roman" pitchFamily="18" charset="0"/>
              </a:rPr>
              <a:t>қызметі қандай?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5157192"/>
            <a:ext cx="56166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Программалау </a:t>
            </a:r>
            <a:r>
              <a:rPr lang="kk-KZ" sz="3200" b="1" i="1" dirty="0">
                <a:latin typeface="Times New Roman" pitchFamily="18" charset="0"/>
                <a:cs typeface="Times New Roman" pitchFamily="18" charset="0"/>
              </a:rPr>
              <a:t>барысында қанша түс қолданылады?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01555"/>
            <a:ext cx="3064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Сабақты бекіту сұрақтары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fotohood.ru/images/923730_rozovye-ramki-dlya-portreta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44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764704"/>
            <a:ext cx="41012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Үйге тапсырма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3588" y="2060848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Графикалық әдістер мен процедуралар тақырыбын оқып,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Автомобиль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макеті прогаммасын құру.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6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newsoftek.at.ua/c/RAMKI/ramka-8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08" y="2169"/>
            <a:ext cx="9289032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51595" y="2401370"/>
            <a:ext cx="57731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5400" b="1" cap="none" spc="0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Назарларыңызға </a:t>
            </a:r>
          </a:p>
          <a:p>
            <a:pPr algn="ctr"/>
            <a:r>
              <a:rPr lang="kk-KZ" sz="5400" b="1" cap="none" spc="0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рахмет!!!</a:t>
            </a:r>
            <a:endParaRPr lang="ru-RU" sz="5400" b="1" cap="none" spc="0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3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spicekraftjlt.com/photo/56bc44735a104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6"/>
            <a:ext cx="9144000" cy="693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600132"/>
              </p:ext>
            </p:extLst>
          </p:nvPr>
        </p:nvGraphicFramePr>
        <p:xfrm>
          <a:off x="269776" y="1041942"/>
          <a:ext cx="8496944" cy="2357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864096"/>
                <a:gridCol w="1008112"/>
                <a:gridCol w="1656184"/>
                <a:gridCol w="1584176"/>
                <a:gridCol w="1133872"/>
                <a:gridCol w="738336"/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(тест)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Постер қорғау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Практикалық жұмыс (Программа құру)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Сабақты </a:t>
                      </a: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бекіту(сұрақ-жауап)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Барлық ұпай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7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77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51720" y="3861048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Өте жақсы-3,   жақсы-2, орташа -1,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егер бөлімге </a:t>
            </a:r>
            <a:r>
              <a:rPr lang="kk-K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қатыспаса </a:t>
            </a:r>
            <a:r>
              <a:rPr lang="kk-KZ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10-12 =5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7-9 =4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3-6 =3 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0-2=2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47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3-tub-kz.yandex.net/i?id=7f4e911bcd2d12784bb437b4e9a5500d&amp;n=33&amp;h=215&amp;w=2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58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61926" y="404664"/>
            <a:ext cx="22766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Рефлексия.</a:t>
            </a:r>
            <a:endParaRPr lang="kk-KZ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393397"/>
              </p:ext>
            </p:extLst>
          </p:nvPr>
        </p:nvGraphicFramePr>
        <p:xfrm>
          <a:off x="323528" y="1124744"/>
          <a:ext cx="8147248" cy="3998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8251"/>
                <a:gridCol w="3564024"/>
                <a:gridCol w="2474973"/>
              </a:tblGrid>
              <a:tr h="1017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Маған бәрі </a:t>
                      </a:r>
                      <a:r>
                        <a:rPr lang="kk-KZ" sz="2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түсінікті.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 ғана кемшіліктер болды, онымен 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 </a:t>
                      </a:r>
                      <a:r>
                        <a:rPr lang="kk-KZ" sz="2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жасаймын. 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Бұл сабақ мен үшін қиын </a:t>
                      </a:r>
                      <a:r>
                        <a:rPr lang="kk-KZ" sz="2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болды. 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5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/>
                      </a:r>
                      <a:br>
                        <a:rPr lang="ru-RU" sz="1100" dirty="0">
                          <a:effectLst/>
                        </a:rPr>
                      </a:b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483768" y="1124744"/>
            <a:ext cx="0" cy="396044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940152" y="1124744"/>
            <a:ext cx="0" cy="396044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27584" y="3573016"/>
            <a:ext cx="1368152" cy="100811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3573016"/>
            <a:ext cx="1368152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3573016"/>
            <a:ext cx="1368152" cy="10081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3" idx="3"/>
          </p:cNvCxnSpPr>
          <p:nvPr/>
        </p:nvCxnSpPr>
        <p:spPr>
          <a:xfrm flipH="1" flipV="1">
            <a:off x="251520" y="3063966"/>
            <a:ext cx="8219256" cy="59879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371097" y="1125486"/>
            <a:ext cx="8062454" cy="40194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371097" y="5044990"/>
            <a:ext cx="8114068" cy="40194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1097" y="1103843"/>
            <a:ext cx="0" cy="396044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433551" y="1145583"/>
            <a:ext cx="0" cy="396044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84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verniedruzaj.ucoz.ru/screenshots2/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56006" y="1700808"/>
            <a:ext cx="642509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6000" b="1" dirty="0">
                <a:latin typeface="Times New Roman" pitchFamily="18" charset="0"/>
                <a:cs typeface="Times New Roman" pitchFamily="18" charset="0"/>
              </a:rPr>
              <a:t>Үй тапсырмасын </a:t>
            </a:r>
            <a:endParaRPr lang="kk-KZ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6000" b="1" dirty="0" smtClean="0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kk-KZ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0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h4.ggpht.com/_ZdRw4QtAwLc/TGGzNKDKw4I/AAAAAAAASc4/Zk85jq-tt8Q/111%20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03848" y="11247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Программалық жабдықтама түрін тап 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i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213285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400" b="1" i="1" dirty="0"/>
              <a:t>А</a:t>
            </a: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) жүйелік, қолданбалы</a:t>
            </a:r>
            <a:br>
              <a:rPr lang="kk-KZ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Б) жүйелік, логикалық</a:t>
            </a:r>
            <a:br>
              <a:rPr lang="kk-KZ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В) физикалық, қолданбалы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51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4.ggpht.com/_ZdRw4QtAwLc/TGGzNKDKw4I/AAAAAAAASc4/Zk85jq-tt8Q/111%20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" y="-1953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126876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Программалау тілі …</a:t>
            </a:r>
            <a:r>
              <a:rPr lang="kk-KZ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i="1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98556" y="184482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kk-KZ" sz="2000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) жазбаларды машина тіліне аудару</a:t>
            </a:r>
            <a:br>
              <a:rPr lang="kk-KZ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Б) программаны құрайтын жазбалар жүйесін анықтайтын ережелер жиынтығы</a:t>
            </a:r>
            <a:br>
              <a:rPr lang="kk-KZ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В)командалар тізбегіне айналдыратын жүйелік программа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67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4.ggpht.com/_ZdRw4QtAwLc/TGGzNKDKw4I/AAAAAAAASc4/Zk85jq-tt8Q/111%20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112474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VisualBasic-тің негізгі </a:t>
            </a:r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объектісі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17728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А)пішін   </a:t>
            </a:r>
            <a:endParaRPr lang="kk-K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Б)оқиға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элементі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7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h4.ggpht.com/_ZdRw4QtAwLc/TGGzNKDKw4I/AAAAAAAASc4/Zk85jq-tt8Q/111%20(4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126876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2000" b="1" i="1" dirty="0">
                <a:latin typeface="Times New Roman" pitchFamily="18" charset="0"/>
                <a:cs typeface="Times New Roman" pitchFamily="18" charset="0"/>
              </a:rPr>
              <a:t>Қасиет дегеніміз –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668870"/>
            <a:ext cx="4716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А) өлшем, түс, жоба</a:t>
            </a:r>
            <a:br>
              <a:rPr lang="kk-KZ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Б) объектінің күйін сипаттайтын шама</a:t>
            </a:r>
            <a:br>
              <a:rPr lang="kk-KZ" sz="2400" b="1" i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i="1" dirty="0">
                <a:latin typeface="Times New Roman" pitchFamily="18" charset="0"/>
                <a:cs typeface="Times New Roman" pitchFamily="18" charset="0"/>
              </a:rPr>
              <a:t>В) объект сипаттамасын өзгерту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4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421</Words>
  <Application>Microsoft Office PowerPoint</Application>
  <PresentationFormat>Экран (4:3)</PresentationFormat>
  <Paragraphs>161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Пакет</vt:lpstr>
      <vt:lpstr>Объект упаковщика для оболочки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40</cp:revision>
  <dcterms:created xsi:type="dcterms:W3CDTF">2017-01-11T06:53:27Z</dcterms:created>
  <dcterms:modified xsi:type="dcterms:W3CDTF">2017-01-17T06:25:18Z</dcterms:modified>
</cp:coreProperties>
</file>