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77" r:id="rId7"/>
    <p:sldId id="283" r:id="rId8"/>
    <p:sldId id="262" r:id="rId9"/>
    <p:sldId id="263" r:id="rId10"/>
    <p:sldId id="264" r:id="rId11"/>
    <p:sldId id="265" r:id="rId12"/>
    <p:sldId id="270" r:id="rId13"/>
    <p:sldId id="267" r:id="rId14"/>
    <p:sldId id="268" r:id="rId15"/>
    <p:sldId id="266" r:id="rId16"/>
    <p:sldId id="271" r:id="rId17"/>
    <p:sldId id="281" r:id="rId18"/>
    <p:sldId id="272" r:id="rId19"/>
    <p:sldId id="273" r:id="rId20"/>
    <p:sldId id="284" r:id="rId21"/>
    <p:sldId id="274" r:id="rId22"/>
    <p:sldId id="275" r:id="rId23"/>
    <p:sldId id="280" r:id="rId24"/>
    <p:sldId id="282" r:id="rId25"/>
    <p:sldId id="276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ндугаш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E5E"/>
    <a:srgbClr val="00506C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B8728-4241-42A4-AE52-792FA9BBB618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4798A-F293-4391-A7B3-10EB628D0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gif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26.png"/><Relationship Id="rId4" Type="http://schemas.openxmlformats.org/officeDocument/2006/relationships/image" Target="../media/image13.gif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2;&#1085;&#1076;&#1091;&#1075;&#1072;&#1096;\Desktop\&#1045;&#1089;&#1083;&#1080;%20&#1042;&#1077;&#1089;&#1077;&#1083;&#1086;%20&#1046;&#1080;&#1074;&#1077;&#1090;&#1089;&#1103;,%20&#1044;&#1077;&#1083;&#1072;&#1081;%20&#1058;&#1072;&#1082;%20-%20&#1055;&#1077;&#1089;&#1085;&#1080;%20&#1044;&#1083;&#1103;%20&#1044;&#1077;&#1090;&#1077;&#1081;%20.tv.mp4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2;&#1085;&#1076;&#1091;&#1075;&#1072;&#1096;\Desktop\Downloads\16916821_423417324677590_7291075609118113792_n.mp4" TargetMode="Externa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45.radikal.ru/i109/0810/e1/3f0610f33621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hyperlink" Target="http://s45.radikal.ru/i109/0810/e1/3f0610f33621.g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dient_a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85736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1462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005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42913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1468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64344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1429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8572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14311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72412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7652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50057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64344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0004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005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78619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35769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28612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1442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64344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5756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0" y="642918"/>
            <a:ext cx="9144000" cy="485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2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Байдашева Бақтыгүл Жолдыбаевна</a:t>
            </a:r>
            <a:endParaRPr lang="ru-RU" sz="40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4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4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мұғалімі</a:t>
            </a:r>
            <a:endParaRPr lang="ru-RU" sz="44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«Д» </a:t>
            </a:r>
            <a:r>
              <a:rPr lang="ru-RU" sz="4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sz="44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Жаратылыстану</a:t>
            </a:r>
            <a:endParaRPr lang="ru-RU" sz="44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ust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714356"/>
            <a:ext cx="5286444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/>
            <a:r>
              <a:rPr lang="kk-KZ" sz="4000" b="1" i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Жалпы мақсаты: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500174"/>
          <a:ext cx="6858048" cy="321471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6858048"/>
              </a:tblGrid>
              <a:tr h="10715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Барлық оқушылар:</a:t>
                      </a:r>
                      <a:r>
                        <a:rPr lang="kk-KZ" sz="2800" dirty="0">
                          <a:latin typeface="Times New Roman"/>
                          <a:ea typeface="Arial"/>
                          <a:cs typeface="Times New Roman"/>
                        </a:rPr>
                        <a:t>  табиғи және жасанды жарық көздерін ажырату;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Оқушылардың басым бөлігі:</a:t>
                      </a:r>
                      <a:r>
                        <a:rPr lang="kk-KZ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қоршаған ортадағы құбылыстарға бақылау жасау.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Кейбір оқушылар:</a:t>
                      </a:r>
                      <a:r>
                        <a:rPr lang="kk-KZ" sz="2800" dirty="0">
                          <a:latin typeface="Times New Roman"/>
                          <a:ea typeface="Arial"/>
                          <a:cs typeface="Times New Roman"/>
                        </a:rPr>
                        <a:t>  жаңа сабақта алған білімдерін өмірде қолданады.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56" marR="627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 descr="http://povelitelnica.com.ua/images/gif-lyna/prir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://povelitelnica.com.ua/images/gif-lyna/prir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928802"/>
            <a:ext cx="1000132" cy="1143008"/>
          </a:xfrm>
          <a:prstGeom prst="rect">
            <a:avLst/>
          </a:prstGeom>
          <a:noFill/>
        </p:spPr>
      </p:pic>
      <p:sp>
        <p:nvSpPr>
          <p:cNvPr id="12" name="AutoShape 2" descr="5648948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lIns="91428" tIns="45714" rIns="91428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57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dirty="0" smtClean="0">
                <a:solidFill>
                  <a:srgbClr val="FF0000"/>
                </a:solidFill>
              </a:rPr>
              <a:t>Жарық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428728" y="1500174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928934"/>
            <a:ext cx="314327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</a:rPr>
              <a:t>Табиғи жарық көзі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429388" y="1428736"/>
            <a:ext cx="785818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2857496"/>
            <a:ext cx="335758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</a:rPr>
              <a:t>Жасанды жарық көзі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429388" y="3786190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5214950"/>
            <a:ext cx="207170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Жылулық  жарық көзі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72330" y="5214950"/>
            <a:ext cx="20716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салқын жарық көзі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428728" y="3857628"/>
            <a:ext cx="71438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5214950"/>
            <a:ext cx="364333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tx1"/>
                </a:solidFill>
              </a:rPr>
              <a:t>Күн,ай,жұлдыз,жарық қоңызы,найзағай.т.б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dient_a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Жарық </a:t>
            </a:r>
            <a:r>
              <a:rPr lang="ru-RU" sz="3600" i="1" dirty="0" err="1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табиғи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және </a:t>
            </a:r>
            <a:r>
              <a:rPr lang="ru-RU" sz="3600" i="1" dirty="0" err="1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Times New Roman" pitchFamily="18" charset="0"/>
              </a:rPr>
              <a:t>жасанды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болып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екіге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бөлінеді.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Жарық майда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бөлшектер ағыны</a:t>
            </a:r>
            <a:endParaRPr lang="ru-RU" sz="3600" dirty="0" smtClean="0">
              <a:latin typeface="Calibri" pitchFamily="34" charset="0"/>
              <a:ea typeface="Arial" pitchFamily="34" charset="0"/>
              <a:cs typeface="Times New Roman" pitchFamily="18" charset="0"/>
            </a:endParaRPr>
          </a:p>
          <a:p>
            <a:pPr lvl="0" indent="21590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әрі электромагнитті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толқын болып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табылады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.</a:t>
            </a:r>
          </a:p>
          <a:p>
            <a:pPr lvl="0" indent="2159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                Ай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жарығы күн сәулесінің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           </a:t>
            </a:r>
          </a:p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                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шағылуынан  пайда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болады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.</a:t>
            </a:r>
          </a:p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Calibri" pitchFamily="34" charset="0"/>
              <a:ea typeface="Arial" pitchFamily="34" charset="0"/>
              <a:cs typeface="Times New Roman" pitchFamily="18" charset="0"/>
            </a:endParaRPr>
          </a:p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                     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Күн 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—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қызған газды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шар.                                 </a:t>
            </a:r>
          </a:p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                     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Күн сәулесіне 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тура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қарауға</a:t>
            </a: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</a:t>
            </a:r>
          </a:p>
          <a:p>
            <a:pPr lvl="0" indent="215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                        </a:t>
            </a:r>
            <a:r>
              <a:rPr lang="ru-RU" sz="3600" dirty="0" err="1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болмайды</a:t>
            </a:r>
            <a:r>
              <a:rPr lang="ru-RU" sz="2400" dirty="0" smtClean="0">
                <a:latin typeface="Calibri" pitchFamily="34" charset="0"/>
                <a:ea typeface="Arial" pitchFamily="34" charset="0"/>
                <a:cs typeface="Times New Roman" pitchFamily="18" charset="0"/>
              </a:rPr>
              <a:t>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5" descr="http://api.ning.com/files/0B5a*k9l18ZMkGeLwvoBNxvTw1Hi9P8LRWTTclPENElgsm4LHOxr1DxEdtBo3Eecvib6m-YnM*9L5Y0tXWhQ56IzkJD0buwK/25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2143108" cy="1643074"/>
          </a:xfrm>
          <a:prstGeom prst="rect">
            <a:avLst/>
          </a:prstGeom>
          <a:noFill/>
        </p:spPr>
      </p:pic>
      <p:pic>
        <p:nvPicPr>
          <p:cNvPr id="17" name="Picture 9" descr="http://povelitelnica.com.ua/images/gif-lyna/prir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207167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0.liveinternet.ru/images/attach/c/4/82/428/82428980_large_61ble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hello_html_286c83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14620"/>
            <a:ext cx="64294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57166"/>
            <a:ext cx="87154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Табиғи жарық көздері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Күн, жұлдыздар, найзағай,өзінен жарық шығарушы жәндіктер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т.б.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dient_a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</p:pic>
      <p:pic>
        <p:nvPicPr>
          <p:cNvPr id="26627" name="Рисунок 11" descr="hello_html_34b14b7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00174"/>
            <a:ext cx="3929090" cy="1409700"/>
          </a:xfrm>
          <a:prstGeom prst="rect">
            <a:avLst/>
          </a:prstGeom>
          <a:noFill/>
        </p:spPr>
      </p:pic>
      <p:pic>
        <p:nvPicPr>
          <p:cNvPr id="26626" name="Рисунок 12" descr="hello_html_m35f987e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643446"/>
            <a:ext cx="2428892" cy="1571636"/>
          </a:xfrm>
          <a:prstGeom prst="rect">
            <a:avLst/>
          </a:prstGeom>
          <a:noFill/>
        </p:spPr>
      </p:pic>
      <p:pic>
        <p:nvPicPr>
          <p:cNvPr id="26625" name="Рисунок 13" descr="ANd9GcTnr6YtrDajz0oMYzpOlBlCSJijgA02rFWCs6BzPav5qqzmMAUbW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572008"/>
            <a:ext cx="2071702" cy="1500198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Жасанды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жарық көздері екіге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бөлінеді: 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жылулық және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люминесценцияланатын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(салқын жарық көздері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Жылулық жарық көздері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000372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Люминесценцияланатын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жарық көздері (салқын жарық көздері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күндізгі жарық шамдары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теледидар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экраныныӊ жарығы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т.б.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410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2" name="Picture 8" descr="http://www.gifmania.ru/Animated-Gifs-Tekhnologiya/Animations-Television/Images-Flat-Screen-Tvs/Flat-Screen-Tvs-5287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643446"/>
            <a:ext cx="242889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dient_a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73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42886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6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8612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0057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35769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00010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29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78632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35782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121275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2863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povelitelnica.com.ua/images/gif-lyna/prir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2714644" cy="235745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solidFill>
                  <a:schemeClr val="tx1"/>
                </a:solidFill>
              </a:rPr>
              <a:t>Суретте  қандай жарық көздері бейнеленген</a:t>
            </a:r>
            <a:r>
              <a:rPr lang="kk-KZ" sz="4000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6" name="Picture 4" descr="http://justclickit.ru/flash/star/star%20(193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533400" cy="419101"/>
          </a:xfrm>
          <a:prstGeom prst="rect">
            <a:avLst/>
          </a:prstGeom>
          <a:noFill/>
        </p:spPr>
      </p:pic>
      <p:pic>
        <p:nvPicPr>
          <p:cNvPr id="23558" name="Picture 6" descr="http://justclickit.ru/flash/star/star%20(193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57298"/>
            <a:ext cx="533400" cy="419101"/>
          </a:xfrm>
          <a:prstGeom prst="rect">
            <a:avLst/>
          </a:prstGeom>
          <a:noFill/>
        </p:spPr>
      </p:pic>
      <p:pic>
        <p:nvPicPr>
          <p:cNvPr id="23560" name="Picture 8" descr="http://justclickit.ru/flash/star/star%20(193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357298"/>
            <a:ext cx="747714" cy="419101"/>
          </a:xfrm>
          <a:prstGeom prst="rect">
            <a:avLst/>
          </a:prstGeom>
          <a:noFill/>
        </p:spPr>
      </p:pic>
      <p:pic>
        <p:nvPicPr>
          <p:cNvPr id="23562" name="Picture 10" descr="http://justclickit.ru/flash/star/star%20(193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533400" cy="419101"/>
          </a:xfrm>
          <a:prstGeom prst="rect">
            <a:avLst/>
          </a:prstGeom>
          <a:noFill/>
        </p:spPr>
      </p:pic>
      <p:pic>
        <p:nvPicPr>
          <p:cNvPr id="23564" name="Picture 12" descr="http://justclickit.ru/flash/star/star%20(350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647700" cy="628651"/>
          </a:xfrm>
          <a:prstGeom prst="rect">
            <a:avLst/>
          </a:prstGeom>
          <a:noFill/>
        </p:spPr>
      </p:pic>
      <p:pic>
        <p:nvPicPr>
          <p:cNvPr id="23566" name="Picture 14" descr="http://justclickit.ru/flash/star/star%20(350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285860"/>
            <a:ext cx="647700" cy="628651"/>
          </a:xfrm>
          <a:prstGeom prst="rect">
            <a:avLst/>
          </a:prstGeom>
          <a:noFill/>
        </p:spPr>
      </p:pic>
      <p:pic>
        <p:nvPicPr>
          <p:cNvPr id="23568" name="Picture 16" descr="http://justclickit.ru/flash/star/star%20(193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66"/>
            <a:ext cx="533400" cy="419101"/>
          </a:xfrm>
          <a:prstGeom prst="rect">
            <a:avLst/>
          </a:prstGeom>
          <a:noFill/>
        </p:spPr>
      </p:pic>
      <p:pic>
        <p:nvPicPr>
          <p:cNvPr id="23570" name="Picture 18" descr="http://justclickit.ru/flash/star/star%20(193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8404" y="0"/>
            <a:ext cx="935596" cy="928670"/>
          </a:xfrm>
          <a:prstGeom prst="rect">
            <a:avLst/>
          </a:prstGeom>
          <a:noFill/>
        </p:spPr>
      </p:pic>
      <p:pic>
        <p:nvPicPr>
          <p:cNvPr id="23574" name="Picture 22" descr="https://im0-tub-kz.yandex.net/i?id=eb0bf9bce25898a0bf2895bcc4fbaaf7&amp;n=33&amp;h=200&amp;w=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428736"/>
            <a:ext cx="2643206" cy="1916323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0" y="5500702"/>
            <a:ext cx="9144000" cy="114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600" dirty="0" smtClean="0">
                <a:solidFill>
                  <a:schemeClr val="tx1"/>
                </a:solidFill>
              </a:rPr>
              <a:t>Бұлардан шығатын жарық көздерін қолмен ұстай аламыз ба?</a:t>
            </a:r>
          </a:p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- Біз тек көре аламыз.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9" name="Рисунок 13" descr="ANd9GcTnr6YtrDajz0oMYzpOlBlCSJijgA02rFWCs6BzPav5qqzmMAUbW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3929066"/>
            <a:ext cx="2071702" cy="1500198"/>
          </a:xfrm>
          <a:prstGeom prst="rect">
            <a:avLst/>
          </a:prstGeom>
          <a:noFill/>
        </p:spPr>
      </p:pic>
      <p:pic>
        <p:nvPicPr>
          <p:cNvPr id="40" name="Рисунок 39" descr="hello_html_m959af0b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3929066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26" descr="http://www.arnapress.kz/i/Posts/79759_l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3929066"/>
            <a:ext cx="2214578" cy="1262063"/>
          </a:xfrm>
          <a:prstGeom prst="rect">
            <a:avLst/>
          </a:prstGeom>
          <a:noFill/>
        </p:spPr>
      </p:pic>
      <p:pic>
        <p:nvPicPr>
          <p:cNvPr id="36" name="Picture 8" descr="http://justclickit.ru/flash/star/star%20(193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0498" y="1428737"/>
            <a:ext cx="382356" cy="214314"/>
          </a:xfrm>
          <a:prstGeom prst="rect">
            <a:avLst/>
          </a:prstGeom>
          <a:noFill/>
        </p:spPr>
      </p:pic>
      <p:pic>
        <p:nvPicPr>
          <p:cNvPr id="37" name="Picture 14" descr="http://justclickit.ru/flash/star/star%20(350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143116"/>
            <a:ext cx="368013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dient_a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</p:pic>
      <p:pic>
        <p:nvPicPr>
          <p:cNvPr id="28674" name="Picture 2" descr="http://zhasatyrau.kz/uploads/kakoi%20den/astan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57430"/>
            <a:ext cx="4286248" cy="4500570"/>
          </a:xfrm>
          <a:prstGeom prst="rect">
            <a:avLst/>
          </a:prstGeom>
          <a:noFill/>
        </p:spPr>
      </p:pic>
      <p:pic>
        <p:nvPicPr>
          <p:cNvPr id="28676" name="Picture 4" descr="http://aviasales.kz/images/cities_big/ast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36" y="2357430"/>
            <a:ext cx="4404446" cy="45005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914400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</a:rPr>
              <a:t>Суреттерді салыстыр.</a:t>
            </a:r>
          </a:p>
          <a:p>
            <a:pPr algn="ctr"/>
            <a:r>
              <a:rPr lang="kk-KZ" sz="3200" dirty="0" smtClean="0">
                <a:solidFill>
                  <a:schemeClr val="tx1"/>
                </a:solidFill>
              </a:rPr>
              <a:t>Суреттердегі жарық көздерін ата.Олар табиғи жарық көзіне жата ма әлде жасанды жарық көзіне жата ма? Қалай ойлайсың?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dient_al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Сергіту  сәті</a:t>
            </a:r>
            <a:endParaRPr lang="ru-RU" dirty="0"/>
          </a:p>
        </p:txBody>
      </p:sp>
      <p:pic>
        <p:nvPicPr>
          <p:cNvPr id="8" name="Если Весело Живется, Делай Так - Песни Для Детей .t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725632"/>
            <a:ext cx="8643966" cy="513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648948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lIns="91428" tIns="45714" rIns="91428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57232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8800" dirty="0" smtClean="0">
                <a:solidFill>
                  <a:srgbClr val="FF0000"/>
                </a:solidFill>
              </a:rPr>
              <a:t>Постер  қорғау:</a:t>
            </a:r>
            <a:endParaRPr lang="kk-KZ" sz="7200" dirty="0" smtClean="0"/>
          </a:p>
          <a:p>
            <a:pPr algn="ctr"/>
            <a:r>
              <a:rPr lang="kk-KZ" sz="4800" dirty="0" smtClean="0"/>
              <a:t>Жарық көздерін тауып жапсыру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1942"/>
            <a:ext cx="914400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chemeClr val="tx1"/>
                </a:solidFill>
              </a:rPr>
              <a:t>                                         </a:t>
            </a:r>
          </a:p>
          <a:p>
            <a:endParaRPr lang="kk-KZ" sz="2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4071942"/>
          <a:ext cx="8429716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3772"/>
                <a:gridCol w="1105944"/>
              </a:tblGrid>
              <a:tr h="706331">
                <a:tc>
                  <a:txBody>
                    <a:bodyPr/>
                    <a:lstStyle/>
                    <a:p>
                      <a:pPr algn="ctr"/>
                      <a:r>
                        <a:rPr lang="kk-KZ" sz="3600" b="1" dirty="0" smtClean="0">
                          <a:solidFill>
                            <a:schemeClr val="tx1"/>
                          </a:solidFill>
                        </a:rPr>
                        <a:t>Дескриптор:         </a:t>
                      </a:r>
                      <a:endParaRPr lang="ru-RU" sz="36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dirty="0" smtClean="0">
                          <a:solidFill>
                            <a:schemeClr val="tx1"/>
                          </a:solidFill>
                        </a:rPr>
                        <a:t>Балл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2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b="1" dirty="0" smtClean="0">
                          <a:solidFill>
                            <a:schemeClr val="tx1"/>
                          </a:solidFill>
                        </a:rPr>
                        <a:t>Табиғи ,жасанды  жарық  көздерін толық  жапсырмалайды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3200" dirty="0" smtClean="0"/>
                        <a:t>10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playcast.ru/uploads/2013/12/28/69844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28604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</a:rPr>
              <a:t>Топпен жұмыс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1-</a:t>
            </a:r>
            <a:r>
              <a:rPr lang="kk-KZ" sz="3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топ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  <a:r>
              <a:rPr lang="ru-RU" sz="4000" dirty="0" smtClean="0">
                <a:solidFill>
                  <a:srgbClr val="FFFF00"/>
                </a:solidFill>
              </a:rPr>
              <a:t>«</a:t>
            </a:r>
            <a:r>
              <a:rPr lang="ru-RU" sz="4000" dirty="0" err="1" smtClean="0">
                <a:solidFill>
                  <a:srgbClr val="FFFF00"/>
                </a:solidFill>
              </a:rPr>
              <a:t>Адасқан буындар</a:t>
            </a:r>
            <a:r>
              <a:rPr lang="ru-RU" sz="4000" dirty="0" smtClean="0">
                <a:solidFill>
                  <a:srgbClr val="FFFF00"/>
                </a:solidFill>
              </a:rPr>
              <a:t>» (</a:t>
            </a:r>
            <a:r>
              <a:rPr lang="ru-RU" sz="4000" dirty="0" err="1" smtClean="0">
                <a:solidFill>
                  <a:srgbClr val="FFFF00"/>
                </a:solidFill>
              </a:rPr>
              <a:t>берілген</a:t>
            </a:r>
            <a:r>
              <a:rPr lang="ru-RU" sz="4000" dirty="0" smtClean="0">
                <a:solidFill>
                  <a:srgbClr val="FFFF00"/>
                </a:solidFill>
              </a:rPr>
              <a:t>              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                        </a:t>
            </a:r>
            <a:r>
              <a:rPr lang="ru-RU" sz="4000" dirty="0" err="1" smtClean="0">
                <a:solidFill>
                  <a:srgbClr val="FFFF00"/>
                </a:solidFill>
              </a:rPr>
              <a:t>буындардан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сөздер құрау</a:t>
            </a:r>
            <a:r>
              <a:rPr lang="ru-RU" sz="4000" dirty="0" smtClean="0">
                <a:solidFill>
                  <a:srgbClr val="FFFF00"/>
                </a:solidFill>
              </a:rPr>
              <a:t>)</a:t>
            </a:r>
          </a:p>
          <a:p>
            <a:endParaRPr lang="ru-RU" sz="3600" dirty="0" smtClean="0"/>
          </a:p>
          <a:p>
            <a:r>
              <a:rPr lang="ru-RU" sz="3600" dirty="0" smtClean="0">
                <a:solidFill>
                  <a:schemeClr val="bg1"/>
                </a:solidFill>
              </a:rPr>
              <a:t>2- </a:t>
            </a:r>
            <a:r>
              <a:rPr lang="ru-RU" sz="4000" dirty="0" err="1" smtClean="0">
                <a:solidFill>
                  <a:schemeClr val="bg1"/>
                </a:solidFill>
              </a:rPr>
              <a:t>топ.</a:t>
            </a:r>
            <a:r>
              <a:rPr lang="ru-RU" sz="4000" dirty="0" err="1" smtClean="0">
                <a:solidFill>
                  <a:srgbClr val="FFFF00"/>
                </a:solidFill>
              </a:rPr>
              <a:t>Табиғи және жасанды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жарықтарды</a:t>
            </a:r>
            <a:r>
              <a:rPr lang="ru-RU" sz="4000" dirty="0" smtClean="0">
                <a:solidFill>
                  <a:srgbClr val="FFFF00"/>
                </a:solidFill>
              </a:rPr>
              <a:t> 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                               </a:t>
            </a:r>
            <a:r>
              <a:rPr lang="ru-RU" sz="4000" dirty="0" err="1" smtClean="0">
                <a:solidFill>
                  <a:srgbClr val="FFFF00"/>
                </a:solidFill>
              </a:rPr>
              <a:t>топқа бөлу</a:t>
            </a:r>
            <a:endParaRPr lang="ru-RU" sz="3600" dirty="0" smtClean="0">
              <a:solidFill>
                <a:srgbClr val="FFFF00"/>
              </a:solidFill>
            </a:endParaRPr>
          </a:p>
          <a:p>
            <a:endParaRPr lang="ru-RU" sz="3600" dirty="0" smtClean="0"/>
          </a:p>
          <a:p>
            <a:r>
              <a:rPr lang="ru-RU" sz="3600" dirty="0" smtClean="0">
                <a:solidFill>
                  <a:schemeClr val="bg1"/>
                </a:solidFill>
              </a:rPr>
              <a:t>3- топ.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dirty="0" smtClean="0"/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Сөздерге дыбыстық талдау</a:t>
            </a:r>
            <a:r>
              <a:rPr lang="ru-RU" sz="4000" dirty="0" smtClean="0">
                <a:solidFill>
                  <a:srgbClr val="FFFF00"/>
                </a:solidFill>
              </a:rPr>
              <a:t>  </a:t>
            </a:r>
            <a:r>
              <a:rPr lang="ru-RU" sz="4000" dirty="0" err="1" smtClean="0">
                <a:solidFill>
                  <a:srgbClr val="FFFF00"/>
                </a:solidFill>
              </a:rPr>
              <a:t>жасау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/>
              <a:t>                           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4- топ.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</a:rPr>
              <a:t>Сөздерден сөйлем құрау</a:t>
            </a:r>
            <a:endParaRPr lang="ru-RU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dient_a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28612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0017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85736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29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71488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1462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8632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50057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64344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1475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4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5716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35743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35743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350043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8586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14324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5574" y="343852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121275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35756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92919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71488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25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30003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8592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478632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64344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8586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2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D:\ФОТО  С ДЕТЬМИ\РИСУНКИ\open-book-with-inkwell-and-pen-dictionary-pixmac-image-44741519.jpg"/>
          <p:cNvPicPr>
            <a:picLocks noChangeAspect="1" noChangeArrowheads="1"/>
          </p:cNvPicPr>
          <p:nvPr/>
        </p:nvPicPr>
        <p:blipFill>
          <a:blip r:embed="rId4" cstate="print"/>
          <a:srcRect b="89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0" y="285728"/>
            <a:ext cx="9144000" cy="6572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kk-KZ" sz="3600" b="1" dirty="0" smtClean="0">
                <a:solidFill>
                  <a:srgbClr val="FF0000"/>
                </a:solidFill>
              </a:rPr>
              <a:t>Сабақта жоспарланған іс-әрекет</a:t>
            </a:r>
            <a:endParaRPr lang="kk-KZ" sz="600" b="1" dirty="0" smtClean="0">
              <a:solidFill>
                <a:srgbClr val="FF0000"/>
              </a:solidFill>
            </a:endParaRPr>
          </a:p>
          <a:p>
            <a:pPr marL="1371600" lvl="0" indent="-1371600">
              <a:lnSpc>
                <a:spcPct val="120000"/>
              </a:lnSpc>
              <a:spcBef>
                <a:spcPct val="0"/>
              </a:spcBef>
              <a:defRPr/>
            </a:pPr>
            <a:r>
              <a:rPr lang="kk-KZ" sz="600" b="1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kk-KZ" sz="3600" b="1" dirty="0" smtClean="0">
                <a:solidFill>
                  <a:srgbClr val="7030A0"/>
                </a:solidFill>
              </a:rPr>
              <a:t>Көңілді шеңбер                                                   </a:t>
            </a:r>
            <a:r>
              <a:rPr lang="kk-KZ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1371600" lvl="0" indent="-1371600">
              <a:lnSpc>
                <a:spcPct val="120000"/>
              </a:lnSpc>
              <a:spcBef>
                <a:spcPct val="0"/>
              </a:spcBef>
              <a:defRPr/>
            </a:pPr>
            <a:r>
              <a:rPr lang="kk-KZ" sz="3600" b="1" dirty="0" smtClean="0">
                <a:solidFill>
                  <a:schemeClr val="accent1"/>
                </a:solidFill>
              </a:rPr>
              <a:t>      </a:t>
            </a:r>
            <a:r>
              <a:rPr lang="kk-KZ" sz="3600" b="1" dirty="0" smtClean="0">
                <a:solidFill>
                  <a:srgbClr val="002060"/>
                </a:solidFill>
              </a:rPr>
              <a:t>Миға шабуыл</a:t>
            </a:r>
          </a:p>
          <a:p>
            <a:pPr marL="1371600" lvl="0" indent="-1371600">
              <a:lnSpc>
                <a:spcPct val="120000"/>
              </a:lnSpc>
              <a:spcBef>
                <a:spcPct val="0"/>
              </a:spcBef>
              <a:defRPr/>
            </a:pPr>
            <a:r>
              <a:rPr lang="kk-KZ" sz="3600" b="1" dirty="0" smtClean="0">
                <a:solidFill>
                  <a:srgbClr val="FF0000"/>
                </a:solidFill>
              </a:rPr>
              <a:t>      Постер қорғау</a:t>
            </a:r>
          </a:p>
          <a:p>
            <a:pPr marL="1371600" lvl="0" indent="-1371600">
              <a:lnSpc>
                <a:spcPct val="120000"/>
              </a:lnSpc>
              <a:spcBef>
                <a:spcPct val="0"/>
              </a:spcBef>
              <a:defRPr/>
            </a:pPr>
            <a:r>
              <a:rPr lang="kk-KZ" sz="3600" b="1" dirty="0" smtClean="0">
                <a:solidFill>
                  <a:schemeClr val="accent1">
                    <a:satMod val="150000"/>
                  </a:schemeClr>
                </a:solidFill>
              </a:rPr>
              <a:t>      </a:t>
            </a:r>
            <a:r>
              <a:rPr lang="kk-KZ" sz="3600" b="1" dirty="0" smtClean="0">
                <a:solidFill>
                  <a:srgbClr val="00B050"/>
                </a:solidFill>
              </a:rPr>
              <a:t>Топтық жұмыс</a:t>
            </a:r>
          </a:p>
          <a:p>
            <a:pPr marL="1371600" lvl="0" indent="-1371600">
              <a:lnSpc>
                <a:spcPct val="120000"/>
              </a:lnSpc>
              <a:spcBef>
                <a:spcPct val="0"/>
              </a:spcBef>
              <a:defRPr/>
            </a:pPr>
            <a:r>
              <a:rPr lang="kk-KZ" sz="3600" b="1" dirty="0" smtClean="0">
                <a:solidFill>
                  <a:srgbClr val="002060"/>
                </a:solidFill>
              </a:rPr>
              <a:t>       </a:t>
            </a:r>
            <a:r>
              <a:rPr lang="kk-KZ" sz="3600" b="1" smtClean="0">
                <a:solidFill>
                  <a:srgbClr val="002060"/>
                </a:solidFill>
              </a:rPr>
              <a:t>Үш тілділік</a:t>
            </a:r>
            <a:endParaRPr lang="kk-KZ" sz="3600" b="1" dirty="0" smtClean="0">
              <a:solidFill>
                <a:srgbClr val="00B0F0"/>
              </a:solidFill>
            </a:endParaRPr>
          </a:p>
          <a:p>
            <a:pPr marL="1371600" lvl="0" indent="-1371600">
              <a:lnSpc>
                <a:spcPct val="120000"/>
              </a:lnSpc>
              <a:spcBef>
                <a:spcPct val="0"/>
              </a:spcBef>
              <a:defRPr/>
            </a:pPr>
            <a:r>
              <a:rPr lang="kk-KZ" sz="3600" b="1" dirty="0" smtClean="0">
                <a:solidFill>
                  <a:srgbClr val="C00000"/>
                </a:solidFill>
              </a:rPr>
              <a:t>       Өздік жұмыс </a:t>
            </a:r>
          </a:p>
          <a:p>
            <a:pPr marL="1371600" lvl="0" indent="-1371600">
              <a:lnSpc>
                <a:spcPct val="120000"/>
              </a:lnSpc>
              <a:spcBef>
                <a:spcPct val="0"/>
              </a:spcBef>
              <a:defRPr/>
            </a:pPr>
            <a:r>
              <a:rPr lang="kk-KZ" sz="3600" b="1" dirty="0" smtClean="0">
                <a:solidFill>
                  <a:schemeClr val="accent1">
                    <a:satMod val="150000"/>
                  </a:schemeClr>
                </a:solidFill>
              </a:rPr>
              <a:t>        </a:t>
            </a:r>
            <a:r>
              <a:rPr lang="kk-KZ" sz="3600" b="1" dirty="0" smtClean="0">
                <a:solidFill>
                  <a:srgbClr val="C00000"/>
                </a:solidFill>
              </a:rPr>
              <a:t>Рефлексия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648948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lIns="91428" tIns="45714" rIns="91428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1" y="2268344"/>
          <a:ext cx="8715438" cy="3995928"/>
        </p:xfrm>
        <a:graphic>
          <a:graphicData uri="http://schemas.openxmlformats.org/drawingml/2006/table">
            <a:tbl>
              <a:tblPr/>
              <a:tblGrid>
                <a:gridCol w="928695"/>
                <a:gridCol w="6572296"/>
                <a:gridCol w="1214447"/>
              </a:tblGrid>
              <a:tr h="409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latin typeface="Calibri"/>
                          <a:ea typeface="Times New Roman"/>
                          <a:cs typeface="Times New Roman"/>
                        </a:rPr>
                        <a:t>Топ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latin typeface="Calibri"/>
                          <a:ea typeface="Times New Roman"/>
                          <a:cs typeface="Times New Roman"/>
                        </a:rPr>
                        <a:t>Дескриптор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>
                          <a:latin typeface="Calibri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latin typeface="Calibri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latin typeface="Calibri"/>
                          <a:ea typeface="Times New Roman"/>
                          <a:cs typeface="Times New Roman"/>
                        </a:rPr>
                        <a:t>«Адасқан буындар» (берілген               буындардан  сөздер  құрай алады)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latin typeface="Calibri"/>
                          <a:ea typeface="Times New Roman"/>
                          <a:cs typeface="Times New Roman"/>
                        </a:rPr>
                        <a:t>ІІ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latin typeface="Calibri"/>
                          <a:ea typeface="Times New Roman"/>
                          <a:cs typeface="Times New Roman"/>
                        </a:rPr>
                        <a:t>Табиғи және жасанды жарықтарды  топқа ажырата  алады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latin typeface="Calibri"/>
                          <a:ea typeface="Times New Roman"/>
                          <a:cs typeface="Times New Roman"/>
                        </a:rPr>
                        <a:t>ІІІ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Сөздерге </a:t>
                      </a:r>
                      <a:r>
                        <a:rPr lang="ru-RU" sz="2800" b="1" dirty="0" err="1">
                          <a:latin typeface="Calibri"/>
                          <a:ea typeface="Times New Roman"/>
                          <a:cs typeface="Times New Roman"/>
                        </a:rPr>
                        <a:t>дыбыстық талдау</a:t>
                      </a: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800" b="1" dirty="0" err="1">
                          <a:latin typeface="Calibri"/>
                          <a:ea typeface="Times New Roman"/>
                          <a:cs typeface="Times New Roman"/>
                        </a:rPr>
                        <a:t>жаса</a:t>
                      </a:r>
                      <a:r>
                        <a:rPr lang="kk-KZ" sz="2800" b="1" dirty="0">
                          <a:latin typeface="Calibri"/>
                          <a:ea typeface="Times New Roman"/>
                          <a:cs typeface="Times New Roman"/>
                        </a:rPr>
                        <a:t>й алады.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>
                          <a:latin typeface="Calibri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en-US" sz="2800" b="1">
                          <a:latin typeface="Calibri"/>
                          <a:ea typeface="Times New Roman"/>
                          <a:cs typeface="Times New Roman"/>
                        </a:rPr>
                        <a:t>V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err="1">
                          <a:latin typeface="Calibri"/>
                          <a:ea typeface="Times New Roman"/>
                          <a:cs typeface="Times New Roman"/>
                        </a:rPr>
                        <a:t>Сөздерден сөйлем құра</a:t>
                      </a:r>
                      <a:r>
                        <a:rPr lang="kk-KZ" sz="2800" b="1" dirty="0">
                          <a:latin typeface="Calibri"/>
                          <a:ea typeface="Times New Roman"/>
                          <a:cs typeface="Times New Roman"/>
                        </a:rPr>
                        <a:t>й алады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latin typeface="Calibri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kk-KZ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Топпен жұмыс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laycast.ru/uploads/2015/10/11/154112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26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40246"/>
          </a:xfrm>
        </p:spPr>
        <p:txBody>
          <a:bodyPr>
            <a:normAutofit fontScale="90000"/>
          </a:bodyPr>
          <a:lstStyle/>
          <a:p>
            <a:r>
              <a:rPr lang="kk-KZ" sz="6000" dirty="0" smtClean="0">
                <a:solidFill>
                  <a:srgbClr val="FFFF00"/>
                </a:solidFill>
              </a:rPr>
              <a:t>Жеке жұмыс:                      </a:t>
            </a:r>
            <a:r>
              <a:rPr lang="kk-KZ" sz="6000" dirty="0" smtClean="0">
                <a:solidFill>
                  <a:schemeClr val="bg1"/>
                </a:solidFill>
              </a:rPr>
              <a:t>Семантикалық карта</a:t>
            </a:r>
            <a:r>
              <a:rPr lang="kk-KZ" sz="5300" dirty="0" smtClean="0">
                <a:solidFill>
                  <a:schemeClr val="bg1"/>
                </a:solidFill>
              </a:rPr>
              <a:t/>
            </a:r>
            <a:br>
              <a:rPr lang="kk-KZ" sz="5300" dirty="0" smtClean="0">
                <a:solidFill>
                  <a:schemeClr val="bg1"/>
                </a:solidFill>
              </a:rPr>
            </a:br>
            <a:r>
              <a:rPr lang="kk-KZ" sz="6000" dirty="0" smtClean="0">
                <a:solidFill>
                  <a:schemeClr val="bg1"/>
                </a:solidFill>
              </a:rPr>
              <a:t/>
            </a:r>
            <a:br>
              <a:rPr lang="kk-KZ" sz="6000" dirty="0" smtClean="0">
                <a:solidFill>
                  <a:schemeClr val="bg1"/>
                </a:solidFill>
              </a:rPr>
            </a:br>
            <a:r>
              <a:rPr lang="kk-KZ" sz="7200" dirty="0" smtClean="0"/>
              <a:t/>
            </a:r>
            <a:br>
              <a:rPr lang="kk-KZ" sz="7200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428868"/>
          <a:ext cx="9144000" cy="307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884"/>
                <a:gridCol w="2580977"/>
                <a:gridCol w="3097139"/>
              </a:tblGrid>
              <a:tr h="571503"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Жарық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Табиғи жарық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Жасанды жарық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4356"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Күн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/>
                        <a:t>+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262"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Көше</a:t>
                      </a:r>
                      <a:r>
                        <a:rPr lang="kk-KZ" sz="2800" baseline="0" dirty="0" smtClean="0"/>
                        <a:t> шамы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/>
                        <a:t>+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044"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Найзағай жарқылы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/>
                        <a:t>+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964"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Теледидар</a:t>
                      </a:r>
                      <a:r>
                        <a:rPr lang="kk-KZ" sz="2800" baseline="0" dirty="0" smtClean="0"/>
                        <a:t> жарығы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smtClean="0"/>
                        <a:t>+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714884"/>
            <a:ext cx="914400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800" b="1" dirty="0" smtClean="0">
                <a:solidFill>
                  <a:schemeClr val="tx1"/>
                </a:solidFill>
              </a:rPr>
              <a:t>                             </a:t>
            </a:r>
          </a:p>
          <a:p>
            <a:endParaRPr lang="kk-KZ" sz="2800" b="1" dirty="0" smtClean="0">
              <a:solidFill>
                <a:schemeClr val="tx1"/>
              </a:solidFill>
            </a:endParaRPr>
          </a:p>
          <a:p>
            <a:endParaRPr lang="kk-KZ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laycast.ru/uploads/2014/12/25/112687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5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39850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chemeClr val="bg1"/>
                </a:solidFill>
              </a:rPr>
              <a:t>ВЕНН  ДИАГРАММАСЫ:</a:t>
            </a:r>
            <a:br>
              <a:rPr lang="kk-KZ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6" y="2000240"/>
            <a:ext cx="4857784" cy="464347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200" dirty="0" smtClean="0">
                <a:solidFill>
                  <a:srgbClr val="FF0000"/>
                </a:solidFill>
              </a:rPr>
              <a:t>Күн</a:t>
            </a:r>
          </a:p>
          <a:p>
            <a:r>
              <a:rPr lang="kk-KZ" sz="3200" dirty="0" smtClean="0">
                <a:solidFill>
                  <a:srgbClr val="FF0000"/>
                </a:solidFill>
              </a:rPr>
              <a:t>Ай</a:t>
            </a:r>
          </a:p>
          <a:p>
            <a:r>
              <a:rPr lang="kk-KZ" sz="3200" dirty="0" smtClean="0">
                <a:solidFill>
                  <a:srgbClr val="FF0000"/>
                </a:solidFill>
              </a:rPr>
              <a:t>Жұлдыз</a:t>
            </a:r>
          </a:p>
          <a:p>
            <a:r>
              <a:rPr lang="kk-KZ" sz="3200" dirty="0" smtClean="0">
                <a:solidFill>
                  <a:srgbClr val="FF0000"/>
                </a:solidFill>
              </a:rPr>
              <a:t>Найзағай</a:t>
            </a:r>
          </a:p>
          <a:p>
            <a:r>
              <a:rPr lang="kk-KZ" sz="3200" dirty="0" smtClean="0">
                <a:solidFill>
                  <a:srgbClr val="FF0000"/>
                </a:solidFill>
              </a:rPr>
              <a:t>Жарықырауық қоңыз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00496" y="2214530"/>
            <a:ext cx="4786346" cy="464347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k-KZ" sz="3200" dirty="0" smtClean="0">
                <a:solidFill>
                  <a:srgbClr val="FF0000"/>
                </a:solidFill>
              </a:rPr>
              <a:t>Аспашам</a:t>
            </a:r>
          </a:p>
          <a:p>
            <a:pPr algn="r"/>
            <a:r>
              <a:rPr lang="kk-KZ" sz="3200" dirty="0" smtClean="0">
                <a:solidFill>
                  <a:srgbClr val="FF0000"/>
                </a:solidFill>
              </a:rPr>
              <a:t>Көше  шамы</a:t>
            </a:r>
          </a:p>
          <a:p>
            <a:pPr algn="r"/>
            <a:r>
              <a:rPr lang="kk-KZ" sz="3200" dirty="0" smtClean="0">
                <a:solidFill>
                  <a:srgbClr val="FF0000"/>
                </a:solidFill>
              </a:rPr>
              <a:t>Шамшырақ</a:t>
            </a:r>
          </a:p>
          <a:p>
            <a:pPr algn="r"/>
            <a:r>
              <a:rPr lang="kk-KZ" sz="3200" dirty="0" smtClean="0">
                <a:solidFill>
                  <a:srgbClr val="FF0000"/>
                </a:solidFill>
              </a:rPr>
              <a:t>Белгі беретін құрал</a:t>
            </a:r>
          </a:p>
          <a:p>
            <a:pPr algn="r"/>
            <a:r>
              <a:rPr lang="kk-KZ" sz="3200" dirty="0" smtClean="0">
                <a:solidFill>
                  <a:srgbClr val="FF0000"/>
                </a:solidFill>
              </a:rPr>
              <a:t>Май шам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43050"/>
            <a:ext cx="228598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Табиғи жарық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43670" y="1714488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Жасанды жарық</a:t>
            </a:r>
            <a:endParaRPr lang="ru-RU" sz="2400" dirty="0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3000364" y="3214686"/>
            <a:ext cx="2571768" cy="12858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Жарық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o3.imgsmail.ru/imgpreview?key=182c9843d87ad8b1&amp;mb=imgdb_preview_1111&amp;a=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122"/>
          </a:xfrm>
          <a:prstGeom prst="rect">
            <a:avLst/>
          </a:prstGeom>
          <a:noFill/>
        </p:spPr>
      </p:pic>
      <p:pic>
        <p:nvPicPr>
          <p:cNvPr id="5" name="Picture 4" descr="http://playcast.ru/uploads/2014/06/02/88028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57422" cy="2000239"/>
          </a:xfrm>
          <a:prstGeom prst="rect">
            <a:avLst/>
          </a:prstGeom>
          <a:noFill/>
        </p:spPr>
      </p:pic>
      <p:pic>
        <p:nvPicPr>
          <p:cNvPr id="6" name="Picture 9" descr="http://povelitelnica.com.ua/images/gif-lyna/prir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14290"/>
            <a:ext cx="2071670" cy="17145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57166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6600" dirty="0" smtClean="0">
                <a:solidFill>
                  <a:srgbClr val="FFFF00"/>
                </a:solidFill>
              </a:rPr>
              <a:t>             Кезбе тілші                                   </a:t>
            </a:r>
          </a:p>
          <a:p>
            <a:pPr algn="ctr"/>
            <a:endParaRPr lang="kk-KZ" sz="3600" dirty="0" smtClean="0">
              <a:solidFill>
                <a:srgbClr val="FFFF00"/>
              </a:solidFill>
            </a:endParaRPr>
          </a:p>
          <a:p>
            <a:pPr algn="ctr"/>
            <a:r>
              <a:rPr lang="kk-KZ" sz="3800" dirty="0" smtClean="0">
                <a:solidFill>
                  <a:schemeClr val="bg1"/>
                </a:solidFill>
              </a:rPr>
              <a:t>Балалар бүгінгі сабақ сендерге ұнадыма?</a:t>
            </a:r>
          </a:p>
          <a:p>
            <a:pPr algn="ctr"/>
            <a:r>
              <a:rPr lang="kk-KZ" sz="3800" dirty="0" smtClean="0">
                <a:solidFill>
                  <a:schemeClr val="bg1"/>
                </a:solidFill>
              </a:rPr>
              <a:t>Бүгін қандай сабақ өттіңдер?                    Жарық көзі бізге не үшін қажет?            Жасанды жарық көзін кімдер ойлап тапқан?</a:t>
            </a:r>
          </a:p>
          <a:p>
            <a:pPr algn="ctr"/>
            <a:r>
              <a:rPr lang="kk-KZ" sz="3800" dirty="0" smtClean="0">
                <a:solidFill>
                  <a:schemeClr val="bg1"/>
                </a:solidFill>
              </a:rPr>
              <a:t>Күн жарығы не үшін керек?</a:t>
            </a:r>
          </a:p>
          <a:p>
            <a:pPr algn="ctr"/>
            <a:r>
              <a:rPr lang="kk-KZ" sz="3800" dirty="0" smtClean="0">
                <a:solidFill>
                  <a:schemeClr val="bg1"/>
                </a:solidFill>
              </a:rPr>
              <a:t>Қараңғылыты өлшеуге болама?</a:t>
            </a:r>
            <a:endParaRPr lang="ru-RU" sz="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мадақтаулар.</a:t>
            </a:r>
            <a:endParaRPr lang="ru-RU" sz="7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1" y="1142983"/>
          <a:ext cx="8429682" cy="3337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3"/>
                <a:gridCol w="1143008"/>
                <a:gridCol w="1071570"/>
                <a:gridCol w="1214446"/>
                <a:gridCol w="1285884"/>
                <a:gridCol w="214311"/>
              </a:tblGrid>
              <a:tr h="885454"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chemeClr val="bg1"/>
                          </a:solidFill>
                        </a:rPr>
                        <a:t>Топтар</a:t>
                      </a:r>
                      <a:r>
                        <a:rPr lang="kk-KZ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І </a:t>
                      </a:r>
                      <a:r>
                        <a:rPr lang="kk-KZ" sz="1800" baseline="0" dirty="0" smtClean="0"/>
                        <a:t> топ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ІІ  топ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ІІІ  топ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І</a:t>
                      </a:r>
                      <a:r>
                        <a:rPr lang="en-US" sz="1800" dirty="0" smtClean="0"/>
                        <a:t>V</a:t>
                      </a:r>
                      <a:r>
                        <a:rPr lang="ru-RU" sz="1800" baseline="0" dirty="0" smtClean="0"/>
                        <a:t>  топ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Calibri"/>
                          <a:ea typeface="Times New Roman"/>
                          <a:cs typeface="Times New Roman"/>
                        </a:rPr>
                        <a:t>Миға шабул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Calibri"/>
                          <a:ea typeface="Times New Roman"/>
                          <a:cs typeface="Times New Roman"/>
                        </a:rPr>
                        <a:t>Постер қорғау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Calibri"/>
                          <a:ea typeface="Times New Roman"/>
                          <a:cs typeface="Times New Roman"/>
                        </a:rPr>
                        <a:t>Топпен жұмыс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Calibri"/>
                          <a:ea typeface="Times New Roman"/>
                          <a:cs typeface="Times New Roman"/>
                        </a:rPr>
                        <a:t>Семантикалық карта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Calibri"/>
                          <a:ea typeface="Times New Roman"/>
                          <a:cs typeface="Times New Roman"/>
                        </a:rPr>
                        <a:t>Қорытынды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Picture 2" descr="https://go1.imgsmail.ru/imgpreview?key=3696c6347f999dae&amp;mb=imgdb_preview_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43042" cy="1142960"/>
          </a:xfrm>
          <a:prstGeom prst="rect">
            <a:avLst/>
          </a:prstGeom>
          <a:noFill/>
        </p:spPr>
      </p:pic>
      <p:pic>
        <p:nvPicPr>
          <p:cNvPr id="10" name="Picture 4" descr="https://go1.imgsmail.ru/imgpreview?key=3696c6347f999dae&amp;mb=imgdb_preview_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0"/>
            <a:ext cx="1714480" cy="1209672"/>
          </a:xfrm>
          <a:prstGeom prst="rect">
            <a:avLst/>
          </a:prstGeom>
          <a:noFill/>
        </p:spPr>
      </p:pic>
      <p:pic>
        <p:nvPicPr>
          <p:cNvPr id="16" name="16916821_423417324677590_7291075609118113792_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357694"/>
            <a:ext cx="9144000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96400" cy="6857999"/>
          </a:xfrm>
          <a:prstGeom prst="rect">
            <a:avLst/>
          </a:prstGeom>
          <a:gradFill rotWithShape="0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</a:rPr>
              <a:t>РЕФЛЕКСИЯ</a:t>
            </a:r>
          </a:p>
          <a:p>
            <a:pPr algn="ctr"/>
            <a:r>
              <a:rPr lang="kk-KZ" sz="4400" dirty="0" smtClean="0"/>
              <a:t>“Соңғы сөзді мен айтайын” әдісі</a:t>
            </a:r>
          </a:p>
          <a:p>
            <a:r>
              <a:rPr lang="kk-KZ" sz="4400" dirty="0" smtClean="0">
                <a:solidFill>
                  <a:srgbClr val="FF0000"/>
                </a:solidFill>
              </a:rPr>
              <a:t>  - </a:t>
            </a:r>
            <a:r>
              <a:rPr lang="kk-KZ" sz="2800" dirty="0" smtClean="0">
                <a:solidFill>
                  <a:srgbClr val="FF0000"/>
                </a:solidFill>
              </a:rPr>
              <a:t>Мұғалім: Бүгінгі сабақта біз “Жарық” туралы өттік           -  І топ: </a:t>
            </a:r>
            <a:r>
              <a:rPr lang="kk-KZ" sz="2800" dirty="0" smtClean="0"/>
              <a:t>”Соңғы сөзді мен айтайын”</a:t>
            </a:r>
            <a:r>
              <a:rPr lang="kk-KZ" sz="2800" dirty="0" smtClean="0">
                <a:solidFill>
                  <a:srgbClr val="FF0000"/>
                </a:solidFill>
              </a:rPr>
              <a:t> Жарық екіге бөлінеді.Табиғи және жасанды болып.</a:t>
            </a:r>
          </a:p>
          <a:p>
            <a:pPr>
              <a:buFontTx/>
              <a:buChar char="-"/>
            </a:pPr>
            <a:r>
              <a:rPr lang="kk-KZ" sz="2800" dirty="0" smtClean="0">
                <a:solidFill>
                  <a:srgbClr val="FF0000"/>
                </a:solidFill>
              </a:rPr>
              <a:t> ІІ топ: </a:t>
            </a:r>
            <a:r>
              <a:rPr lang="kk-KZ" sz="2800" dirty="0" smtClean="0"/>
              <a:t>”Соңғы сөзді мен айтайын”</a:t>
            </a:r>
            <a:r>
              <a:rPr lang="kk-KZ" sz="2800" dirty="0" smtClean="0">
                <a:solidFill>
                  <a:srgbClr val="FF0000"/>
                </a:solidFill>
              </a:rPr>
              <a:t> Табиғи жарыққа және жасанды жарыққа не жататынын айтады</a:t>
            </a:r>
          </a:p>
          <a:p>
            <a:r>
              <a:rPr lang="kk-KZ" sz="2800" dirty="0" smtClean="0">
                <a:solidFill>
                  <a:srgbClr val="FF0000"/>
                </a:solidFill>
              </a:rPr>
              <a:t>- ІІІ топ</a:t>
            </a:r>
            <a:r>
              <a:rPr lang="kk-KZ" sz="1600" dirty="0" smtClean="0">
                <a:solidFill>
                  <a:srgbClr val="FF0000"/>
                </a:solidFill>
              </a:rPr>
              <a:t>:</a:t>
            </a:r>
            <a:r>
              <a:rPr lang="kk-KZ" sz="2800" dirty="0" smtClean="0"/>
              <a:t> ”Соңғы сөзді мен айтайын”</a:t>
            </a:r>
            <a:r>
              <a:rPr lang="kk-KZ" sz="2800" dirty="0" smtClean="0">
                <a:solidFill>
                  <a:srgbClr val="FF0000"/>
                </a:solidFill>
              </a:rPr>
              <a:t> Жасанды жарық екіге бөлінеді жылулық және суық жарық көздері.</a:t>
            </a:r>
          </a:p>
          <a:p>
            <a:pPr>
              <a:buFontTx/>
              <a:buChar char="-"/>
            </a:pPr>
            <a:r>
              <a:rPr lang="kk-KZ" sz="2800" dirty="0" smtClean="0">
                <a:solidFill>
                  <a:srgbClr val="FF0000"/>
                </a:solidFill>
              </a:rPr>
              <a:t>І</a:t>
            </a:r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ru-RU" sz="2800" dirty="0" smtClean="0">
                <a:solidFill>
                  <a:srgbClr val="FF0000"/>
                </a:solidFill>
              </a:rPr>
              <a:t> топ</a:t>
            </a:r>
            <a:r>
              <a:rPr lang="kk-KZ" sz="2800" dirty="0" smtClean="0">
                <a:solidFill>
                  <a:srgbClr val="FF0000"/>
                </a:solidFill>
              </a:rPr>
              <a:t>: </a:t>
            </a:r>
            <a:r>
              <a:rPr lang="kk-KZ" sz="2800" dirty="0" smtClean="0"/>
              <a:t>”Соңғы сөзді мен айтайын”</a:t>
            </a:r>
            <a:r>
              <a:rPr lang="kk-KZ" sz="2800" dirty="0" smtClean="0">
                <a:solidFill>
                  <a:srgbClr val="FF0000"/>
                </a:solidFill>
              </a:rPr>
              <a:t> Бүгінгі сабақ өте түсінікті болды</a:t>
            </a:r>
          </a:p>
          <a:p>
            <a:pPr>
              <a:buFontTx/>
              <a:buChar char="-"/>
            </a:pP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://playcast.ru/uploads/2014/09/30/1003038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http://playcast.ru/uploads/2014/09/30/100303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2" descr="C:\Documents and Settings\Администратор\Мои документы\анимационные картинки\книга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7213">
            <a:off x="869306" y="-239617"/>
            <a:ext cx="7606237" cy="56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 rot="20483239">
            <a:off x="1671732" y="3473875"/>
            <a:ext cx="491712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ytimg.com/vi/hpHlTzuAnpk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022" cy="6858000"/>
          </a:xfrm>
          <a:prstGeom prst="rect">
            <a:avLst/>
          </a:prstGeom>
          <a:noFill/>
        </p:spPr>
      </p:pic>
      <p:pic>
        <p:nvPicPr>
          <p:cNvPr id="5" name="Picture 4" descr="Картинка 130 из 42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56544">
            <a:off x="-186643" y="155082"/>
            <a:ext cx="3082318" cy="242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КНИГИ\knigi-9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714884"/>
            <a:ext cx="2678121" cy="135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userXP\AppData\Local\Temp\Rar$DI04.482\ornament-20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6296025"/>
            <a:ext cx="3810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userXP\AppData\Local\Temp\Rar$DI04.482\ornament-20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6296025"/>
            <a:ext cx="3810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14414" y="0"/>
            <a:ext cx="807249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Шаттық  шеңбері:           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lang="kk-KZ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Шаттық шеңберінде тұрып оқушылар                     киіз үйді құрайды  және                                             түстермен топқа бөлінеді.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Топқа бөліну</a:t>
            </a:r>
          </a:p>
          <a:p>
            <a:pPr lvl="0" algn="ctr" eaLnBrk="0" hangingPunct="0"/>
            <a:r>
              <a:rPr lang="kk-KZ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Әр топ басшысы тұрып өз топтарының</a:t>
            </a:r>
          </a:p>
          <a:p>
            <a:pPr lvl="0" algn="ctr" eaLnBrk="0" hangingPunct="0"/>
            <a:r>
              <a:rPr lang="kk-KZ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қазақша-орысша-ағылшыншасын айтады.</a:t>
            </a:r>
            <a:endParaRPr lang="kk-KZ" sz="4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І-топ:  Күн- Солнце-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ІІ-топ:  Ай- Луна-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ІІІ- топ: Жұлдыз- Звезда-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dirty="0" smtClean="0">
                <a:latin typeface="Calibri" pitchFamily="34" charset="0"/>
                <a:cs typeface="Times New Roman" pitchFamily="18" charset="0"/>
              </a:rPr>
              <a:t>І</a:t>
            </a: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V-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топ</a:t>
            </a:r>
            <a:r>
              <a:rPr lang="kk-KZ" sz="2800" dirty="0" smtClean="0">
                <a:latin typeface="Calibri" pitchFamily="34" charset="0"/>
                <a:cs typeface="Times New Roman" pitchFamily="18" charset="0"/>
              </a:rPr>
              <a:t>: Найзағай- Молния-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User\Мои документы\377969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        </a:t>
            </a:r>
            <a:r>
              <a:rPr lang="ru-RU" sz="4000" b="1" dirty="0" err="1" smtClean="0"/>
              <a:t>Миға шабуыл</a:t>
            </a:r>
            <a:r>
              <a:rPr lang="ru-RU" sz="4000" b="1" dirty="0" smtClean="0"/>
              <a:t>: </a:t>
            </a:r>
          </a:p>
          <a:p>
            <a:pPr algn="ctr"/>
            <a:r>
              <a:rPr lang="ru-RU" sz="2400" b="1" dirty="0" smtClean="0"/>
              <a:t>1-топ. «</a:t>
            </a: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Күн”</a:t>
            </a:r>
            <a:endParaRPr lang="ru-RU" sz="2400" b="1" dirty="0" smtClean="0"/>
          </a:p>
          <a:p>
            <a:r>
              <a:rPr lang="ru-RU" sz="2400" dirty="0" smtClean="0"/>
              <a:t>  </a:t>
            </a:r>
            <a:r>
              <a:rPr lang="ru-RU" sz="2200" dirty="0" err="1" smtClean="0"/>
              <a:t>1.Жылқының,түйенің сүтінен қандай өнім алынады</a:t>
            </a:r>
            <a:r>
              <a:rPr lang="ru-RU" sz="2200" dirty="0" smtClean="0"/>
              <a:t>?</a:t>
            </a:r>
          </a:p>
          <a:p>
            <a:r>
              <a:rPr lang="kk-KZ" sz="2200" dirty="0" smtClean="0"/>
              <a:t>  2.Аяқтың бөліктерін ата</a:t>
            </a:r>
          </a:p>
          <a:p>
            <a:r>
              <a:rPr lang="kk-KZ" sz="2200" dirty="0" smtClean="0"/>
              <a:t>  3.Қозғалыс дегеніміз-бұл...</a:t>
            </a:r>
            <a:endParaRPr lang="ru-RU" sz="2200" dirty="0" smtClean="0"/>
          </a:p>
          <a:p>
            <a:pPr algn="ctr"/>
            <a:r>
              <a:rPr lang="ru-RU" sz="2200" b="1" dirty="0" smtClean="0"/>
              <a:t>2-топ. «</a:t>
            </a:r>
            <a:r>
              <a:rPr lang="kk-KZ" sz="2400" b="1" dirty="0" smtClean="0">
                <a:cs typeface="Times New Roman" pitchFamily="18" charset="0"/>
              </a:rPr>
              <a:t>Ай”</a:t>
            </a:r>
            <a:endParaRPr lang="ru-RU" sz="2200" b="1" dirty="0" smtClean="0"/>
          </a:p>
          <a:p>
            <a:r>
              <a:rPr lang="kk-KZ" sz="2200" dirty="0" smtClean="0"/>
              <a:t>1.Заттар ненің әсерінен қозғалады?</a:t>
            </a:r>
          </a:p>
          <a:p>
            <a:r>
              <a:rPr lang="kk-KZ" sz="2200" dirty="0" smtClean="0"/>
              <a:t>2.Астрономия нені зерттейді?</a:t>
            </a:r>
          </a:p>
          <a:p>
            <a:r>
              <a:rPr lang="kk-KZ" sz="2200" dirty="0" smtClean="0"/>
              <a:t>3.Магниттің  қасиеттері.</a:t>
            </a:r>
            <a:endParaRPr lang="ru-RU" sz="2200" dirty="0" smtClean="0"/>
          </a:p>
          <a:p>
            <a:pPr algn="ctr"/>
            <a:r>
              <a:rPr lang="ru-RU" sz="2200" b="1" dirty="0" smtClean="0"/>
              <a:t>             3-топ. «</a:t>
            </a:r>
            <a:r>
              <a:rPr lang="kk-KZ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Жұлдыз</a:t>
            </a:r>
            <a:r>
              <a:rPr lang="ru-RU" sz="2200" b="1" dirty="0" smtClean="0"/>
              <a:t>»</a:t>
            </a:r>
          </a:p>
          <a:p>
            <a:r>
              <a:rPr lang="kk-KZ" sz="2200" dirty="0" smtClean="0"/>
              <a:t>1.Алғаш рет ғарышты зерттеген ғалым кім?</a:t>
            </a:r>
          </a:p>
          <a:p>
            <a:r>
              <a:rPr lang="kk-KZ" sz="2200" dirty="0" smtClean="0"/>
              <a:t>2.Зымыранды ұшыратын орын</a:t>
            </a:r>
          </a:p>
          <a:p>
            <a:r>
              <a:rPr lang="kk-KZ" sz="2200" dirty="0" smtClean="0"/>
              <a:t>3.Қандай электр құралдары тоқ көзіне жалғанбай жұмыс істей алады?</a:t>
            </a:r>
          </a:p>
          <a:p>
            <a:pPr algn="ctr"/>
            <a:r>
              <a:rPr lang="kk-KZ" sz="2200" b="1" dirty="0" smtClean="0"/>
              <a:t>4-топ. “</a:t>
            </a:r>
            <a:r>
              <a:rPr lang="kk-KZ" sz="2400" b="1" dirty="0" smtClean="0">
                <a:latin typeface="Calibri" pitchFamily="34" charset="0"/>
                <a:cs typeface="Times New Roman" pitchFamily="18" charset="0"/>
              </a:rPr>
              <a:t>Найзағай</a:t>
            </a:r>
            <a:r>
              <a:rPr lang="kk-KZ" sz="2200" b="1" dirty="0" smtClean="0"/>
              <a:t>”</a:t>
            </a:r>
          </a:p>
          <a:p>
            <a:r>
              <a:rPr lang="kk-KZ" sz="2200" dirty="0" smtClean="0"/>
              <a:t> 1.Өсімдік бөліктерін ата</a:t>
            </a:r>
          </a:p>
          <a:p>
            <a:r>
              <a:rPr lang="kk-KZ" sz="2200" dirty="0" smtClean="0"/>
              <a:t> 2.Өсімдіктерді неге тірі ағзалар деп атайды?</a:t>
            </a:r>
          </a:p>
          <a:p>
            <a:r>
              <a:rPr lang="kk-KZ" sz="2200" dirty="0" smtClean="0"/>
              <a:t> 3.Күн тәртібі дегеніміз не?</a:t>
            </a:r>
            <a:endParaRPr lang="ru-RU" sz="22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i.ytimg.com/vi/hpHlTzuAnpk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71022" cy="6858000"/>
          </a:xfrm>
          <a:prstGeom prst="rect">
            <a:avLst/>
          </a:prstGeom>
          <a:noFill/>
        </p:spPr>
      </p:pic>
      <p:pic>
        <p:nvPicPr>
          <p:cNvPr id="6" name="Picture 4" descr="Картинка 130 из 427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156544">
            <a:off x="-186643" y="155082"/>
            <a:ext cx="3082318" cy="242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:\КНИГИ\knigi-9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714884"/>
            <a:ext cx="2678121" cy="135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userXP\AppData\Local\Temp\Rar$DI04.482\ornament-20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6296025"/>
            <a:ext cx="3810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userXP\AppData\Local\Temp\Rar$DI04.482\ornament-20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296025"/>
            <a:ext cx="3810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1538" y="1"/>
            <a:ext cx="8072462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err="1" smtClean="0"/>
              <a:t>Қызығушылығын ояту</a:t>
            </a:r>
            <a:endParaRPr lang="ru-RU" sz="2400" b="1" dirty="0" smtClean="0"/>
          </a:p>
          <a:p>
            <a:pPr lvl="0" algn="ctr"/>
            <a:endParaRPr lang="kk-KZ" sz="2400" b="1" dirty="0" smtClean="0">
              <a:solidFill>
                <a:srgbClr val="0070C0"/>
              </a:solidFill>
            </a:endParaRPr>
          </a:p>
          <a:p>
            <a:pPr lvl="0" algn="ctr"/>
            <a:r>
              <a:rPr lang="kk-KZ" sz="2400" b="1" dirty="0" smtClean="0">
                <a:solidFill>
                  <a:srgbClr val="0070C0"/>
                </a:solidFill>
              </a:rPr>
              <a:t>Жұмбақтың шешуін табу:</a:t>
            </a:r>
          </a:p>
          <a:p>
            <a:pPr algn="ctr"/>
            <a:r>
              <a:rPr lang="kk-KZ" sz="2000" dirty="0" smtClean="0"/>
              <a:t>Қызыл күлше тау асады,</a:t>
            </a:r>
            <a:br>
              <a:rPr lang="kk-KZ" sz="2000" dirty="0" smtClean="0"/>
            </a:br>
            <a:r>
              <a:rPr lang="kk-KZ" sz="2000" dirty="0" smtClean="0"/>
              <a:t>Ыстық нұрын шашады.</a:t>
            </a:r>
            <a:br>
              <a:rPr lang="kk-KZ" sz="2000" dirty="0" smtClean="0"/>
            </a:br>
            <a:r>
              <a:rPr lang="kk-KZ" sz="2000" dirty="0" smtClean="0"/>
              <a:t>                                                 </a:t>
            </a:r>
            <a:endParaRPr lang="ru-RU" sz="2000" b="1" dirty="0" smtClean="0"/>
          </a:p>
          <a:p>
            <a:pPr algn="ctr"/>
            <a:r>
              <a:rPr lang="kk-KZ" sz="2000" dirty="0" smtClean="0"/>
              <a:t>Көлде жүрген ақ үйрек,</a:t>
            </a:r>
            <a:br>
              <a:rPr lang="kk-KZ" sz="2000" dirty="0" smtClean="0"/>
            </a:br>
            <a:r>
              <a:rPr lang="kk-KZ" sz="2000" dirty="0" smtClean="0"/>
              <a:t>Түнде бар да, күндіз жоқ</a:t>
            </a:r>
          </a:p>
          <a:p>
            <a:pPr algn="ctr"/>
            <a:r>
              <a:rPr lang="kk-KZ" sz="2000" b="1" dirty="0" smtClean="0"/>
              <a:t>                                                   </a:t>
            </a:r>
            <a:endParaRPr lang="ru-RU" sz="2000" b="1" dirty="0" smtClean="0"/>
          </a:p>
          <a:p>
            <a:pPr algn="ctr"/>
            <a:r>
              <a:rPr lang="kk-KZ" sz="2000" dirty="0" smtClean="0"/>
              <a:t>Үй үстінде ұсақ тас</a:t>
            </a:r>
            <a:br>
              <a:rPr lang="kk-KZ" sz="2000" dirty="0" smtClean="0"/>
            </a:br>
            <a:r>
              <a:rPr lang="kk-KZ" sz="2000" dirty="0" smtClean="0"/>
              <a:t>                                                </a:t>
            </a:r>
            <a:endParaRPr lang="ru-RU" sz="2000" b="1" dirty="0" smtClean="0"/>
          </a:p>
          <a:p>
            <a:pPr algn="ctr"/>
            <a:r>
              <a:rPr lang="ru-RU" sz="2000" dirty="0" err="1" smtClean="0"/>
              <a:t>Сығырайып қарады,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err="1" smtClean="0"/>
              <a:t>Аласарып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барады</a:t>
            </a:r>
            <a:r>
              <a:rPr lang="ru-RU" sz="2000" dirty="0" smtClean="0"/>
              <a:t>. </a:t>
            </a:r>
          </a:p>
          <a:p>
            <a:pPr algn="ctr"/>
            <a:r>
              <a:rPr lang="ru-RU" sz="2000" b="1" dirty="0" smtClean="0"/>
              <a:t>                                                 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Жарығы күндей,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err="1" smtClean="0"/>
              <a:t>Таң қалдырар адамды</a:t>
            </a:r>
            <a:r>
              <a:rPr lang="ru-RU" sz="2000" dirty="0" smtClean="0"/>
              <a:t>, </a:t>
            </a:r>
          </a:p>
          <a:p>
            <a:pPr algn="ctr"/>
            <a:r>
              <a:rPr lang="ru-RU" sz="2000" dirty="0" err="1" smtClean="0"/>
              <a:t>Жалындап</a:t>
            </a:r>
            <a:r>
              <a:rPr lang="ru-RU" sz="2000" dirty="0" smtClean="0"/>
              <a:t> </a:t>
            </a:r>
            <a:r>
              <a:rPr lang="ru-RU" sz="2000" dirty="0" err="1" smtClean="0"/>
              <a:t>күймей.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b="1" dirty="0" smtClean="0"/>
              <a:t>                                  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lvl="0" algn="ctr"/>
            <a:endParaRPr lang="kk-KZ" sz="2400" b="1" dirty="0" smtClean="0">
              <a:solidFill>
                <a:srgbClr val="0070C0"/>
              </a:solidFill>
            </a:endParaRPr>
          </a:p>
          <a:p>
            <a:pPr lvl="0" algn="ctr"/>
            <a:endParaRPr lang="kk-KZ" b="1" dirty="0" smtClean="0">
              <a:solidFill>
                <a:srgbClr val="0070C0"/>
              </a:solidFill>
            </a:endParaRPr>
          </a:p>
          <a:p>
            <a:pPr lvl="0"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андугаш\Desktop\Downloads\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357166"/>
            <a:ext cx="9501222" cy="621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000" dirty="0" smtClean="0">
                <a:solidFill>
                  <a:schemeClr val="tx1"/>
                </a:solidFill>
              </a:rPr>
              <a:t>Жауабындағы сандарды өсу ретімен қой</a:t>
            </a:r>
          </a:p>
          <a:p>
            <a:endParaRPr lang="kk-KZ" sz="4000" dirty="0" smtClean="0">
              <a:solidFill>
                <a:schemeClr val="tx1"/>
              </a:solidFill>
            </a:endParaRPr>
          </a:p>
          <a:p>
            <a:r>
              <a:rPr lang="kk-KZ" sz="6000" dirty="0" smtClean="0">
                <a:solidFill>
                  <a:schemeClr val="tx1"/>
                </a:solidFill>
              </a:rPr>
              <a:t> 24+8</a:t>
            </a:r>
            <a:r>
              <a:rPr lang="en-US" sz="6000" dirty="0" smtClean="0">
                <a:solidFill>
                  <a:schemeClr val="tx1"/>
                </a:solidFill>
              </a:rPr>
              <a:t>  = </a:t>
            </a:r>
            <a:r>
              <a:rPr lang="kk-KZ" sz="6000" dirty="0" smtClean="0">
                <a:solidFill>
                  <a:srgbClr val="FF0000"/>
                </a:solidFill>
              </a:rPr>
              <a:t>Ж</a:t>
            </a:r>
          </a:p>
          <a:p>
            <a:r>
              <a:rPr lang="kk-KZ" sz="6000" dirty="0" smtClean="0">
                <a:solidFill>
                  <a:schemeClr val="tx1"/>
                </a:solidFill>
              </a:rPr>
              <a:t>66-7    </a:t>
            </a:r>
            <a:r>
              <a:rPr lang="en-US" sz="6000" dirty="0" smtClean="0">
                <a:solidFill>
                  <a:schemeClr val="tx1"/>
                </a:solidFill>
              </a:rPr>
              <a:t>=</a:t>
            </a:r>
            <a:r>
              <a:rPr lang="kk-KZ" sz="6000" dirty="0" smtClean="0">
                <a:solidFill>
                  <a:schemeClr val="tx1"/>
                </a:solidFill>
              </a:rPr>
              <a:t> </a:t>
            </a:r>
            <a:r>
              <a:rPr lang="kk-KZ" sz="6000" dirty="0" smtClean="0">
                <a:solidFill>
                  <a:srgbClr val="FF0000"/>
                </a:solidFill>
              </a:rPr>
              <a:t>Қ</a:t>
            </a:r>
          </a:p>
          <a:p>
            <a:r>
              <a:rPr lang="kk-KZ" sz="6000" dirty="0" smtClean="0">
                <a:solidFill>
                  <a:schemeClr val="tx1"/>
                </a:solidFill>
              </a:rPr>
              <a:t>18+18 </a:t>
            </a:r>
            <a:r>
              <a:rPr lang="en-US" sz="6000" dirty="0" smtClean="0">
                <a:solidFill>
                  <a:schemeClr val="tx1"/>
                </a:solidFill>
              </a:rPr>
              <a:t>=</a:t>
            </a:r>
            <a:r>
              <a:rPr lang="ru-RU" sz="6000" dirty="0" smtClean="0">
                <a:solidFill>
                  <a:schemeClr val="tx1"/>
                </a:solidFill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</a:p>
          <a:p>
            <a:r>
              <a:rPr lang="kk-KZ" sz="6000" dirty="0" smtClean="0">
                <a:solidFill>
                  <a:schemeClr val="tx1"/>
                </a:solidFill>
              </a:rPr>
              <a:t>18+19 </a:t>
            </a:r>
            <a:r>
              <a:rPr lang="en-US" sz="6000" dirty="0" smtClean="0">
                <a:solidFill>
                  <a:schemeClr val="tx1"/>
                </a:solidFill>
              </a:rPr>
              <a:t>=</a:t>
            </a:r>
            <a:r>
              <a:rPr lang="kk-KZ" sz="6000" dirty="0" smtClean="0">
                <a:solidFill>
                  <a:schemeClr val="tx1"/>
                </a:solidFill>
              </a:rPr>
              <a:t> </a:t>
            </a:r>
            <a:r>
              <a:rPr lang="kk-KZ" sz="6000" dirty="0" smtClean="0">
                <a:solidFill>
                  <a:srgbClr val="FF0000"/>
                </a:solidFill>
              </a:rPr>
              <a:t>Р</a:t>
            </a:r>
          </a:p>
          <a:p>
            <a:r>
              <a:rPr lang="kk-KZ" sz="6000" dirty="0" smtClean="0">
                <a:solidFill>
                  <a:schemeClr val="tx1"/>
                </a:solidFill>
              </a:rPr>
              <a:t>71-7    </a:t>
            </a:r>
            <a:r>
              <a:rPr lang="en-US" sz="6000" dirty="0" smtClean="0">
                <a:solidFill>
                  <a:schemeClr val="tx1"/>
                </a:solidFill>
              </a:rPr>
              <a:t>=</a:t>
            </a:r>
            <a:r>
              <a:rPr lang="kk-KZ" sz="6000" dirty="0" smtClean="0">
                <a:solidFill>
                  <a:schemeClr val="tx1"/>
                </a:solidFill>
              </a:rPr>
              <a:t> </a:t>
            </a:r>
            <a:r>
              <a:rPr lang="kk-KZ" sz="6000" dirty="0" smtClean="0">
                <a:solidFill>
                  <a:srgbClr val="FF0000"/>
                </a:solidFill>
              </a:rPr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ндугаш\Desktop\Downloads\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4297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dirty="0" smtClean="0"/>
              <a:t>Жауабындағы сандарды өсу ретімен қой</a:t>
            </a:r>
          </a:p>
          <a:p>
            <a:endParaRPr lang="kk-KZ" sz="4000" dirty="0" smtClean="0"/>
          </a:p>
          <a:p>
            <a:r>
              <a:rPr lang="kk-KZ" sz="6000" dirty="0" smtClean="0"/>
              <a:t> 24+8</a:t>
            </a:r>
            <a:r>
              <a:rPr lang="en-US" sz="6000" dirty="0" smtClean="0"/>
              <a:t>  =  </a:t>
            </a:r>
            <a:r>
              <a:rPr lang="kk-KZ" sz="6000" dirty="0" smtClean="0"/>
              <a:t>   32        </a:t>
            </a:r>
            <a:r>
              <a:rPr lang="kk-KZ" sz="6000" dirty="0" smtClean="0">
                <a:solidFill>
                  <a:srgbClr val="FF0000"/>
                </a:solidFill>
              </a:rPr>
              <a:t>Ж</a:t>
            </a:r>
          </a:p>
          <a:p>
            <a:r>
              <a:rPr lang="kk-KZ" sz="6000" dirty="0" smtClean="0"/>
              <a:t>18+18 </a:t>
            </a:r>
            <a:r>
              <a:rPr lang="en-US" sz="6000" dirty="0" smtClean="0"/>
              <a:t>=</a:t>
            </a:r>
            <a:r>
              <a:rPr lang="ru-RU" sz="6000" dirty="0" smtClean="0"/>
              <a:t>     36         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</a:p>
          <a:p>
            <a:r>
              <a:rPr lang="kk-KZ" sz="6000" dirty="0" smtClean="0"/>
              <a:t>18+19 </a:t>
            </a:r>
            <a:r>
              <a:rPr lang="en-US" sz="6000" dirty="0" smtClean="0"/>
              <a:t>=</a:t>
            </a:r>
            <a:r>
              <a:rPr lang="kk-KZ" sz="6000" dirty="0" smtClean="0"/>
              <a:t>     37         </a:t>
            </a:r>
            <a:r>
              <a:rPr lang="kk-KZ" sz="6000" dirty="0" smtClean="0">
                <a:solidFill>
                  <a:srgbClr val="FF0000"/>
                </a:solidFill>
              </a:rPr>
              <a:t>Р</a:t>
            </a:r>
          </a:p>
          <a:p>
            <a:r>
              <a:rPr lang="kk-KZ" sz="6000" dirty="0" smtClean="0"/>
              <a:t>66-7    </a:t>
            </a:r>
            <a:r>
              <a:rPr lang="en-US" sz="6000" dirty="0" smtClean="0"/>
              <a:t>=</a:t>
            </a:r>
            <a:r>
              <a:rPr lang="kk-KZ" sz="6000" dirty="0" smtClean="0"/>
              <a:t>     59         </a:t>
            </a:r>
            <a:r>
              <a:rPr lang="kk-KZ" sz="6000" dirty="0" smtClean="0">
                <a:solidFill>
                  <a:srgbClr val="FF0000"/>
                </a:solidFill>
              </a:rPr>
              <a:t>Ы</a:t>
            </a:r>
          </a:p>
          <a:p>
            <a:r>
              <a:rPr lang="kk-KZ" sz="6000" dirty="0" smtClean="0"/>
              <a:t>71-7    </a:t>
            </a:r>
            <a:r>
              <a:rPr lang="en-US" sz="6000" dirty="0" smtClean="0"/>
              <a:t>=</a:t>
            </a:r>
            <a:r>
              <a:rPr lang="kk-KZ" sz="6000" dirty="0" smtClean="0"/>
              <a:t>     64          </a:t>
            </a:r>
            <a:r>
              <a:rPr lang="kk-KZ" sz="6000" dirty="0" smtClean="0">
                <a:solidFill>
                  <a:srgbClr val="FF0000"/>
                </a:solidFill>
              </a:rPr>
              <a:t>Қ</a:t>
            </a:r>
          </a:p>
          <a:p>
            <a:endParaRPr lang="kk-KZ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cast.ru/uploads/2014/12/06/109655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500174"/>
            <a:ext cx="9144000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tx1"/>
                </a:solidFill>
              </a:rPr>
              <a:t>Балалар</a:t>
            </a:r>
            <a:r>
              <a:rPr lang="kk-KZ" sz="5400" dirty="0" smtClean="0">
                <a:solidFill>
                  <a:schemeClr val="tx1"/>
                </a:solidFill>
              </a:rPr>
              <a:t>,бізге математикалық есептен жарық деген сөз шықты.Жарықты біз неден аламыз?</a:t>
            </a:r>
          </a:p>
          <a:p>
            <a:pPr algn="ctr"/>
            <a:r>
              <a:rPr lang="kk-KZ" sz="5400" dirty="0" smtClean="0">
                <a:solidFill>
                  <a:srgbClr val="FF0000"/>
                </a:solidFill>
              </a:rPr>
              <a:t>Күн,ай,жұлдыз,электр шамы,               май шам т.б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ндугаш\Desktop\Downloads\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357158" y="285728"/>
            <a:ext cx="6715172" cy="4786346"/>
          </a:xfrm>
          <a:prstGeom prst="horizontalScroll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kk-KZ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 pitchFamily="34" charset="0"/>
                <a:cs typeface="Times New Roman" pitchFamily="18" charset="0"/>
              </a:rPr>
              <a:t>         </a:t>
            </a:r>
            <a:r>
              <a:rPr lang="kk-KZ" sz="5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Жаңа сабақ 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kk-KZ" sz="4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Жарық</a:t>
            </a:r>
            <a:r>
              <a:rPr lang="ru-RU" sz="4400" b="1" dirty="0" err="1" smtClean="0"/>
              <a:t>.</a:t>
            </a:r>
            <a:r>
              <a:rPr lang="kk-KZ" sz="4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kk-KZ" sz="6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2 0.026 -0.058 0.058 -0.058 L 0.192 -0.058 C 0.224 -0.058 0.25 -0.032 0.25 0 L 0.25 0.132 C 0.25 0.164 0.224 0.191 0.192 0.191 L 0.058 0.191 C 0.026 0.191 0 0.164 0 0.132 Z" pathEditMode="relative" ptsTypes="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</TotalTime>
  <Words>717</Words>
  <PresentationFormat>Экран (4:3)</PresentationFormat>
  <Paragraphs>191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Сергіту  сәті</vt:lpstr>
      <vt:lpstr>Слайд 18</vt:lpstr>
      <vt:lpstr>Слайд 19</vt:lpstr>
      <vt:lpstr>Слайд 20</vt:lpstr>
      <vt:lpstr>Жеке жұмыс:                      Семантикалық карта    </vt:lpstr>
      <vt:lpstr>ВЕНН  ДИАГРАММАСЫ: 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Ұлжан</dc:creator>
  <cp:lastModifiedBy>Сандугаш</cp:lastModifiedBy>
  <cp:revision>78</cp:revision>
  <dcterms:created xsi:type="dcterms:W3CDTF">2017-03-31T12:49:25Z</dcterms:created>
  <dcterms:modified xsi:type="dcterms:W3CDTF">2017-04-20T15:10:19Z</dcterms:modified>
</cp:coreProperties>
</file>