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64801-9690-441F-AA59-80D22FB57C6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B14D7C-B8AE-4558-8998-11EE436A83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933056"/>
            <a:ext cx="5637010" cy="882119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Алгебра </a:t>
            </a:r>
          </a:p>
          <a:p>
            <a:r>
              <a:rPr lang="ru-RU" sz="2400" dirty="0" smtClean="0"/>
              <a:t>8 класс</a:t>
            </a:r>
          </a:p>
          <a:p>
            <a:r>
              <a:rPr lang="ru-RU" sz="2400" dirty="0" smtClean="0"/>
              <a:t>25.11.20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175351" cy="1793167"/>
          </a:xfrm>
        </p:spPr>
        <p:txBody>
          <a:bodyPr/>
          <a:lstStyle/>
          <a:p>
            <a:r>
              <a:rPr lang="ru-RU" dirty="0" smtClean="0"/>
              <a:t>Рациональные числа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070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95536" y="1376772"/>
            <a:ext cx="3276364" cy="223224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99592" y="1700808"/>
            <a:ext cx="2376264" cy="165618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619672" y="2096852"/>
            <a:ext cx="1512168" cy="86409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</a:rPr>
              <a:t>N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4820" y="2169730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Z</a:t>
            </a:r>
            <a:endParaRPr lang="ru-RU" sz="3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67914" y="2156580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Q</a:t>
            </a:r>
            <a:endParaRPr lang="ru-RU" sz="32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5699" y="0"/>
            <a:ext cx="5030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«Числовые множества»</a:t>
            </a:r>
            <a:endParaRPr lang="ru-RU" sz="32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1960" y="682241"/>
                <a:ext cx="5078634" cy="1846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N</a:t>
                </a:r>
                <a:r>
                  <a:rPr lang="ru-RU" sz="2400" dirty="0" smtClean="0"/>
                  <a:t> – множество натуральных чисел</a:t>
                </a:r>
              </a:p>
              <a:p>
                <a:r>
                  <a:rPr lang="ru-RU" sz="2400" b="1" i="1" dirty="0" smtClean="0"/>
                  <a:t>1, 2, 3, 4, 5, 6, 7 , 8,……</a:t>
                </a:r>
              </a:p>
              <a:p>
                <a:r>
                  <a:rPr lang="en-US" sz="2400" dirty="0" smtClean="0"/>
                  <a:t>n</a:t>
                </a:r>
                <a:r>
                  <a:rPr lang="ru-RU" sz="2400" dirty="0" smtClean="0"/>
                  <a:t>-натуральные числа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𝑁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682241"/>
                <a:ext cx="5078634" cy="1846659"/>
              </a:xfrm>
              <a:prstGeom prst="rect">
                <a:avLst/>
              </a:prstGeom>
              <a:blipFill rotWithShape="1">
                <a:blip r:embed="rId2"/>
                <a:stretch>
                  <a:fillRect l="-1921" t="-2640" r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11960" y="2543448"/>
                <a:ext cx="432048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Z</a:t>
                </a:r>
                <a:r>
                  <a:rPr lang="en-US" sz="2400" dirty="0" smtClean="0"/>
                  <a:t> – </a:t>
                </a:r>
                <a:r>
                  <a:rPr lang="ru-RU" sz="2400" dirty="0" smtClean="0"/>
                  <a:t>множество целых чисел</a:t>
                </a:r>
              </a:p>
              <a:p>
                <a:r>
                  <a:rPr lang="ru-RU" sz="2400" b="1" dirty="0" smtClean="0"/>
                  <a:t>Натуральные числа, им противоположные(отрицательные) и число 0</a:t>
                </a:r>
              </a:p>
              <a:p>
                <a:r>
                  <a:rPr lang="en-US" sz="2400" dirty="0" smtClean="0"/>
                  <a:t>m </a:t>
                </a:r>
                <a:r>
                  <a:rPr lang="ru-RU" sz="2400" dirty="0" smtClean="0"/>
                  <a:t>- целые числа</a:t>
                </a:r>
              </a:p>
              <a:p>
                <a:r>
                  <a:rPr lang="en-US" sz="2400" dirty="0" smtClean="0">
                    <a:ea typeface="Cambria Math"/>
                  </a:rPr>
                  <a:t>                         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543448"/>
                <a:ext cx="432048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2257" t="-2111" b="-50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5699" y="4851772"/>
                <a:ext cx="5309467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Q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– множество рациональных чисел</a:t>
                </a:r>
              </a:p>
              <a:p>
                <a:r>
                  <a:rPr lang="ru-RU" sz="2400" b="1" dirty="0" smtClean="0"/>
                  <a:t>Целые и дробные числа</a:t>
                </a:r>
              </a:p>
              <a:p>
                <a:r>
                  <a:rPr lang="ru-RU" sz="2400" dirty="0" smtClean="0"/>
                  <a:t> </a:t>
                </a:r>
                <a:r>
                  <a:rPr lang="en-US" sz="2400" dirty="0" smtClean="0"/>
                  <a:t>r-</a:t>
                </a:r>
                <a:r>
                  <a:rPr lang="ru-RU" sz="2400" dirty="0" smtClean="0"/>
                  <a:t>рациональные числа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                          </m:t>
                    </m:r>
                    <m:r>
                      <a:rPr lang="en-US" sz="2400" b="0" i="1" smtClean="0">
                        <a:latin typeface="Cambria Math"/>
                      </a:rPr>
                      <m:t>𝑟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sz="2400" dirty="0" smtClean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99" y="4851772"/>
                <a:ext cx="5309467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1722" t="-3113" r="-1148" b="-38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3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47517" y="404664"/>
                <a:ext cx="6912767" cy="1427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Любое рациональное число, как целое, так и дробное, можно представить в виде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целое число, а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натуральное. Одно и тоже рациональное число можно представить в таком виде разными способами.</a:t>
                </a:r>
                <a:endParaRPr lang="ru-RU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517" y="404664"/>
                <a:ext cx="6912767" cy="1427507"/>
              </a:xfrm>
              <a:prstGeom prst="rect">
                <a:avLst/>
              </a:prstGeom>
              <a:blipFill rotWithShape="1">
                <a:blip r:embed="rId2"/>
                <a:stretch>
                  <a:fillRect l="-882" t="-2128" r="-176"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89856" y="0"/>
            <a:ext cx="2880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C00000"/>
                </a:solidFill>
              </a:rPr>
              <a:t>!</a:t>
            </a:r>
            <a:endParaRPr lang="ru-RU" sz="13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9580" y="2217626"/>
                <a:ext cx="2677784" cy="3471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Например:</a:t>
                </a:r>
              </a:p>
              <a:p>
                <a:endParaRPr lang="ru-RU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40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80</m:t>
                          </m:r>
                        </m:den>
                      </m:f>
                    </m:oMath>
                  </m:oMathPara>
                </a14:m>
                <a:endParaRPr lang="ru-RU" sz="2400" dirty="0" smtClean="0"/>
              </a:p>
              <a:p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/>
                        </a:rPr>
                        <m:t>−0,7=</m:t>
                      </m:r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−7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−14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ru-RU" sz="2400" dirty="0" smtClean="0"/>
              </a:p>
              <a:p>
                <a:endParaRPr lang="ru-RU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5</m:t>
                      </m:r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1</m:t>
                          </m:r>
                        </m:den>
                      </m:f>
                      <m:r>
                        <a:rPr lang="ru-R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0" y="2217626"/>
                <a:ext cx="2677784" cy="3471656"/>
              </a:xfrm>
              <a:prstGeom prst="rect">
                <a:avLst/>
              </a:prstGeom>
              <a:blipFill rotWithShape="1">
                <a:blip r:embed="rId3"/>
                <a:stretch>
                  <a:fillRect l="-2050" t="-10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3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Каждое рациональное число может быть представлено в виде бесконечной десятичной периодической дроби.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2060848"/>
                <a:ext cx="3190489" cy="2238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Например:</a:t>
                </a:r>
              </a:p>
              <a:p>
                <a:endParaRPr lang="ru-RU" dirty="0" smtClean="0"/>
              </a:p>
              <a:p>
                <a:r>
                  <a:rPr lang="ru-RU" sz="2000" dirty="0" smtClean="0"/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37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=0,216216….</m:t>
                    </m:r>
                  </m:oMath>
                </a14:m>
                <a:endParaRPr lang="ru-RU" b="0" dirty="0" smtClean="0"/>
              </a:p>
              <a:p>
                <a:endParaRPr lang="ru-RU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37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=0,</m:t>
                    </m:r>
                    <m:d>
                      <m:d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sz="2800" b="0" i="1" smtClean="0">
                            <a:latin typeface="Cambria Math"/>
                          </a:rPr>
                          <m:t>216</m:t>
                        </m:r>
                      </m:e>
                    </m:d>
                    <m:r>
                      <a:rPr lang="ru-RU" sz="28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2400" dirty="0" smtClean="0"/>
                  <a:t>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060848"/>
                <a:ext cx="3190489" cy="2238562"/>
              </a:xfrm>
              <a:prstGeom prst="rect">
                <a:avLst/>
              </a:prstGeom>
              <a:blipFill rotWithShape="1">
                <a:blip r:embed="rId2"/>
                <a:stretch>
                  <a:fillRect l="-3059" t="-2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16016" y="2565409"/>
                <a:ext cx="2961260" cy="1736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=0,58333….</m:t>
                    </m:r>
                  </m:oMath>
                </a14:m>
                <a:endParaRPr lang="ru-RU" sz="2800" b="0" dirty="0" smtClean="0"/>
              </a:p>
              <a:p>
                <a:endParaRPr lang="ru-RU" sz="2800" b="0" dirty="0" smtClean="0"/>
              </a:p>
              <a:p>
                <a:r>
                  <a:rPr lang="ru-RU" sz="28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800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ru-RU" sz="2800" b="0" i="1" smtClean="0">
                        <a:latin typeface="Cambria Math"/>
                      </a:rPr>
                      <m:t>=0,58(3)</m:t>
                    </m:r>
                  </m:oMath>
                </a14:m>
                <a:r>
                  <a:rPr lang="ru-RU" sz="2800" dirty="0" smtClean="0"/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565409"/>
                <a:ext cx="2961260" cy="1736886"/>
              </a:xfrm>
              <a:prstGeom prst="rect">
                <a:avLst/>
              </a:prstGeom>
              <a:blipFill rotWithShape="1">
                <a:blip r:embed="rId3"/>
                <a:stretch>
                  <a:fillRect l="-18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661414" y="5157192"/>
            <a:ext cx="181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ПЕРИОД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148064" y="4149080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 flipV="1">
            <a:off x="2267744" y="4149080"/>
            <a:ext cx="139367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3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332656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Верно и обратное утверждение:</a:t>
            </a:r>
          </a:p>
          <a:p>
            <a:endParaRPr lang="ru-RU" b="1" dirty="0" smtClean="0"/>
          </a:p>
          <a:p>
            <a:r>
              <a:rPr lang="ru-RU" sz="2400" dirty="0" smtClean="0"/>
              <a:t>Каждую бесконечную десятичную периодическую дробь, можно представить в виде рационального числа.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95836" y="2204864"/>
                <a:ext cx="2664296" cy="2244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Например:</a:t>
                </a:r>
              </a:p>
              <a:p>
                <a:endParaRPr lang="ru-RU" sz="2400" dirty="0"/>
              </a:p>
              <a:p>
                <a:r>
                  <a:rPr lang="ru-RU" sz="2400" dirty="0" smtClean="0"/>
                  <a:t>0,(3)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sz="2400" dirty="0" smtClean="0"/>
              </a:p>
              <a:p>
                <a:endParaRPr lang="ru-RU" sz="2400" dirty="0"/>
              </a:p>
              <a:p>
                <a:r>
                  <a:rPr lang="ru-RU" sz="2400" dirty="0" smtClean="0"/>
                  <a:t>2,(36) =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ru-RU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ru-RU" sz="2400" b="0" i="1" smtClean="0">
                            <a:latin typeface="Cambria Math"/>
                          </a:rPr>
                          <m:t>11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836" y="2204864"/>
                <a:ext cx="2664296" cy="2244525"/>
              </a:xfrm>
              <a:prstGeom prst="rect">
                <a:avLst/>
              </a:prstGeom>
              <a:blipFill rotWithShape="1">
                <a:blip r:embed="rId2"/>
                <a:stretch>
                  <a:fillRect l="-3661" t="-2174" b="-1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16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628/0002639f-7308b2e5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22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11478"/>
            <a:ext cx="4610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Тренировочные упражнения: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9512" y="908720"/>
                <a:ext cx="8762335" cy="45831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ru-RU" dirty="0" smtClean="0"/>
                  <a:t>Представьте в виде дроби с наименьшим натуральным знаменателем числа:</a:t>
                </a:r>
              </a:p>
              <a:p>
                <a:endParaRPr lang="ru-RU" dirty="0" smtClean="0"/>
              </a:p>
              <a:p>
                <a:pPr algn="ctr"/>
                <a:r>
                  <a:rPr lang="ru-RU" sz="3600" dirty="0" smtClean="0"/>
                  <a:t>25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ru-RU" sz="3600" b="0" i="1" smtClean="0">
                        <a:latin typeface="Cambria Math"/>
                      </a:rPr>
                      <m:t>; </m:t>
                    </m:r>
                  </m:oMath>
                </a14:m>
                <a:endParaRPr lang="ru-RU" sz="3600" dirty="0" smtClean="0"/>
              </a:p>
              <a:p>
                <a:pPr algn="ctr"/>
                <a:r>
                  <a:rPr lang="ru-RU" sz="3600" dirty="0" smtClean="0"/>
                  <a:t>-55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−55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3600" dirty="0" smtClean="0"/>
                  <a:t>; </a:t>
                </a:r>
              </a:p>
              <a:p>
                <a:pPr algn="ctr"/>
                <a:r>
                  <a:rPr lang="ru-RU" sz="3600" dirty="0" smtClean="0"/>
                  <a:t>6,3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63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ru-RU" sz="3600" b="0" i="0" smtClean="0">
                        <a:latin typeface="Cambria Math"/>
                      </a:rPr>
                      <m:t>; </m:t>
                    </m:r>
                  </m:oMath>
                </a14:m>
                <a:r>
                  <a:rPr lang="ru-RU" sz="3600" dirty="0" smtClean="0"/>
                  <a:t> 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ru-RU" sz="3600" dirty="0" smtClean="0"/>
                  <a:t>0,7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smtClean="0">
                            <a:latin typeface="Cambria Math"/>
                          </a:rPr>
                          <m:t>−7</m:t>
                        </m:r>
                      </m:num>
                      <m:den>
                        <m:r>
                          <a:rPr lang="ru-RU" sz="36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3600" dirty="0" smtClean="0"/>
                  <a:t>;  </a:t>
                </a:r>
              </a:p>
              <a:p>
                <a:pPr marL="285750" indent="-285750" algn="ctr">
                  <a:buFontTx/>
                  <a:buChar char="-"/>
                </a:pPr>
                <a:r>
                  <a:rPr lang="ru-RU" sz="3600" dirty="0" smtClean="0"/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36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3600" b="0" i="1" dirty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sz="36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3600" b="0" i="1" dirty="0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ru-RU" sz="36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08720"/>
                <a:ext cx="8762335" cy="4583178"/>
              </a:xfrm>
              <a:prstGeom prst="rect">
                <a:avLst/>
              </a:prstGeom>
              <a:blipFill rotWithShape="1">
                <a:blip r:embed="rId2"/>
                <a:stretch>
                  <a:fillRect l="-417" t="-798" b="-1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76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335" y="188640"/>
            <a:ext cx="89386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400" dirty="0" smtClean="0"/>
              <a:t>Представьте в виде бесконечной десятичной дроби числа:</a:t>
            </a: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55576" y="1052736"/>
                <a:ext cx="137672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11</m:t>
                          </m:r>
                        </m:den>
                      </m:f>
                      <m:r>
                        <a:rPr lang="ru-RU" sz="2800" b="0" i="1" smtClean="0">
                          <a:latin typeface="Cambria Math"/>
                        </a:rPr>
                        <m:t> и </m:t>
                      </m:r>
                      <m:f>
                        <m:f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052736"/>
                <a:ext cx="1376724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USER\Desktop\hello_html_m7558d6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690419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05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548680"/>
            <a:ext cx="6085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Задания для самостоятельного решения: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2123728" y="1844824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Учебник стр. 65</a:t>
            </a:r>
          </a:p>
          <a:p>
            <a:r>
              <a:rPr lang="ru-RU" sz="3200" dirty="0" smtClean="0"/>
              <a:t>№266</a:t>
            </a:r>
          </a:p>
          <a:p>
            <a:r>
              <a:rPr lang="ru-RU" sz="3200" dirty="0" smtClean="0"/>
              <a:t>№267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509120"/>
            <a:ext cx="3982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Домашнее задание на ФО!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697</TotalTime>
  <Words>347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Рациональные числа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Рациональные числа</dc:title>
  <dc:creator>USER</dc:creator>
  <cp:lastModifiedBy>USER</cp:lastModifiedBy>
  <cp:revision>10</cp:revision>
  <dcterms:created xsi:type="dcterms:W3CDTF">2020-11-24T03:49:01Z</dcterms:created>
  <dcterms:modified xsi:type="dcterms:W3CDTF">2020-11-24T16:24:21Z</dcterms:modified>
</cp:coreProperties>
</file>