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0D62-02AF-40AC-B59D-3914B3AB8CB7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6891-CDB9-4004-BFFF-2E78B5EE64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155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0D62-02AF-40AC-B59D-3914B3AB8CB7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6891-CDB9-4004-BFFF-2E78B5EE64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867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0D62-02AF-40AC-B59D-3914B3AB8CB7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6891-CDB9-4004-BFFF-2E78B5EE64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839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0D62-02AF-40AC-B59D-3914B3AB8CB7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6891-CDB9-4004-BFFF-2E78B5EE64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396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0D62-02AF-40AC-B59D-3914B3AB8CB7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6891-CDB9-4004-BFFF-2E78B5EE64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034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0D62-02AF-40AC-B59D-3914B3AB8CB7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6891-CDB9-4004-BFFF-2E78B5EE64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082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0D62-02AF-40AC-B59D-3914B3AB8CB7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6891-CDB9-4004-BFFF-2E78B5EE64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085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0D62-02AF-40AC-B59D-3914B3AB8CB7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6891-CDB9-4004-BFFF-2E78B5EE64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962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0D62-02AF-40AC-B59D-3914B3AB8CB7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6891-CDB9-4004-BFFF-2E78B5EE64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573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0D62-02AF-40AC-B59D-3914B3AB8CB7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6891-CDB9-4004-BFFF-2E78B5EE64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0D62-02AF-40AC-B59D-3914B3AB8CB7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6891-CDB9-4004-BFFF-2E78B5EE64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328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70D62-02AF-40AC-B59D-3914B3AB8CB7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B6891-CDB9-4004-BFFF-2E78B5EE64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756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7824" y="4365104"/>
            <a:ext cx="5616624" cy="1470025"/>
          </a:xfrm>
        </p:spPr>
        <p:txBody>
          <a:bodyPr/>
          <a:lstStyle/>
          <a:p>
            <a:r>
              <a:rPr lang="ru-RU" dirty="0" smtClean="0"/>
              <a:t>Алгоритмы</a:t>
            </a:r>
            <a:endParaRPr lang="ru-RU" dirty="0"/>
          </a:p>
        </p:txBody>
      </p:sp>
      <p:pic>
        <p:nvPicPr>
          <p:cNvPr id="10242" name="Picture 2" descr="http://irkschool6.ru/wp-content/uploads/25747205_1211722968_136(1)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3810000" cy="355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729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911" y="764703"/>
            <a:ext cx="1655762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 descr="http://4.bp.blogspot.com/-w4XX2slnkx0/UWQQRKnb2UI/AAAAAAAAASo/fc3EE7h9Poc/s1600/1363760368_logikamichleniay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554" y="1145504"/>
            <a:ext cx="3739445" cy="4134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788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696" y="1600201"/>
            <a:ext cx="5400600" cy="3052936"/>
          </a:xfrm>
        </p:spPr>
        <p:txBody>
          <a:bodyPr/>
          <a:lstStyle/>
          <a:p>
            <a:pPr algn="ctr"/>
            <a:r>
              <a:rPr lang="ru-RU" altLang="ru-RU" b="1" i="1" dirty="0" smtClean="0">
                <a:latin typeface="Times New Roman" pitchFamily="18" charset="0"/>
              </a:rPr>
              <a:t>Строгое исполнение действий алгоритма приведет к запланированному результату.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838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У Аннушки есть маленький робот </a:t>
            </a:r>
            <a:r>
              <a:rPr lang="ru-RU" sz="2800" dirty="0" smtClean="0"/>
              <a:t>Кеша</a:t>
            </a:r>
            <a:r>
              <a:rPr lang="ru-RU" sz="2800" dirty="0" smtClean="0"/>
              <a:t>.                Он </a:t>
            </a:r>
            <a:r>
              <a:rPr lang="ru-RU" sz="2800" dirty="0" smtClean="0"/>
              <a:t>свободно передвигается по комнате, реагирует на её голос. </a:t>
            </a:r>
          </a:p>
          <a:p>
            <a:r>
              <a:rPr lang="ru-RU" sz="2800" dirty="0" smtClean="0"/>
              <a:t>Однажды Аннушка дала ему такие команды:</a:t>
            </a:r>
          </a:p>
          <a:p>
            <a:pPr marL="2228850" lvl="4" indent="-514350">
              <a:buFont typeface="+mj-lt"/>
              <a:buAutoNum type="arabicPeriod"/>
            </a:pPr>
            <a:r>
              <a:rPr lang="ru-RU" sz="2400" dirty="0" smtClean="0"/>
              <a:t>Пойди на кухню.</a:t>
            </a:r>
          </a:p>
          <a:p>
            <a:pPr marL="2228850" lvl="4" indent="-514350">
              <a:buFont typeface="+mj-lt"/>
              <a:buAutoNum type="arabicPeriod"/>
            </a:pPr>
            <a:r>
              <a:rPr lang="ru-RU" sz="2400" dirty="0" smtClean="0"/>
              <a:t>Налей воды в маленькую леечку.</a:t>
            </a:r>
          </a:p>
          <a:p>
            <a:pPr marL="2228850" lvl="4" indent="-514350">
              <a:buFont typeface="+mj-lt"/>
              <a:buAutoNum type="arabicPeriod"/>
            </a:pPr>
            <a:r>
              <a:rPr lang="ru-RU" sz="2400" dirty="0" smtClean="0"/>
              <a:t>Вернись в </a:t>
            </a:r>
            <a:r>
              <a:rPr lang="ru-RU" sz="2400" dirty="0" smtClean="0"/>
              <a:t>комнату.</a:t>
            </a:r>
            <a:endParaRPr lang="ru-RU" sz="2400" dirty="0" smtClean="0"/>
          </a:p>
          <a:p>
            <a:pPr marL="2228850" lvl="4" indent="-514350">
              <a:buFont typeface="+mj-lt"/>
              <a:buAutoNum type="arabicPeriod"/>
            </a:pPr>
            <a:r>
              <a:rPr lang="ru-RU" sz="2400" dirty="0" smtClean="0"/>
              <a:t>Полей цветы в горшках.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ru-RU" sz="2800" dirty="0" smtClean="0"/>
              <a:t>Выполнив последовательно эти команды, </a:t>
            </a:r>
            <a:r>
              <a:rPr lang="ru-RU" sz="2800" dirty="0" smtClean="0"/>
              <a:t>Ке</a:t>
            </a:r>
            <a:r>
              <a:rPr lang="ru-RU" sz="2800" dirty="0" smtClean="0"/>
              <a:t>ша </a:t>
            </a:r>
            <a:r>
              <a:rPr lang="ru-RU" sz="2800" dirty="0" smtClean="0"/>
              <a:t>полил цветы в комнате.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3F48CC"/>
              </a:clrFrom>
              <a:clrTo>
                <a:srgbClr val="3F48CC">
                  <a:alpha val="0"/>
                </a:srgbClr>
              </a:clrTo>
            </a:clrChange>
          </a:blip>
          <a:srcRect b="3302"/>
          <a:stretch>
            <a:fillRect/>
          </a:stretch>
        </p:blipFill>
        <p:spPr bwMode="auto">
          <a:xfrm>
            <a:off x="467544" y="3645024"/>
            <a:ext cx="1151757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D:\началка\pril4\Приложение4\006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935" y="1945408"/>
            <a:ext cx="1926329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440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04664"/>
            <a:ext cx="6480720" cy="6261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197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3024335"/>
          </a:xfrm>
        </p:spPr>
        <p:txBody>
          <a:bodyPr>
            <a:normAutofit/>
          </a:bodyPr>
          <a:lstStyle/>
          <a:p>
            <a:r>
              <a:rPr lang="ru-RU" dirty="0" smtClean="0"/>
              <a:t>План действий называется...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Алгоритмы встречаются нам повсюду, например:</a:t>
            </a:r>
            <a:endParaRPr lang="ru-RU" dirty="0"/>
          </a:p>
        </p:txBody>
      </p:sp>
      <p:pic>
        <p:nvPicPr>
          <p:cNvPr id="3074" name="Picture 2" descr="http://fotoloop.ru/images/684941_tort-so-svechkami-risun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705031"/>
            <a:ext cx="3024336" cy="2676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83968" y="3200777"/>
            <a:ext cx="38884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Приготовление торта – алгоритм: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solidFill>
                  <a:srgbClr val="0070C0"/>
                </a:solidFill>
              </a:rPr>
              <a:t>Замесить тесто.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solidFill>
                  <a:srgbClr val="0070C0"/>
                </a:solidFill>
              </a:rPr>
              <a:t>Раскатать коржи.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solidFill>
                  <a:srgbClr val="0070C0"/>
                </a:solidFill>
              </a:rPr>
              <a:t>Выпечь коржи.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solidFill>
                  <a:srgbClr val="0070C0"/>
                </a:solidFill>
              </a:rPr>
              <a:t>Дать коржам остыть.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>
                <a:solidFill>
                  <a:srgbClr val="0070C0"/>
                </a:solidFill>
              </a:rPr>
              <a:t>Украсить торт.</a:t>
            </a:r>
            <a:endParaRPr lang="ru-RU" sz="2800" dirty="0">
              <a:solidFill>
                <a:srgbClr val="0070C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491010"/>
              </p:ext>
            </p:extLst>
          </p:nvPr>
        </p:nvGraphicFramePr>
        <p:xfrm>
          <a:off x="705320" y="1124744"/>
          <a:ext cx="7986512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8314"/>
                <a:gridCol w="998314"/>
                <a:gridCol w="998314"/>
                <a:gridCol w="998314"/>
                <a:gridCol w="998314"/>
                <a:gridCol w="998314"/>
                <a:gridCol w="998314"/>
                <a:gridCol w="998314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 smtClean="0">
                          <a:solidFill>
                            <a:srgbClr val="FFFFFF"/>
                          </a:solidFill>
                        </a:rPr>
                        <a:t>6</a:t>
                      </a:r>
                      <a:endParaRPr lang="uk-UA" sz="32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 smtClean="0">
                          <a:solidFill>
                            <a:srgbClr val="FFFFFF"/>
                          </a:solidFill>
                        </a:rPr>
                        <a:t>3</a:t>
                      </a:r>
                      <a:endParaRPr lang="uk-UA" sz="32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 smtClean="0">
                          <a:solidFill>
                            <a:srgbClr val="FFFFFF"/>
                          </a:solidFill>
                        </a:rPr>
                        <a:t>1</a:t>
                      </a:r>
                      <a:endParaRPr lang="uk-UA" sz="32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 smtClean="0">
                          <a:solidFill>
                            <a:srgbClr val="FFFFFF"/>
                          </a:solidFill>
                        </a:rPr>
                        <a:t>5</a:t>
                      </a:r>
                      <a:endParaRPr lang="uk-UA" sz="32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 smtClean="0">
                          <a:solidFill>
                            <a:srgbClr val="FFFFFF"/>
                          </a:solidFill>
                        </a:rPr>
                        <a:t>2</a:t>
                      </a:r>
                      <a:endParaRPr lang="uk-UA" sz="32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 smtClean="0">
                          <a:solidFill>
                            <a:srgbClr val="FFFFFF"/>
                          </a:solidFill>
                        </a:rPr>
                        <a:t>7</a:t>
                      </a:r>
                      <a:endParaRPr lang="uk-UA" sz="32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 smtClean="0">
                          <a:solidFill>
                            <a:srgbClr val="FFFFFF"/>
                          </a:solidFill>
                        </a:rPr>
                        <a:t>4</a:t>
                      </a:r>
                      <a:endParaRPr lang="uk-UA" sz="32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 smtClean="0">
                          <a:solidFill>
                            <a:srgbClr val="FFFFFF"/>
                          </a:solidFill>
                        </a:rPr>
                        <a:t>8</a:t>
                      </a:r>
                      <a:endParaRPr lang="uk-UA" sz="32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/>
                </a:tc>
              </a:tr>
              <a:tr h="428992"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 smtClean="0"/>
                        <a:t>и</a:t>
                      </a:r>
                      <a:endParaRPr lang="uk-UA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 smtClean="0"/>
                        <a:t>г</a:t>
                      </a:r>
                      <a:endParaRPr lang="uk-UA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 smtClean="0"/>
                        <a:t>а</a:t>
                      </a:r>
                      <a:endParaRPr lang="uk-UA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 smtClean="0"/>
                        <a:t>р</a:t>
                      </a:r>
                      <a:endParaRPr lang="uk-UA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 smtClean="0"/>
                        <a:t>л</a:t>
                      </a:r>
                      <a:endParaRPr lang="uk-UA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 smtClean="0"/>
                        <a:t>т</a:t>
                      </a:r>
                      <a:endParaRPr lang="uk-UA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 smtClean="0"/>
                        <a:t>о</a:t>
                      </a:r>
                      <a:endParaRPr lang="uk-UA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 smtClean="0"/>
                        <a:t>м</a:t>
                      </a:r>
                      <a:endParaRPr lang="uk-UA" sz="32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90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4525963"/>
          </a:xfrm>
        </p:spPr>
        <p:txBody>
          <a:bodyPr/>
          <a:lstStyle/>
          <a:p>
            <a:r>
              <a:rPr lang="ru-RU" dirty="0" smtClean="0"/>
              <a:t>Слово «алгоритм» возникло из имени великого арабского математика 9 века </a:t>
            </a:r>
            <a:r>
              <a:rPr lang="ru-RU" b="1" dirty="0" smtClean="0"/>
              <a:t>Мухаммеда аль-Хорезми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Он первый сформулировал правила сложения, вычитания,                     умножения и деления над                          десятичными числами.</a:t>
            </a:r>
          </a:p>
          <a:p>
            <a:endParaRPr lang="ru-RU" dirty="0"/>
          </a:p>
        </p:txBody>
      </p:sp>
      <p:pic>
        <p:nvPicPr>
          <p:cNvPr id="4098" name="Picture 2" descr="http://3.bp.blogspot.com/_tf_owxYfdcE/Sfu_XfKMd2I/AAAAAAAAAGE/aQZGKd1QnhA/s400/gambar+al-khawarizm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40151" y="2692436"/>
            <a:ext cx="2731765" cy="3949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826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>
            <a:stCxn id="5" idx="4"/>
            <a:endCxn id="9" idx="0"/>
          </p:cNvCxnSpPr>
          <p:nvPr/>
        </p:nvCxnSpPr>
        <p:spPr>
          <a:xfrm flipH="1">
            <a:off x="3959597" y="3571875"/>
            <a:ext cx="72232" cy="230539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 чего состоит алгоритм?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407435"/>
              </p:ext>
            </p:extLst>
          </p:nvPr>
        </p:nvGraphicFramePr>
        <p:xfrm>
          <a:off x="467544" y="1262648"/>
          <a:ext cx="798651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0930"/>
                <a:gridCol w="1140930"/>
                <a:gridCol w="1140930"/>
                <a:gridCol w="1140930"/>
                <a:gridCol w="1140930"/>
                <a:gridCol w="1140930"/>
                <a:gridCol w="1140930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 smtClean="0">
                          <a:solidFill>
                            <a:srgbClr val="FFFFFF"/>
                          </a:solidFill>
                        </a:rPr>
                        <a:t>4</a:t>
                      </a:r>
                      <a:endParaRPr lang="uk-UA" sz="32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 smtClean="0">
                          <a:solidFill>
                            <a:srgbClr val="FFFFFF"/>
                          </a:solidFill>
                        </a:rPr>
                        <a:t>3</a:t>
                      </a:r>
                      <a:endParaRPr lang="uk-UA" sz="32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 smtClean="0">
                          <a:solidFill>
                            <a:srgbClr val="FFFFFF"/>
                          </a:solidFill>
                        </a:rPr>
                        <a:t>6</a:t>
                      </a:r>
                      <a:endParaRPr lang="uk-UA" sz="32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 smtClean="0">
                          <a:solidFill>
                            <a:srgbClr val="FFFFFF"/>
                          </a:solidFill>
                        </a:rPr>
                        <a:t>5</a:t>
                      </a:r>
                      <a:endParaRPr lang="uk-UA" sz="32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 smtClean="0">
                          <a:solidFill>
                            <a:srgbClr val="FFFFFF"/>
                          </a:solidFill>
                        </a:rPr>
                        <a:t>7</a:t>
                      </a:r>
                      <a:endParaRPr lang="uk-UA" sz="32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 smtClean="0">
                          <a:solidFill>
                            <a:srgbClr val="FFFFFF"/>
                          </a:solidFill>
                        </a:rPr>
                        <a:t>2</a:t>
                      </a:r>
                      <a:endParaRPr lang="uk-UA" sz="32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 smtClean="0">
                          <a:solidFill>
                            <a:srgbClr val="FFFFFF"/>
                          </a:solidFill>
                        </a:rPr>
                        <a:t>1</a:t>
                      </a:r>
                      <a:endParaRPr lang="uk-UA" sz="32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/>
                </a:tc>
              </a:tr>
              <a:tr h="501000"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 smtClean="0"/>
                        <a:t>а</a:t>
                      </a:r>
                      <a:endParaRPr lang="uk-UA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 smtClean="0"/>
                        <a:t>м</a:t>
                      </a:r>
                      <a:endParaRPr lang="uk-UA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 smtClean="0"/>
                        <a:t>д</a:t>
                      </a:r>
                      <a:endParaRPr lang="uk-UA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 smtClean="0"/>
                        <a:t>н</a:t>
                      </a:r>
                      <a:endParaRPr lang="uk-UA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 smtClean="0"/>
                        <a:t>а</a:t>
                      </a:r>
                      <a:endParaRPr lang="uk-UA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 smtClean="0"/>
                        <a:t>о</a:t>
                      </a:r>
                      <a:endParaRPr lang="uk-UA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200" b="1" dirty="0" smtClean="0"/>
                        <a:t>к</a:t>
                      </a:r>
                      <a:endParaRPr lang="uk-UA" sz="32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Oval 28"/>
          <p:cNvSpPr>
            <a:spLocks noChangeArrowheads="1"/>
          </p:cNvSpPr>
          <p:nvPr/>
        </p:nvSpPr>
        <p:spPr bwMode="auto">
          <a:xfrm>
            <a:off x="2915816" y="2708275"/>
            <a:ext cx="2232025" cy="86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ru-RU" altLang="ru-RU"/>
              <a:t>начало</a:t>
            </a:r>
          </a:p>
        </p:txBody>
      </p:sp>
      <p:sp>
        <p:nvSpPr>
          <p:cNvPr id="6" name="Rectangle 30"/>
          <p:cNvSpPr>
            <a:spLocks noChangeArrowheads="1"/>
          </p:cNvSpPr>
          <p:nvPr/>
        </p:nvSpPr>
        <p:spPr bwMode="auto">
          <a:xfrm>
            <a:off x="2447503" y="3684175"/>
            <a:ext cx="316865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ru-RU" altLang="ru-RU" dirty="0" smtClean="0"/>
              <a:t>команда</a:t>
            </a:r>
            <a:endParaRPr lang="ru-RU" altLang="ru-RU" dirty="0"/>
          </a:p>
        </p:txBody>
      </p:sp>
      <p:sp>
        <p:nvSpPr>
          <p:cNvPr id="7" name="Rectangle 30"/>
          <p:cNvSpPr>
            <a:spLocks noChangeArrowheads="1"/>
          </p:cNvSpPr>
          <p:nvPr/>
        </p:nvSpPr>
        <p:spPr bwMode="auto">
          <a:xfrm>
            <a:off x="2447503" y="4412837"/>
            <a:ext cx="316865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ru-RU" altLang="ru-RU" dirty="0" smtClean="0"/>
              <a:t>команда</a:t>
            </a:r>
            <a:endParaRPr lang="ru-RU" altLang="ru-RU" dirty="0"/>
          </a:p>
        </p:txBody>
      </p:sp>
      <p:sp>
        <p:nvSpPr>
          <p:cNvPr id="8" name="Rectangle 30"/>
          <p:cNvSpPr>
            <a:spLocks noChangeArrowheads="1"/>
          </p:cNvSpPr>
          <p:nvPr/>
        </p:nvSpPr>
        <p:spPr bwMode="auto">
          <a:xfrm>
            <a:off x="2447503" y="5157192"/>
            <a:ext cx="316865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ru-RU" altLang="ru-RU" dirty="0" smtClean="0"/>
              <a:t>команда</a:t>
            </a:r>
            <a:endParaRPr lang="ru-RU" altLang="ru-RU" dirty="0"/>
          </a:p>
        </p:txBody>
      </p:sp>
      <p:sp>
        <p:nvSpPr>
          <p:cNvPr id="9" name="Oval 33"/>
          <p:cNvSpPr>
            <a:spLocks noChangeArrowheads="1"/>
          </p:cNvSpPr>
          <p:nvPr/>
        </p:nvSpPr>
        <p:spPr bwMode="auto">
          <a:xfrm>
            <a:off x="2771353" y="5877272"/>
            <a:ext cx="2376488" cy="8651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ru-RU" altLang="ru-RU"/>
              <a:t>конец</a:t>
            </a:r>
          </a:p>
        </p:txBody>
      </p:sp>
    </p:spTree>
    <p:extLst>
      <p:ext uri="{BB962C8B-B14F-4D97-AF65-F5344CB8AC3E}">
        <p14:creationId xmlns:p14="http://schemas.microsoft.com/office/powerpoint/2010/main" val="239345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52" y="332656"/>
            <a:ext cx="6149264" cy="1008112"/>
          </a:xfrm>
        </p:spPr>
        <p:txBody>
          <a:bodyPr>
            <a:noAutofit/>
          </a:bodyPr>
          <a:lstStyle/>
          <a:p>
            <a:r>
              <a:rPr lang="ru-RU" dirty="0" smtClean="0"/>
              <a:t>Чтобы сварить манную кашу,        надо:</a:t>
            </a:r>
            <a:endParaRPr lang="ru-RU" dirty="0"/>
          </a:p>
        </p:txBody>
      </p:sp>
      <p:pic>
        <p:nvPicPr>
          <p:cNvPr id="5122" name="Picture 2" descr="http://www.storch.club/wp-content/uploads/2015/09/4_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043"/>
          <a:stretch/>
        </p:blipFill>
        <p:spPr bwMode="auto">
          <a:xfrm>
            <a:off x="6119004" y="188640"/>
            <a:ext cx="2880320" cy="1877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251520" y="1628800"/>
            <a:ext cx="6480720" cy="720080"/>
            <a:chOff x="1259632" y="3861048"/>
            <a:chExt cx="6480720" cy="720080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259632" y="3861048"/>
              <a:ext cx="6480720" cy="720080"/>
            </a:xfrm>
            <a:prstGeom prst="round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475656" y="3933056"/>
              <a:ext cx="60486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 smtClean="0"/>
                <a:t>Нагреть молоко до кипения</a:t>
              </a:r>
              <a:endParaRPr lang="ru-RU" sz="3200" dirty="0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251520" y="2636912"/>
            <a:ext cx="6480720" cy="720080"/>
            <a:chOff x="1259632" y="3861048"/>
            <a:chExt cx="6480720" cy="72008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1259632" y="3861048"/>
              <a:ext cx="6480720" cy="720080"/>
            </a:xfrm>
            <a:prstGeom prst="round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59632" y="3933056"/>
              <a:ext cx="64567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 smtClean="0"/>
                <a:t>Положить в кастрюлю сахар и соль</a:t>
              </a:r>
              <a:endParaRPr lang="ru-RU" sz="3200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251520" y="3645024"/>
            <a:ext cx="6480720" cy="720080"/>
            <a:chOff x="1259632" y="3861048"/>
            <a:chExt cx="6480720" cy="720080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1259632" y="3861048"/>
              <a:ext cx="6480720" cy="720080"/>
            </a:xfrm>
            <a:prstGeom prst="round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259632" y="3933056"/>
              <a:ext cx="64567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 smtClean="0"/>
                <a:t>Всыпать в кастрюлю манную кашу</a:t>
              </a:r>
              <a:endParaRPr lang="ru-RU" sz="3200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239516" y="4653136"/>
            <a:ext cx="6480720" cy="720080"/>
            <a:chOff x="1259632" y="3861048"/>
            <a:chExt cx="6480720" cy="720080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1259632" y="3861048"/>
              <a:ext cx="6480720" cy="720080"/>
            </a:xfrm>
            <a:prstGeom prst="round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59632" y="3933056"/>
              <a:ext cx="64567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 smtClean="0"/>
                <a:t>Налить молоко в кастрюлю</a:t>
              </a:r>
              <a:endParaRPr lang="ru-RU" sz="3200" dirty="0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251520" y="5661248"/>
            <a:ext cx="6480720" cy="720080"/>
            <a:chOff x="1259632" y="3861048"/>
            <a:chExt cx="6480720" cy="720080"/>
          </a:xfrm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1259632" y="3861048"/>
              <a:ext cx="6480720" cy="720080"/>
            </a:xfrm>
            <a:prstGeom prst="round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259632" y="3933056"/>
              <a:ext cx="64567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dirty="0" smtClean="0"/>
                <a:t>Помешивая, кипятить 10 минут</a:t>
              </a:r>
              <a:endParaRPr lang="ru-RU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9179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48148E-6 L 0.00138 -0.430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-2152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1042 L 0.00034 0.1678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87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2084 L 0.00052 0.1678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33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2084 L 0.00069 0.1678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«Вычислитель»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altLang="ru-RU" dirty="0" smtClean="0"/>
              <a:t>Загадайте двухзначное  число.</a:t>
            </a:r>
          </a:p>
          <a:p>
            <a:pPr marL="514350" indent="-514350">
              <a:buFont typeface="+mj-lt"/>
              <a:buAutoNum type="arabicPeriod"/>
            </a:pPr>
            <a:r>
              <a:rPr lang="ru-RU" altLang="ru-RU" dirty="0" smtClean="0"/>
              <a:t>Вычтите из </a:t>
            </a:r>
            <a:r>
              <a:rPr lang="ru-RU" altLang="ru-RU" dirty="0" smtClean="0"/>
              <a:t>этого числа</a:t>
            </a:r>
            <a:r>
              <a:rPr lang="ru-RU" altLang="ru-RU" dirty="0" smtClean="0"/>
              <a:t> </a:t>
            </a:r>
            <a:r>
              <a:rPr lang="ru-RU" altLang="ru-RU" dirty="0" smtClean="0"/>
              <a:t>7.</a:t>
            </a:r>
          </a:p>
          <a:p>
            <a:pPr marL="514350" indent="-514350">
              <a:buFont typeface="+mj-lt"/>
              <a:buAutoNum type="arabicPeriod"/>
            </a:pPr>
            <a:r>
              <a:rPr lang="ru-RU" altLang="ru-RU" dirty="0" smtClean="0"/>
              <a:t>Увеличьте </a:t>
            </a:r>
            <a:r>
              <a:rPr lang="ru-RU" altLang="ru-RU" dirty="0" smtClean="0"/>
              <a:t>число </a:t>
            </a:r>
            <a:r>
              <a:rPr lang="ru-RU" altLang="ru-RU" dirty="0" smtClean="0"/>
              <a:t>в 2 раза.</a:t>
            </a:r>
          </a:p>
          <a:p>
            <a:pPr marL="514350" indent="-514350">
              <a:buFont typeface="+mj-lt"/>
              <a:buAutoNum type="arabicPeriod"/>
            </a:pPr>
            <a:r>
              <a:rPr lang="ru-RU" altLang="ru-RU" dirty="0" smtClean="0"/>
              <a:t>Добавьте к результату 19.</a:t>
            </a:r>
          </a:p>
          <a:p>
            <a:pPr marL="514350" indent="-514350">
              <a:buFont typeface="+mj-lt"/>
              <a:buAutoNum type="arabicPeriod"/>
            </a:pPr>
            <a:r>
              <a:rPr lang="ru-RU" altLang="ru-RU" dirty="0" smtClean="0"/>
              <a:t>Сообщите результат.</a:t>
            </a:r>
          </a:p>
          <a:p>
            <a:endParaRPr lang="ru-RU" dirty="0"/>
          </a:p>
        </p:txBody>
      </p:sp>
      <p:pic>
        <p:nvPicPr>
          <p:cNvPr id="7170" name="Picture 2" descr="http://wuor-nsk.ru/uploads/posts/2016-03/1457933959_c209110_m-300x26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861048"/>
            <a:ext cx="2857500" cy="24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61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altLang="ru-RU" dirty="0" smtClean="0"/>
              <a:t>1. Загадайте двухзначное  число.</a:t>
            </a:r>
          </a:p>
          <a:p>
            <a:pPr marL="0" indent="0">
              <a:buNone/>
            </a:pPr>
            <a:r>
              <a:rPr lang="ru-RU" altLang="ru-RU" dirty="0" smtClean="0"/>
              <a:t>3. Увеличьте </a:t>
            </a:r>
            <a:r>
              <a:rPr lang="ru-RU" altLang="ru-RU" dirty="0" smtClean="0"/>
              <a:t>число </a:t>
            </a:r>
            <a:r>
              <a:rPr lang="ru-RU" altLang="ru-RU" dirty="0" smtClean="0"/>
              <a:t>в 2 раза. </a:t>
            </a:r>
          </a:p>
          <a:p>
            <a:pPr marL="0" indent="0">
              <a:buNone/>
            </a:pPr>
            <a:r>
              <a:rPr lang="ru-RU" altLang="ru-RU" dirty="0"/>
              <a:t>	</a:t>
            </a:r>
            <a:r>
              <a:rPr lang="ru-RU" altLang="ru-RU" dirty="0" smtClean="0"/>
              <a:t>2. Вычтите из </a:t>
            </a:r>
            <a:r>
              <a:rPr lang="ru-RU" altLang="ru-RU" dirty="0" smtClean="0"/>
              <a:t>этого числа</a:t>
            </a:r>
            <a:r>
              <a:rPr lang="ru-RU" altLang="ru-RU" dirty="0" smtClean="0"/>
              <a:t> </a:t>
            </a:r>
            <a:r>
              <a:rPr lang="ru-RU" altLang="ru-RU" dirty="0" smtClean="0"/>
              <a:t>7.</a:t>
            </a:r>
          </a:p>
          <a:p>
            <a:pPr marL="0" indent="0">
              <a:buNone/>
            </a:pPr>
            <a:r>
              <a:rPr lang="ru-RU" altLang="ru-RU" dirty="0" smtClean="0"/>
              <a:t>4. Добавьте к результату 19.</a:t>
            </a:r>
          </a:p>
          <a:p>
            <a:pPr marL="0" indent="0">
              <a:buNone/>
            </a:pPr>
            <a:r>
              <a:rPr lang="ru-RU" altLang="ru-RU" dirty="0" smtClean="0"/>
              <a:t>5. Сообщите результат.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8194" name="Picture 2" descr="https://ds03.infourok.ru/uploads/ex/0164/00050a73-4b140df3/13/hello_html_f951dc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40152" y="2636912"/>
            <a:ext cx="2761606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087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240</Words>
  <Application>Microsoft Office PowerPoint</Application>
  <PresentationFormat>Экран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Алгоритмы</vt:lpstr>
      <vt:lpstr>Презентация PowerPoint</vt:lpstr>
      <vt:lpstr>Презентация PowerPoint</vt:lpstr>
      <vt:lpstr>Презентация PowerPoint</vt:lpstr>
      <vt:lpstr>Презентация PowerPoint</vt:lpstr>
      <vt:lpstr>Из чего состоит алгоритм?</vt:lpstr>
      <vt:lpstr>Презентация PowerPoint</vt:lpstr>
      <vt:lpstr>Алгоритм «Вычислитель»</vt:lpstr>
      <vt:lpstr>Презентация PowerPoint</vt:lpstr>
      <vt:lpstr>Презентация PowerPoint</vt:lpstr>
      <vt:lpstr>Презентация PowerPoint</vt:lpstr>
    </vt:vector>
  </TitlesOfParts>
  <Company>Link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Алгоритмы</dc:title>
  <dc:creator>Elena</dc:creator>
  <cp:lastModifiedBy>Elena</cp:lastModifiedBy>
  <cp:revision>12</cp:revision>
  <dcterms:created xsi:type="dcterms:W3CDTF">2017-02-05T06:16:38Z</dcterms:created>
  <dcterms:modified xsi:type="dcterms:W3CDTF">2017-02-09T09:15:10Z</dcterms:modified>
</cp:coreProperties>
</file>