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58" r:id="rId8"/>
    <p:sldId id="259" r:id="rId9"/>
    <p:sldId id="260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2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0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6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4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0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1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4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9084-558C-468B-ADA8-43481CDDFA8C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BC82-8A61-4E86-99B3-FF1AB6A25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Алкины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1752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Алкины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непредельные (ненасыщенные) углеводороды, имеющие в молекуле одну тройную связь С≡С. Каждая такая связь содержит </a:t>
            </a:r>
            <a:r>
              <a:rPr lang="ru-RU" sz="2800" b="1" dirty="0" smtClean="0">
                <a:solidFill>
                  <a:srgbClr val="C00000"/>
                </a:solidFill>
              </a:rPr>
              <a:t>одну сигма-связь (σ-связь) и две пи-связи (π-связи).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Алкины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также называют </a:t>
            </a:r>
            <a:r>
              <a:rPr lang="ru-RU" sz="2800" b="1" dirty="0" smtClean="0">
                <a:solidFill>
                  <a:schemeClr val="tx1"/>
                </a:solidFill>
              </a:rPr>
              <a:t>ацетиленовыми углеводородами</a:t>
            </a:r>
            <a:r>
              <a:rPr lang="ru-RU" sz="2800" dirty="0" smtClean="0">
                <a:solidFill>
                  <a:schemeClr val="tx1"/>
                </a:solidFill>
              </a:rPr>
              <a:t>. Первый член гомологического ряда - </a:t>
            </a:r>
            <a:r>
              <a:rPr lang="ru-RU" sz="2800" dirty="0" err="1" smtClean="0">
                <a:solidFill>
                  <a:schemeClr val="tx1"/>
                </a:solidFill>
              </a:rPr>
              <a:t>этин</a:t>
            </a:r>
            <a:r>
              <a:rPr lang="ru-RU" sz="2800" dirty="0" smtClean="0">
                <a:solidFill>
                  <a:schemeClr val="tx1"/>
                </a:solidFill>
              </a:rPr>
              <a:t> - CH≡CH (ацетилен). Общая формула их гомологического ряда - </a:t>
            </a:r>
            <a:r>
              <a:rPr lang="ru-RU" sz="2800" b="1" dirty="0" smtClean="0">
                <a:solidFill>
                  <a:srgbClr val="C00000"/>
                </a:solidFill>
              </a:rPr>
              <a:t>CnH2n-2.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96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229600" cy="36724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5.	Окисление</a:t>
            </a:r>
          </a:p>
          <a:p>
            <a:pPr marL="0" indent="0">
              <a:buNone/>
            </a:pPr>
            <a:r>
              <a:rPr lang="ru-RU" dirty="0" smtClean="0"/>
              <a:t>При горении </a:t>
            </a:r>
            <a:r>
              <a:rPr lang="ru-RU" dirty="0" err="1" smtClean="0"/>
              <a:t>алкины</a:t>
            </a:r>
            <a:r>
              <a:rPr lang="ru-RU" dirty="0" smtClean="0"/>
              <a:t>, как и все органические соединения, сгорают с образование углекислого газа и воды - полное окисление.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2CH≡CH + 5O2 → 4CO2 + 2H2O</a:t>
            </a:r>
          </a:p>
          <a:p>
            <a:pPr marL="0" indent="0">
              <a:buNone/>
            </a:pPr>
            <a:r>
              <a:rPr lang="ru-RU" dirty="0" smtClean="0"/>
              <a:t>Сильные окислители (особенно в подкисленной среде) способны разрывать молекулы </a:t>
            </a:r>
            <a:r>
              <a:rPr lang="ru-RU" dirty="0" err="1" smtClean="0"/>
              <a:t>алкинов</a:t>
            </a:r>
            <a:r>
              <a:rPr lang="ru-RU" dirty="0" smtClean="0"/>
              <a:t> в самом слабом месте - в месте тройной связи.</a:t>
            </a:r>
          </a:p>
          <a:p>
            <a:pPr marL="0" indent="0">
              <a:buNone/>
            </a:pPr>
            <a:r>
              <a:rPr lang="ru-RU" dirty="0" smtClean="0"/>
              <a:t>Так, при окислении </a:t>
            </a:r>
            <a:r>
              <a:rPr lang="ru-RU" dirty="0" err="1" smtClean="0"/>
              <a:t>пропина</a:t>
            </a:r>
            <a:r>
              <a:rPr lang="ru-RU" dirty="0" smtClean="0"/>
              <a:t>, образуется уксусная кислота и муравьиная кислота, окисляющаяся до угольной кислоты, которая распадается на углекислый газ и воду.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88" y="3140968"/>
            <a:ext cx="692966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4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21602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6.	Реакция Н.Д. Зелинского (</a:t>
            </a:r>
            <a:r>
              <a:rPr lang="ru-RU" b="1" u="sng" dirty="0" err="1" smtClean="0"/>
              <a:t>тримеризация</a:t>
            </a:r>
            <a:r>
              <a:rPr lang="ru-RU" b="1" u="sng" dirty="0" smtClean="0"/>
              <a:t> ацетилена)</a:t>
            </a:r>
          </a:p>
          <a:p>
            <a:pPr marL="0" indent="0">
              <a:buNone/>
            </a:pPr>
            <a:r>
              <a:rPr lang="ru-RU" dirty="0" smtClean="0"/>
              <a:t>Данная реакция протекает при пропускании ацетилена над </a:t>
            </a:r>
            <a:r>
              <a:rPr lang="ru-RU" b="1" u="sng" dirty="0" smtClean="0">
                <a:solidFill>
                  <a:srgbClr val="C00000"/>
                </a:solidFill>
              </a:rPr>
              <a:t>активированным углем при t = 400°C. </a:t>
            </a:r>
            <a:r>
              <a:rPr lang="ru-RU" dirty="0" smtClean="0"/>
              <a:t>В результате образуется ароматический углеводород - бензол.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7" y="2420888"/>
            <a:ext cx="897320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0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640960" cy="20882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7.	</a:t>
            </a:r>
            <a:r>
              <a:rPr lang="ru-RU" b="1" u="sng" dirty="0" err="1" smtClean="0"/>
              <a:t>Димеризация</a:t>
            </a:r>
            <a:r>
              <a:rPr lang="ru-RU" b="1" u="sng" dirty="0" smtClean="0"/>
              <a:t> ацетилена</a:t>
            </a:r>
          </a:p>
          <a:p>
            <a:pPr marL="0" indent="0">
              <a:buNone/>
            </a:pPr>
            <a:r>
              <a:rPr lang="ru-RU" dirty="0" err="1" smtClean="0"/>
              <a:t>Димеризация</a:t>
            </a:r>
            <a:r>
              <a:rPr lang="ru-RU" dirty="0" smtClean="0"/>
              <a:t> ацетилена происходит при наличии </a:t>
            </a:r>
            <a:r>
              <a:rPr lang="ru-RU" b="1" u="sng" dirty="0" smtClean="0">
                <a:solidFill>
                  <a:srgbClr val="C00000"/>
                </a:solidFill>
              </a:rPr>
              <a:t>катализатора - солей меди I</a:t>
            </a:r>
            <a:r>
              <a:rPr lang="ru-RU" dirty="0" smtClean="0"/>
              <a:t>. В результате реакции две молекулы ацетилена соединяются, образуя винилацетилен.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6942722" cy="348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4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568952" cy="3168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8.	Образование солей </a:t>
            </a:r>
            <a:r>
              <a:rPr lang="ru-RU" b="1" u="sng" dirty="0" err="1" smtClean="0"/>
              <a:t>алкинов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В случае если тройная связь прилежит к краевому атому углерода, то имеющийся у данного атома водород может быть замещен атомом металла. Если тройная связь спрятана внутри молекулы, то образование солей невозможно.</a:t>
            </a:r>
          </a:p>
          <a:p>
            <a:pPr marL="0" indent="0">
              <a:buNone/>
            </a:pPr>
            <a:r>
              <a:rPr lang="ru-RU" dirty="0" smtClean="0"/>
              <a:t>Реакция аммиачного раствора серебра и ацетилена - качественная реакция, в ходе которой выпадает осадок </a:t>
            </a:r>
            <a:r>
              <a:rPr lang="ru-RU" dirty="0" err="1" smtClean="0"/>
              <a:t>ацетиленида</a:t>
            </a:r>
            <a:r>
              <a:rPr lang="ru-RU" dirty="0" smtClean="0"/>
              <a:t> серебра.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01" y="2996952"/>
            <a:ext cx="57118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8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Номенклатура и изомерия </a:t>
            </a:r>
            <a:r>
              <a:rPr lang="ru-RU" b="1" dirty="0" err="1" smtClean="0">
                <a:solidFill>
                  <a:srgbClr val="C00000"/>
                </a:solidFill>
              </a:rPr>
              <a:t>алкинов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0098"/>
            <a:ext cx="6572726" cy="49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7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0"/>
            <a:ext cx="8856984" cy="45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86916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молекулах </a:t>
            </a:r>
            <a:r>
              <a:rPr lang="ru-RU" sz="2400" b="1" dirty="0" err="1" smtClean="0"/>
              <a:t>алканов</a:t>
            </a:r>
            <a:r>
              <a:rPr lang="ru-RU" sz="2400" b="1" dirty="0" smtClean="0"/>
              <a:t> присутствуют тройные связи, длина которых составляет </a:t>
            </a:r>
            <a:r>
              <a:rPr lang="ru-RU" sz="2400" b="1" dirty="0" smtClean="0">
                <a:solidFill>
                  <a:srgbClr val="C00000"/>
                </a:solidFill>
              </a:rPr>
              <a:t>0,121 </a:t>
            </a:r>
            <a:r>
              <a:rPr lang="ru-RU" sz="2400" b="1" dirty="0" err="1" smtClean="0">
                <a:solidFill>
                  <a:srgbClr val="C00000"/>
                </a:solidFill>
              </a:rPr>
              <a:t>нм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Тип гибридизации атомов углерода </a:t>
            </a:r>
            <a:r>
              <a:rPr lang="ru-RU" sz="2400" b="1" dirty="0" smtClean="0">
                <a:solidFill>
                  <a:srgbClr val="C00000"/>
                </a:solidFill>
              </a:rPr>
              <a:t>- </a:t>
            </a:r>
            <a:r>
              <a:rPr lang="ru-RU" sz="2400" b="1" dirty="0" err="1" smtClean="0">
                <a:solidFill>
                  <a:srgbClr val="C00000"/>
                </a:solidFill>
              </a:rPr>
              <a:t>sp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Валентный угол (между химическими связями) составляет </a:t>
            </a:r>
            <a:r>
              <a:rPr lang="ru-RU" sz="2400" b="1" dirty="0" smtClean="0">
                <a:solidFill>
                  <a:srgbClr val="C00000"/>
                </a:solidFill>
              </a:rPr>
              <a:t>180°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4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Получение </a:t>
            </a:r>
            <a:r>
              <a:rPr lang="ru-RU" b="1" dirty="0" err="1" smtClean="0">
                <a:solidFill>
                  <a:srgbClr val="C00000"/>
                </a:solidFill>
              </a:rPr>
              <a:t>алкинов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1.	Пиролиз метана</a:t>
            </a:r>
          </a:p>
          <a:p>
            <a:pPr marL="0" indent="0">
              <a:buNone/>
            </a:pPr>
            <a:r>
              <a:rPr lang="ru-RU" dirty="0" smtClean="0"/>
              <a:t>При нагревании метана до 1000 °C происходит </a:t>
            </a:r>
            <a:r>
              <a:rPr lang="ru-RU" dirty="0" err="1" smtClean="0"/>
              <a:t>димеризация</a:t>
            </a:r>
            <a:r>
              <a:rPr lang="ru-RU" dirty="0" smtClean="0"/>
              <a:t> молекул метана, в ходе чего отщепляется водород.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2CH4 → (t) CH≡CH + 3H2</a:t>
            </a:r>
          </a:p>
          <a:p>
            <a:pPr marL="0" indent="0">
              <a:buNone/>
            </a:pPr>
            <a:r>
              <a:rPr lang="ru-RU" b="1" u="sng" dirty="0" smtClean="0"/>
              <a:t>2.	Синтез </a:t>
            </a:r>
            <a:r>
              <a:rPr lang="ru-RU" b="1" u="sng" dirty="0" err="1" smtClean="0"/>
              <a:t>Бертло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Осуществляется напрямую, из простых веществ. Протекает на вольтовой (электрической) дуге, в атмосфере водорода.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2C + H2 → (t, вольтова дуга) CH≡CH</a:t>
            </a:r>
          </a:p>
          <a:p>
            <a:pPr marL="0" indent="0">
              <a:buNone/>
            </a:pPr>
            <a:r>
              <a:rPr lang="ru-RU" b="1" u="sng" dirty="0" smtClean="0"/>
              <a:t>3.	Разложение карбида кальция</a:t>
            </a:r>
          </a:p>
          <a:p>
            <a:pPr marL="0" indent="0">
              <a:buNone/>
            </a:pPr>
            <a:r>
              <a:rPr lang="ru-RU" dirty="0" smtClean="0"/>
              <a:t>В результате разложения карбида кальция образуется ацетилен и гидроксид кальция II.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CaC2 + 2H2O → CH≡CH + </a:t>
            </a:r>
            <a:r>
              <a:rPr lang="ru-RU" b="1" dirty="0" err="1" smtClean="0">
                <a:solidFill>
                  <a:srgbClr val="C00000"/>
                </a:solidFill>
              </a:rPr>
              <a:t>Ca</a:t>
            </a:r>
            <a:r>
              <a:rPr lang="ru-RU" b="1" dirty="0" smtClean="0">
                <a:solidFill>
                  <a:srgbClr val="C00000"/>
                </a:solidFill>
              </a:rPr>
              <a:t>(OH)2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435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7" y="2780928"/>
            <a:ext cx="9034660" cy="377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926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Получение гомологов ацетилена возможно в реакциях </a:t>
            </a:r>
            <a:r>
              <a:rPr lang="ru-RU" sz="2400" b="1" dirty="0" err="1" smtClean="0"/>
              <a:t>дегидрогалогенирования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дигалогеналканов</a:t>
            </a:r>
            <a:r>
              <a:rPr lang="ru-RU" sz="2400" b="1" dirty="0" smtClean="0"/>
              <a:t>, в которых атомы галогена расположены у одного атома углерода или у двух соседних атомов.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960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Химические свойства </a:t>
            </a:r>
            <a:r>
              <a:rPr lang="ru-RU" b="1" dirty="0" err="1" smtClean="0">
                <a:solidFill>
                  <a:srgbClr val="C00000"/>
                </a:solidFill>
              </a:rPr>
              <a:t>алкинов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1.	Гидрирование</a:t>
            </a:r>
          </a:p>
          <a:p>
            <a:pPr marL="0" indent="0">
              <a:buNone/>
            </a:pPr>
            <a:r>
              <a:rPr lang="ru-RU" b="1" u="sng" dirty="0" smtClean="0"/>
              <a:t>Водород присоединяется к атомам углерода, образующим тройную связь</a:t>
            </a:r>
            <a:r>
              <a:rPr lang="ru-RU" dirty="0" smtClean="0"/>
              <a:t>. Пи-связи (π-связи) рвутся, остается единичная сигма-связь (σ-связь).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CH≡C-CH3 + H2 → (t, </a:t>
            </a:r>
            <a:r>
              <a:rPr lang="ru-RU" b="1" dirty="0" err="1" smtClean="0">
                <a:solidFill>
                  <a:srgbClr val="C00000"/>
                </a:solidFill>
              </a:rPr>
              <a:t>Ni</a:t>
            </a:r>
            <a:r>
              <a:rPr lang="ru-RU" b="1" dirty="0" smtClean="0">
                <a:solidFill>
                  <a:srgbClr val="C00000"/>
                </a:solidFill>
              </a:rPr>
              <a:t>) CH2=CH-CH3 </a:t>
            </a:r>
          </a:p>
          <a:p>
            <a:pPr marL="0" indent="0">
              <a:buNone/>
            </a:pPr>
            <a:r>
              <a:rPr lang="ru-RU" dirty="0" smtClean="0"/>
              <a:t>(в реакции участвует 1 моль водорода)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CH2=CH-CH3 + H2 → (t, </a:t>
            </a:r>
            <a:r>
              <a:rPr lang="ru-RU" b="1" dirty="0" err="1" smtClean="0">
                <a:solidFill>
                  <a:srgbClr val="C00000"/>
                </a:solidFill>
              </a:rPr>
              <a:t>Ni</a:t>
            </a:r>
            <a:r>
              <a:rPr lang="ru-RU" b="1" dirty="0" smtClean="0">
                <a:solidFill>
                  <a:srgbClr val="C00000"/>
                </a:solidFill>
              </a:rPr>
              <a:t>) CH3-CH2-CH3 </a:t>
            </a:r>
          </a:p>
          <a:p>
            <a:pPr marL="0" indent="0" algn="ctr">
              <a:buNone/>
            </a:pPr>
            <a:r>
              <a:rPr lang="ru-RU" dirty="0" smtClean="0"/>
              <a:t>(в реакции участвует 1 моль водорода)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CH≡CH + 2H2 → (t, </a:t>
            </a:r>
            <a:r>
              <a:rPr lang="ru-RU" b="1" dirty="0" err="1" smtClean="0">
                <a:solidFill>
                  <a:srgbClr val="C00000"/>
                </a:solidFill>
              </a:rPr>
              <a:t>Ni</a:t>
            </a:r>
            <a:r>
              <a:rPr lang="ru-RU" b="1" dirty="0" smtClean="0">
                <a:solidFill>
                  <a:srgbClr val="C00000"/>
                </a:solidFill>
              </a:rPr>
              <a:t>) CH3-CH3 </a:t>
            </a:r>
          </a:p>
          <a:p>
            <a:pPr marL="0" indent="0">
              <a:buNone/>
            </a:pPr>
            <a:r>
              <a:rPr lang="ru-RU" dirty="0" smtClean="0"/>
              <a:t>(в реакции участвует 2 моль водорода)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6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640960" cy="2520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2.	Галогенирование</a:t>
            </a:r>
          </a:p>
          <a:p>
            <a:pPr marL="0" indent="0">
              <a:buNone/>
            </a:pPr>
            <a:r>
              <a:rPr lang="ru-RU" u="sng" dirty="0" smtClean="0"/>
              <a:t>Реакция с бромной водой является качественной для непредельных соединений,</a:t>
            </a:r>
            <a:r>
              <a:rPr lang="ru-RU" dirty="0" smtClean="0"/>
              <a:t> содержащих двойные (и тройные) связи. В ходе такой реакции </a:t>
            </a:r>
            <a:r>
              <a:rPr lang="ru-RU" b="1" u="sng" dirty="0" smtClean="0"/>
              <a:t>бромная вода обеспечивается,</a:t>
            </a:r>
            <a:r>
              <a:rPr lang="ru-RU" dirty="0" smtClean="0"/>
              <a:t> что указывает на присоединение его по кратным связям к органическому веществу.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92403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2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2736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3.	</a:t>
            </a:r>
            <a:r>
              <a:rPr lang="ru-RU" b="1" u="sng" dirty="0" err="1" smtClean="0"/>
              <a:t>Гидрогалогенирование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err="1" smtClean="0"/>
              <a:t>Алкины</a:t>
            </a:r>
            <a:r>
              <a:rPr lang="ru-RU" dirty="0" smtClean="0"/>
              <a:t> вступают в реакции </a:t>
            </a:r>
            <a:r>
              <a:rPr lang="ru-RU" dirty="0" err="1" smtClean="0"/>
              <a:t>гидрогалогенирования</a:t>
            </a:r>
            <a:r>
              <a:rPr lang="ru-RU" dirty="0" smtClean="0"/>
              <a:t>, протекающие по типу присоединения.</a:t>
            </a:r>
          </a:p>
          <a:p>
            <a:pPr marL="0" indent="0">
              <a:buNone/>
            </a:pPr>
            <a:r>
              <a:rPr lang="ru-RU" dirty="0" err="1" smtClean="0"/>
              <a:t>Гидрогалогенирование</a:t>
            </a:r>
            <a:r>
              <a:rPr lang="ru-RU" dirty="0" smtClean="0"/>
              <a:t> протекает по правилу Марковникова, в соответствии с которым атом водорода присоединяется к наиболее </a:t>
            </a:r>
            <a:r>
              <a:rPr lang="ru-RU" dirty="0" err="1" smtClean="0"/>
              <a:t>гидрированному</a:t>
            </a:r>
            <a:r>
              <a:rPr lang="ru-RU" dirty="0" smtClean="0"/>
              <a:t>, а атом галогена - к наименее </a:t>
            </a:r>
            <a:r>
              <a:rPr lang="ru-RU" dirty="0" err="1" smtClean="0"/>
              <a:t>гидрированному</a:t>
            </a:r>
            <a:r>
              <a:rPr lang="ru-RU" dirty="0" smtClean="0"/>
              <a:t> атому углерода.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7"/>
            <a:ext cx="6507966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6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909"/>
            <a:ext cx="8640960" cy="21739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4.	Реакция </a:t>
            </a:r>
            <a:r>
              <a:rPr lang="ru-RU" b="1" u="sng" dirty="0" err="1" smtClean="0"/>
              <a:t>Кучерова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Реакцией </a:t>
            </a:r>
            <a:r>
              <a:rPr lang="ru-RU" dirty="0" err="1" smtClean="0"/>
              <a:t>Кучерова</a:t>
            </a:r>
            <a:r>
              <a:rPr lang="ru-RU" dirty="0" smtClean="0"/>
              <a:t> называют гидратацию ацетиленовых соединений с образованием карбонильных соединений. Открыта русским химиком М.Г. </a:t>
            </a:r>
            <a:r>
              <a:rPr lang="ru-RU" dirty="0" err="1" smtClean="0"/>
              <a:t>Кучеровым</a:t>
            </a:r>
            <a:r>
              <a:rPr lang="ru-RU" dirty="0" smtClean="0"/>
              <a:t> в 1881 году. </a:t>
            </a:r>
            <a:r>
              <a:rPr lang="ru-RU" b="1" u="sng" dirty="0" smtClean="0">
                <a:solidFill>
                  <a:srgbClr val="C00000"/>
                </a:solidFill>
              </a:rPr>
              <a:t>Катализатор - соли ртути Hg2+. </a:t>
            </a:r>
            <a:r>
              <a:rPr lang="ru-RU" b="1" u="sng" dirty="0" smtClean="0"/>
              <a:t>Только в реакции с ацетиленом образуется уксусный альдегид. </a:t>
            </a:r>
            <a:r>
              <a:rPr lang="ru-RU" b="1" dirty="0" smtClean="0">
                <a:solidFill>
                  <a:srgbClr val="C00000"/>
                </a:solidFill>
              </a:rPr>
              <a:t>Во всех остальных реакциях (с гомологами ацетилена) образуются кетоны.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63864"/>
            <a:ext cx="6552728" cy="47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87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140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Алкины </vt:lpstr>
      <vt:lpstr>Номенклатура и изомерия алкинов</vt:lpstr>
      <vt:lpstr>Презентация PowerPoint</vt:lpstr>
      <vt:lpstr>Получение алкинов</vt:lpstr>
      <vt:lpstr>Презентация PowerPoint</vt:lpstr>
      <vt:lpstr>Химические свойства алкинов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Алкины</dc:title>
  <dc:creator>Лена</dc:creator>
  <cp:lastModifiedBy>Лена</cp:lastModifiedBy>
  <cp:revision>2</cp:revision>
  <dcterms:created xsi:type="dcterms:W3CDTF">2019-11-17T19:12:22Z</dcterms:created>
  <dcterms:modified xsi:type="dcterms:W3CDTF">2019-11-17T19:29:58Z</dcterms:modified>
</cp:coreProperties>
</file>