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 varScale="1">
        <p:scale>
          <a:sx n="66" d="100"/>
          <a:sy n="66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EAC78CF-B635-4591-B750-381FBB5AC29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1A76F3-371A-4BC4-BA2E-8EB96611C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country and the city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have a rest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5256584"/>
          </a:xfrm>
        </p:spPr>
        <p:txBody>
          <a:bodyPr/>
          <a:lstStyle/>
          <a:p>
            <a:pPr defTabSz="912813">
              <a:buNone/>
            </a:pPr>
            <a:r>
              <a:rPr lang="en-US" sz="24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Clap, clap, clap your hands</a:t>
            </a: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                          </a:t>
            </a:r>
          </a:p>
          <a:p>
            <a:pPr defTabSz="912813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Clap your hands</a:t>
            </a: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together</a:t>
            </a:r>
          </a:p>
          <a:p>
            <a:pPr defTabSz="912813">
              <a:buNone/>
            </a:pPr>
            <a:r>
              <a:rPr lang="en-US" sz="24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Stamp, stamp, stamp your feet,</a:t>
            </a:r>
          </a:p>
          <a:p>
            <a:pPr defTabSz="912813">
              <a:buNone/>
            </a:pPr>
            <a:r>
              <a:rPr lang="en-US" sz="24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Stamp your feet together.</a:t>
            </a:r>
          </a:p>
          <a:p>
            <a:pPr algn="ctr" defTabSz="912813"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Touch, touch, touch your ears</a:t>
            </a:r>
          </a:p>
          <a:p>
            <a:pPr algn="ctr" defTabSz="912813"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Touch your ears together</a:t>
            </a:r>
          </a:p>
          <a:p>
            <a:pPr algn="ctr" defTabSz="912813"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Touch, touch, touch your cheeks</a:t>
            </a:r>
          </a:p>
          <a:p>
            <a:pPr algn="ctr" defTabSz="912813"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Touch your cheeks together</a:t>
            </a:r>
          </a:p>
          <a:p>
            <a:pPr algn="r" defTabSz="912813">
              <a:buNone/>
            </a:pPr>
            <a:r>
              <a:rPr lang="en-US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Shake, shake, shake your hands</a:t>
            </a:r>
          </a:p>
          <a:p>
            <a:pPr algn="r" defTabSz="912813">
              <a:buNone/>
            </a:pPr>
            <a:r>
              <a:rPr lang="en-US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Shake your hands together</a:t>
            </a:r>
          </a:p>
          <a:p>
            <a:pPr algn="r" defTabSz="912813">
              <a:buNone/>
            </a:pPr>
            <a:r>
              <a:rPr lang="en-US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Smile, smile at your friends</a:t>
            </a:r>
          </a:p>
          <a:p>
            <a:pPr algn="r" defTabSz="912813">
              <a:buNone/>
            </a:pPr>
            <a:r>
              <a:rPr lang="en-US" sz="2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 us smile together</a:t>
            </a:r>
            <a:endParaRPr lang="ru-RU" sz="24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</a:t>
            </a:r>
            <a:r>
              <a:rPr lang="en-US" dirty="0" smtClean="0"/>
              <a:t>of comparison </a:t>
            </a: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Степени </a:t>
            </a:r>
            <a:r>
              <a:rPr lang="ru-RU" sz="3600" dirty="0" smtClean="0">
                <a:solidFill>
                  <a:srgbClr val="FF0000"/>
                </a:solidFill>
              </a:rPr>
              <a:t>сравнения прилагательных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600" dirty="0" smtClean="0">
                <a:solidFill>
                  <a:schemeClr val="accent4"/>
                </a:solidFill>
              </a:rPr>
              <a:t>положительная</a:t>
            </a:r>
            <a:r>
              <a:rPr lang="en-US" sz="2600" dirty="0" smtClean="0">
                <a:solidFill>
                  <a:schemeClr val="accent4"/>
                </a:solidFill>
              </a:rPr>
              <a:t>    </a:t>
            </a:r>
            <a:r>
              <a:rPr lang="ru-RU" sz="2600" dirty="0" smtClean="0">
                <a:solidFill>
                  <a:schemeClr val="accent4"/>
                </a:solidFill>
              </a:rPr>
              <a:t>сравнительная        </a:t>
            </a:r>
            <a:r>
              <a:rPr lang="ru-RU" sz="2600" dirty="0" smtClean="0">
                <a:solidFill>
                  <a:schemeClr val="accent4"/>
                </a:solidFill>
              </a:rPr>
              <a:t>превосходная</a:t>
            </a:r>
          </a:p>
          <a:p>
            <a:pPr>
              <a:buNone/>
            </a:pPr>
            <a:r>
              <a:rPr lang="en-US" sz="2800" i="1" dirty="0" smtClean="0"/>
              <a:t>Positive</a:t>
            </a:r>
            <a:r>
              <a:rPr lang="ru-RU" sz="2800" i="1" dirty="0" smtClean="0"/>
              <a:t> </a:t>
            </a:r>
            <a:r>
              <a:rPr lang="ru-RU" sz="2800" dirty="0" smtClean="0"/>
              <a:t>          </a:t>
            </a:r>
            <a:r>
              <a:rPr lang="en-US" sz="2800" i="1" dirty="0" smtClean="0"/>
              <a:t>Comparative</a:t>
            </a:r>
            <a:r>
              <a:rPr lang="ru-RU" sz="2800" dirty="0" smtClean="0"/>
              <a:t>        </a:t>
            </a:r>
            <a:r>
              <a:rPr lang="en-US" sz="2800" i="1" dirty="0" smtClean="0"/>
              <a:t>Superlative</a:t>
            </a:r>
            <a:endParaRPr lang="en-US" sz="26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4"/>
                </a:solidFill>
              </a:rPr>
              <a:t>-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the  …    </a:t>
            </a:r>
            <a:r>
              <a:rPr lang="en-US" sz="2400" dirty="0" err="1" smtClean="0">
                <a:solidFill>
                  <a:srgbClr val="FF0000"/>
                </a:solidFill>
              </a:rPr>
              <a:t>est</a:t>
            </a:r>
            <a:endParaRPr lang="en-US" sz="26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US" sz="2800" dirty="0" smtClean="0"/>
              <a:t>large                </a:t>
            </a:r>
            <a:r>
              <a:rPr lang="en-US" sz="2800" dirty="0" smtClean="0"/>
              <a:t>larg</a:t>
            </a:r>
            <a:r>
              <a:rPr lang="en-US" sz="2800" dirty="0" smtClean="0">
                <a:solidFill>
                  <a:srgbClr val="FF0000"/>
                </a:solidFill>
              </a:rPr>
              <a:t>er </a:t>
            </a:r>
            <a:r>
              <a:rPr lang="en-US" sz="2800" dirty="0" smtClean="0">
                <a:solidFill>
                  <a:srgbClr val="009900"/>
                </a:solidFill>
              </a:rPr>
              <a:t>   </a:t>
            </a:r>
            <a:r>
              <a:rPr lang="en-US" sz="2800" dirty="0" smtClean="0"/>
              <a:t>                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larg</a:t>
            </a:r>
            <a:r>
              <a:rPr lang="en-US" sz="2800" dirty="0" smtClean="0">
                <a:solidFill>
                  <a:srgbClr val="FF0000"/>
                </a:solidFill>
              </a:rPr>
              <a:t>est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</a:t>
            </a:r>
            <a:r>
              <a:rPr lang="ru-RU" sz="2800" dirty="0" smtClean="0">
                <a:solidFill>
                  <a:srgbClr val="FF0000"/>
                </a:solidFill>
              </a:rPr>
              <a:t>ольшой        больше            самый большой                                                              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 односложных прилагательных с кратким гласным звуком удваивается согласная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положительная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сравнительная        превосходная</a:t>
            </a:r>
          </a:p>
          <a:p>
            <a:pPr>
              <a:buNone/>
            </a:pPr>
            <a:r>
              <a:rPr lang="en-US" dirty="0" smtClean="0"/>
              <a:t>big  </a:t>
            </a:r>
            <a:r>
              <a:rPr lang="en-US" dirty="0" smtClean="0"/>
              <a:t>                </a:t>
            </a:r>
            <a:r>
              <a:rPr lang="en-US" dirty="0" smtClean="0"/>
              <a:t>big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er  </a:t>
            </a:r>
            <a:r>
              <a:rPr lang="en-US" dirty="0" smtClean="0"/>
              <a:t>         (</a:t>
            </a:r>
            <a:r>
              <a:rPr lang="en-US" dirty="0" smtClean="0"/>
              <a:t>the) </a:t>
            </a:r>
            <a:r>
              <a:rPr lang="en-US" dirty="0" smtClean="0"/>
              <a:t>big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est</a:t>
            </a:r>
          </a:p>
          <a:p>
            <a:pPr>
              <a:buNone/>
            </a:pPr>
            <a:r>
              <a:rPr lang="en-US" dirty="0" smtClean="0"/>
              <a:t>hot </a:t>
            </a:r>
            <a:r>
              <a:rPr lang="en-US" dirty="0" smtClean="0"/>
              <a:t>                 hot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er            (</a:t>
            </a:r>
            <a:r>
              <a:rPr lang="en-US" dirty="0" smtClean="0"/>
              <a:t>the) hot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est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Буква </a:t>
            </a:r>
            <a:r>
              <a:rPr lang="en-US" sz="4000" dirty="0" smtClean="0">
                <a:solidFill>
                  <a:srgbClr val="C00000"/>
                </a:solidFill>
              </a:rPr>
              <a:t>y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на конце прилагательных выпадает: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положительная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сравнительная        превосходная</a:t>
            </a:r>
          </a:p>
          <a:p>
            <a:pPr>
              <a:buNone/>
            </a:pPr>
            <a:r>
              <a:rPr lang="en-US" dirty="0" smtClean="0"/>
              <a:t>happ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smtClean="0"/>
              <a:t>             happ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er          (</a:t>
            </a:r>
            <a:r>
              <a:rPr lang="en-US" dirty="0" smtClean="0"/>
              <a:t>the) </a:t>
            </a:r>
            <a:r>
              <a:rPr lang="en-US" dirty="0" smtClean="0"/>
              <a:t>happ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est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Буква </a:t>
            </a:r>
            <a:r>
              <a:rPr lang="en-US" sz="4000" dirty="0" smtClean="0">
                <a:solidFill>
                  <a:srgbClr val="C00000"/>
                </a:solidFill>
              </a:rPr>
              <a:t>e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на конце прилагательных выпадает: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положительная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сравнительная        превосходная</a:t>
            </a:r>
          </a:p>
          <a:p>
            <a:pPr>
              <a:buNone/>
            </a:pPr>
            <a:r>
              <a:rPr lang="en-US" dirty="0" smtClean="0"/>
              <a:t>n</a:t>
            </a:r>
            <a:r>
              <a:rPr lang="en-US" dirty="0" smtClean="0"/>
              <a:t>ic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n-US" dirty="0" smtClean="0"/>
              <a:t>                  nic</a:t>
            </a:r>
            <a:r>
              <a:rPr lang="en-US" dirty="0" smtClean="0">
                <a:solidFill>
                  <a:srgbClr val="FF0000"/>
                </a:solidFill>
              </a:rPr>
              <a:t>er </a:t>
            </a:r>
            <a:r>
              <a:rPr lang="en-US" dirty="0" smtClean="0"/>
              <a:t>             (the) nic</a:t>
            </a:r>
            <a:r>
              <a:rPr lang="en-US" dirty="0" smtClean="0">
                <a:solidFill>
                  <a:srgbClr val="FF0000"/>
                </a:solidFill>
              </a:rPr>
              <a:t>est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 </a:t>
            </a:r>
            <a:r>
              <a:rPr lang="ru-RU" sz="4000" dirty="0" smtClean="0"/>
              <a:t>сравнительной степени часто употребляется союз </a:t>
            </a:r>
            <a:r>
              <a:rPr lang="ru-RU" sz="4000" dirty="0" err="1" smtClean="0">
                <a:solidFill>
                  <a:srgbClr val="C00000"/>
                </a:solidFill>
              </a:rPr>
              <a:t>than</a:t>
            </a:r>
            <a:r>
              <a:rPr lang="ru-RU" sz="4000" dirty="0" smtClean="0"/>
              <a:t> - чем.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maller</a:t>
            </a:r>
            <a:endParaRPr lang="ru-RU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aller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sz="6000" dirty="0" err="1" smtClean="0">
                <a:solidFill>
                  <a:srgbClr val="C00000"/>
                </a:solidFill>
              </a:rPr>
              <a:t>than</a:t>
            </a:r>
            <a:endParaRPr lang="ru-RU" sz="6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shorter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  <a:t>Ex. 19, p 40</a:t>
            </a:r>
            <a:b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  <a:t>listen, read 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  <a:t>nd learn</a:t>
            </a:r>
            <a:endParaRPr lang="ru-RU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Kind – kinder – (the) kindest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Small – smaller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(the)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smallest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Short – shorter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(the)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shortest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Tall  - taller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(the)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tallest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Clean – cleaner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(the)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cleanest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Phonetic exercise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α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:] c</a:t>
            </a:r>
            <a:r>
              <a:rPr lang="en-US" sz="3600" u="sng" dirty="0" smtClean="0">
                <a:solidFill>
                  <a:srgbClr val="002060"/>
                </a:solidFill>
                <a:latin typeface="Comic Sans MS" pitchFamily="66" charset="0"/>
              </a:rPr>
              <a:t>ar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f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m, g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den, d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k, f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mer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[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r>
              <a:rPr lang="el-GR" sz="3600" dirty="0" smtClean="0">
                <a:solidFill>
                  <a:srgbClr val="002060"/>
                </a:solidFill>
                <a:latin typeface="Comic Sans MS" pitchFamily="66" charset="0"/>
              </a:rPr>
              <a:t>υ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] br</a:t>
            </a:r>
            <a:r>
              <a:rPr lang="en-US" sz="3600" u="sng" dirty="0" smtClean="0">
                <a:solidFill>
                  <a:srgbClr val="002060"/>
                </a:solidFill>
                <a:latin typeface="Comic Sans MS" pitchFamily="66" charset="0"/>
              </a:rPr>
              <a:t>ow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n, h</a:t>
            </a:r>
            <a:r>
              <a:rPr lang="en-US" sz="3600" u="sng" dirty="0" smtClean="0">
                <a:solidFill>
                  <a:srgbClr val="002060"/>
                </a:solidFill>
                <a:latin typeface="Comic Sans MS" pitchFamily="66" charset="0"/>
              </a:rPr>
              <a:t>ow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, c</a:t>
            </a:r>
            <a:r>
              <a:rPr lang="en-US" sz="3600" u="sng" dirty="0" smtClean="0">
                <a:solidFill>
                  <a:srgbClr val="002060"/>
                </a:solidFill>
                <a:latin typeface="Comic Sans MS" pitchFamily="66" charset="0"/>
              </a:rPr>
              <a:t>ow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, t</a:t>
            </a:r>
            <a:r>
              <a:rPr lang="en-US" sz="3600" u="sng" dirty="0" smtClean="0">
                <a:solidFill>
                  <a:srgbClr val="002060"/>
                </a:solidFill>
                <a:latin typeface="Comic Sans MS" pitchFamily="66" charset="0"/>
              </a:rPr>
              <a:t>ow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n, n</a:t>
            </a:r>
            <a:r>
              <a:rPr lang="en-US" sz="3600" u="sng" dirty="0" smtClean="0">
                <a:solidFill>
                  <a:srgbClr val="002060"/>
                </a:solidFill>
                <a:latin typeface="Comic Sans MS" pitchFamily="66" charset="0"/>
              </a:rPr>
              <a:t>ow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л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 j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mp,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p, L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ndon, f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nny, c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ou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ntry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 b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g, l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ve, h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ll, w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ndy, br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dge, c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ty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Do you know these words?</a:t>
            </a:r>
            <a:endParaRPr lang="ru-RU" dirty="0"/>
          </a:p>
        </p:txBody>
      </p:sp>
      <p:pic>
        <p:nvPicPr>
          <p:cNvPr id="4" name="Содержимое 3" descr="поле  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5"/>
            <a:ext cx="3600400" cy="2367564"/>
          </a:xfrm>
        </p:spPr>
      </p:pic>
      <p:pic>
        <p:nvPicPr>
          <p:cNvPr id="7" name="Рисунок 6" descr="Apples-taste.i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06312"/>
            <a:ext cx="3349533" cy="2348168"/>
          </a:xfrm>
          <a:prstGeom prst="rect">
            <a:avLst/>
          </a:prstGeom>
        </p:spPr>
      </p:pic>
      <p:pic>
        <p:nvPicPr>
          <p:cNvPr id="8" name="Рисунок 7" descr="0002-001-Solnechnyj-khol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221088"/>
            <a:ext cx="3240360" cy="2430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47664" y="3933056"/>
            <a:ext cx="1409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field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4005065"/>
            <a:ext cx="2843808" cy="6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apple-tree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589240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hill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Do you know these words?</a:t>
            </a:r>
            <a:endParaRPr lang="ru-RU" dirty="0"/>
          </a:p>
        </p:txBody>
      </p:sp>
      <p:pic>
        <p:nvPicPr>
          <p:cNvPr id="4" name="Содержимое 3" descr="дорога 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3661568" cy="2441045"/>
          </a:xfrm>
        </p:spPr>
      </p:pic>
      <p:pic>
        <p:nvPicPr>
          <p:cNvPr id="5" name="Рисунок 4" descr="kintai-bridge-yamaguchi-prefecture-japan-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386150" cy="2377383"/>
          </a:xfrm>
          <a:prstGeom prst="rect">
            <a:avLst/>
          </a:prstGeom>
        </p:spPr>
      </p:pic>
      <p:pic>
        <p:nvPicPr>
          <p:cNvPr id="6" name="Рисунок 5" descr="ре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005064"/>
            <a:ext cx="3491880" cy="26189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3933056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road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861048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bridge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5517233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river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Do you know these words?</a:t>
            </a:r>
            <a:endParaRPr lang="ru-RU" dirty="0"/>
          </a:p>
        </p:txBody>
      </p:sp>
      <p:pic>
        <p:nvPicPr>
          <p:cNvPr id="4" name="Содержимое 3" descr="лошадь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191872" cy="2790215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3653185" cy="27434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2132856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horse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941168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sheep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topic of our lesson?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dirty="0" smtClean="0">
                <a:solidFill>
                  <a:srgbClr val="C00000"/>
                </a:solidFill>
              </a:rPr>
              <a:t>The country and the city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the game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 weather like today?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2204864"/>
            <a:ext cx="2602632" cy="226084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5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3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17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Well done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3347864" y="2276872"/>
            <a:ext cx="2592388" cy="2232025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5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3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17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Good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6228184" y="2276872"/>
            <a:ext cx="2592388" cy="22320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59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38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17" algn="l" defTabSz="91427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Not bad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</a:p>
          <a:p>
            <a:r>
              <a:rPr lang="en-US" dirty="0" smtClean="0"/>
              <a:t>Hello. Can I help you?</a:t>
            </a:r>
          </a:p>
          <a:p>
            <a:r>
              <a:rPr lang="en-US" dirty="0" smtClean="0"/>
              <a:t>What is the weather like in …. ?</a:t>
            </a:r>
          </a:p>
          <a:p>
            <a:r>
              <a:rPr lang="en-US" dirty="0" smtClean="0"/>
              <a:t>It’s ….. </a:t>
            </a:r>
            <a:r>
              <a:rPr lang="en-US" dirty="0" smtClean="0"/>
              <a:t>b</a:t>
            </a:r>
            <a:r>
              <a:rPr lang="en-US" dirty="0" smtClean="0"/>
              <a:t>ut  ….. and ….. .</a:t>
            </a:r>
          </a:p>
          <a:p>
            <a:r>
              <a:rPr lang="en-US" dirty="0" smtClean="0"/>
              <a:t>What a pity! Bye-bye!</a:t>
            </a:r>
          </a:p>
          <a:p>
            <a:r>
              <a:rPr lang="en-US" dirty="0" smtClean="0"/>
              <a:t>Bye-bye.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Raznocvetnaya-raduga</Template>
  <TotalTime>202</TotalTime>
  <Words>356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The country and the city</vt:lpstr>
      <vt:lpstr>Phonetic exercise</vt:lpstr>
      <vt:lpstr>Do you know these words?</vt:lpstr>
      <vt:lpstr>Do you know these words?</vt:lpstr>
      <vt:lpstr>Do you know these words?</vt:lpstr>
      <vt:lpstr>What the topic of our lesson?</vt:lpstr>
      <vt:lpstr>Play the game </vt:lpstr>
      <vt:lpstr>Evaluation </vt:lpstr>
      <vt:lpstr>Act out</vt:lpstr>
      <vt:lpstr>Let’s have a rest</vt:lpstr>
      <vt:lpstr>Degrees of comparison  Степени сравнения прилагательных</vt:lpstr>
      <vt:lpstr>В односложных прилагательных с кратким гласным звуком удваивается согласная</vt:lpstr>
      <vt:lpstr>Буква y на конце прилагательных выпадает:</vt:lpstr>
      <vt:lpstr>Буква e на конце прилагательных выпадает:</vt:lpstr>
      <vt:lpstr>В сравнительной степени часто употребляется союз than - чем.</vt:lpstr>
      <vt:lpstr> Ex. 19, p 40 listen, read and learn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2015-11-20T14:07:51Z</dcterms:created>
  <dcterms:modified xsi:type="dcterms:W3CDTF">2015-12-06T14:07:05Z</dcterms:modified>
</cp:coreProperties>
</file>