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76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80990-D163-42CA-966D-801ADC54FB61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C0BC5-35B5-4B07-88EE-FB7D85B9C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0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rgbClr val="FF0000"/>
                </a:solidFill>
              </a:rPr>
              <a:t>There are flamingoes on the island</a:t>
            </a:r>
            <a:br>
              <a:rPr lang="en-US" sz="7200" b="1" i="1" dirty="0" smtClean="0">
                <a:solidFill>
                  <a:srgbClr val="FF0000"/>
                </a:solidFill>
              </a:rPr>
            </a:br>
            <a:r>
              <a:rPr lang="en-US" sz="7200" b="1" i="1" dirty="0" smtClean="0">
                <a:solidFill>
                  <a:srgbClr val="FF0000"/>
                </a:solidFill>
              </a:rPr>
              <a:t>(</a:t>
            </a:r>
            <a:r>
              <a:rPr lang="ru-RU" sz="7200" b="1" i="1" dirty="0" smtClean="0">
                <a:solidFill>
                  <a:srgbClr val="FF0000"/>
                </a:solidFill>
              </a:rPr>
              <a:t> Остров </a:t>
            </a:r>
            <a:r>
              <a:rPr lang="ru-RU" sz="7200" b="1" i="1" dirty="0" err="1" smtClean="0">
                <a:solidFill>
                  <a:srgbClr val="FF0000"/>
                </a:solidFill>
              </a:rPr>
              <a:t>Нетландия</a:t>
            </a:r>
            <a:r>
              <a:rPr lang="ru-RU" sz="7200" b="1" i="1" dirty="0" smtClean="0">
                <a:solidFill>
                  <a:srgbClr val="FF0000"/>
                </a:solidFill>
              </a:rPr>
              <a:t>)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63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Public\Pictures\Sample Pictures\boa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7920880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7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2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smtClean="0"/>
              <a:t>            The 23 </a:t>
            </a:r>
            <a:r>
              <a:rPr lang="en-US" dirty="0" err="1" smtClean="0"/>
              <a:t>th</a:t>
            </a:r>
            <a:r>
              <a:rPr lang="en-US" dirty="0" smtClean="0"/>
              <a:t>  </a:t>
            </a:r>
            <a:r>
              <a:rPr lang="en-US" sz="5400" dirty="0" smtClean="0"/>
              <a:t>of April.</a:t>
            </a:r>
            <a:endParaRPr lang="ru-RU" sz="5400" dirty="0" smtClean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flamingo [</a:t>
            </a:r>
            <a:r>
              <a:rPr lang="en-US" sz="4400" dirty="0" err="1" smtClean="0"/>
              <a:t>flə’miʖgǝu</a:t>
            </a:r>
            <a:r>
              <a:rPr lang="en-US" sz="4400" dirty="0" smtClean="0"/>
              <a:t>] </a:t>
            </a:r>
            <a:r>
              <a:rPr lang="ru-RU" sz="4400" dirty="0" smtClean="0"/>
              <a:t>фламинго</a:t>
            </a:r>
          </a:p>
          <a:p>
            <a:pPr marL="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 </a:t>
            </a:r>
            <a:r>
              <a:rPr lang="en-US" sz="4400" dirty="0" smtClean="0"/>
              <a:t>house [ </a:t>
            </a:r>
            <a:r>
              <a:rPr lang="en-US" sz="4400" dirty="0" err="1" smtClean="0"/>
              <a:t>haus</a:t>
            </a:r>
            <a:r>
              <a:rPr lang="en-US" sz="4400" dirty="0" smtClean="0"/>
              <a:t> ] </a:t>
            </a:r>
            <a:r>
              <a:rPr lang="ru-RU" sz="4400" dirty="0" smtClean="0"/>
              <a:t>дом</a:t>
            </a:r>
          </a:p>
          <a:p>
            <a:pPr marL="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 </a:t>
            </a:r>
            <a:r>
              <a:rPr lang="en-US" sz="4400" dirty="0" smtClean="0"/>
              <a:t>pet wolf [‘pet ,</a:t>
            </a:r>
            <a:r>
              <a:rPr lang="en-US" sz="4400" dirty="0" err="1" smtClean="0"/>
              <a:t>wulf</a:t>
            </a:r>
            <a:r>
              <a:rPr lang="en-US" sz="4400" dirty="0" smtClean="0"/>
              <a:t>] </a:t>
            </a:r>
            <a:r>
              <a:rPr lang="ru-RU" sz="4400" dirty="0" smtClean="0"/>
              <a:t>домашний волк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36194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7320" y="2967335"/>
            <a:ext cx="77293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Let’s have a rest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51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.</a:t>
            </a:r>
            <a:r>
              <a:rPr lang="en-US" sz="9600" b="1" dirty="0">
                <a:solidFill>
                  <a:schemeClr val="accent2"/>
                </a:solidFill>
              </a:rPr>
              <a:t> There </a:t>
            </a:r>
            <a:r>
              <a:rPr lang="en-US" sz="9600" b="1" dirty="0" smtClean="0">
                <a:solidFill>
                  <a:schemeClr val="accent2"/>
                </a:solidFill>
              </a:rPr>
              <a:t>is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34782"/>
          </a:xfrm>
        </p:spPr>
        <p:txBody>
          <a:bodyPr/>
          <a:lstStyle/>
          <a:p>
            <a:endParaRPr lang="ru-RU" b="1" i="1" dirty="0" smtClean="0">
              <a:latin typeface="Bookman Old Style" pitchFamily="18" charset="0"/>
            </a:endParaRPr>
          </a:p>
          <a:p>
            <a:endParaRPr lang="ru-RU" b="1" i="1" dirty="0">
              <a:latin typeface="Bookman Old Style" pitchFamily="18" charset="0"/>
            </a:endParaRPr>
          </a:p>
          <a:p>
            <a:r>
              <a:rPr lang="ru-RU" sz="4800" b="1" i="1" dirty="0" smtClean="0">
                <a:latin typeface="Bookman Old Style" pitchFamily="18" charset="0"/>
              </a:rPr>
              <a:t>Употребляется </a:t>
            </a:r>
            <a:r>
              <a:rPr lang="ru-RU" sz="4800" b="1" i="1" dirty="0">
                <a:latin typeface="Bookman Old Style" pitchFamily="18" charset="0"/>
              </a:rPr>
              <a:t>в единственном числе:</a:t>
            </a:r>
          </a:p>
          <a:p>
            <a:pPr>
              <a:buNone/>
            </a:pPr>
            <a:r>
              <a:rPr lang="en-US" sz="4800" b="1" dirty="0">
                <a:latin typeface="Bookman Old Style" pitchFamily="18" charset="0"/>
              </a:rPr>
              <a:t>   </a:t>
            </a:r>
            <a:r>
              <a:rPr lang="en-US" sz="4800" b="1" u="sng" dirty="0">
                <a:solidFill>
                  <a:schemeClr val="accent2"/>
                </a:solidFill>
                <a:latin typeface="Bookman Old Style" pitchFamily="18" charset="0"/>
              </a:rPr>
              <a:t>There is</a:t>
            </a:r>
            <a:r>
              <a:rPr lang="en-US" sz="4800" b="1" dirty="0">
                <a:solidFill>
                  <a:schemeClr val="accent2"/>
                </a:solidFill>
                <a:latin typeface="Bookman Old Style" pitchFamily="18" charset="0"/>
              </a:rPr>
              <a:t> a boy in the room</a:t>
            </a:r>
            <a:r>
              <a:rPr lang="en-US" sz="4800" b="1" i="1" dirty="0">
                <a:solidFill>
                  <a:schemeClr val="accent2"/>
                </a:solidFill>
                <a:latin typeface="Bookman Old Style" pitchFamily="18" charset="0"/>
              </a:rPr>
              <a:t>.</a:t>
            </a:r>
            <a:endParaRPr lang="ru-RU" sz="4800" b="1" i="1" dirty="0">
              <a:solidFill>
                <a:schemeClr val="accent2"/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799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solidFill>
                  <a:schemeClr val="accent2"/>
                </a:solidFill>
              </a:rPr>
              <a:t>There are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b="1" i="1" dirty="0">
                <a:latin typeface="Bookman Old Style" pitchFamily="18" charset="0"/>
              </a:rPr>
              <a:t>Употребляется перед существительным во множественном числе:</a:t>
            </a:r>
            <a:endParaRPr lang="en-US" sz="4400" b="1" i="1" dirty="0">
              <a:latin typeface="Bookman Old Style" pitchFamily="18" charset="0"/>
            </a:endParaRPr>
          </a:p>
          <a:p>
            <a:pPr>
              <a:buNone/>
            </a:pPr>
            <a:r>
              <a:rPr lang="en-US" sz="4400" b="1" u="sng" dirty="0">
                <a:solidFill>
                  <a:schemeClr val="accent2"/>
                </a:solidFill>
                <a:latin typeface="Bookman Old Style" pitchFamily="18" charset="0"/>
              </a:rPr>
              <a:t> There are</a:t>
            </a:r>
            <a:r>
              <a:rPr lang="en-US" sz="4400" b="1" dirty="0">
                <a:solidFill>
                  <a:schemeClr val="accent2"/>
                </a:solidFill>
                <a:latin typeface="Bookman Old Style" pitchFamily="18" charset="0"/>
              </a:rPr>
              <a:t>  pupils in the class.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10188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56784" cy="14261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Образование отрицательных 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предложений</a:t>
            </a:r>
            <a:br>
              <a:rPr lang="ru-RU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>
              <a:latin typeface="Times New Roman" pitchFamily="18" charset="0"/>
              <a:ea typeface="SimSun" pitchFamily="2" charset="-122"/>
            </a:endParaRPr>
          </a:p>
          <a:p>
            <a:pPr marL="0" indent="0">
              <a:buNone/>
            </a:pPr>
            <a:r>
              <a:rPr lang="en-US" altLang="zh-CN" sz="4400" b="1" i="1" dirty="0" smtClean="0">
                <a:latin typeface="Times New Roman" pitchFamily="18" charset="0"/>
                <a:ea typeface="SimSun" pitchFamily="2" charset="-122"/>
              </a:rPr>
              <a:t>There  </a:t>
            </a:r>
            <a:r>
              <a:rPr lang="en-US" altLang="zh-CN" sz="4400" b="1" i="1" dirty="0">
                <a:latin typeface="Times New Roman" pitchFamily="18" charset="0"/>
                <a:ea typeface="SimSun" pitchFamily="2" charset="-122"/>
              </a:rPr>
              <a:t>is  </a:t>
            </a:r>
            <a:r>
              <a:rPr lang="en-US" altLang="zh-CN" sz="44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no </a:t>
            </a:r>
            <a:r>
              <a:rPr lang="en-US" altLang="zh-CN" sz="4400" b="1" i="1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4400" b="1" i="1" dirty="0">
                <a:latin typeface="Times New Roman" pitchFamily="18" charset="0"/>
                <a:ea typeface="SimSun" pitchFamily="2" charset="-122"/>
              </a:rPr>
              <a:t>flower  in  the  </a:t>
            </a:r>
            <a:r>
              <a:rPr lang="en-US" altLang="zh-CN" sz="4400" b="1" i="1" dirty="0" smtClean="0">
                <a:latin typeface="Times New Roman" pitchFamily="18" charset="0"/>
                <a:ea typeface="SimSun" pitchFamily="2" charset="-122"/>
              </a:rPr>
              <a:t>vase.</a:t>
            </a:r>
          </a:p>
          <a:p>
            <a:pPr marL="0" indent="0">
              <a:buNone/>
            </a:pPr>
            <a:endParaRPr lang="en-US" sz="4400" b="1" i="1" dirty="0">
              <a:latin typeface="Times New Roman" pitchFamily="18" charset="0"/>
              <a:ea typeface="SimSun" pitchFamily="2" charset="-122"/>
            </a:endParaRPr>
          </a:p>
          <a:p>
            <a:pPr marL="0" indent="0">
              <a:buNone/>
            </a:pPr>
            <a:r>
              <a:rPr lang="en-US" sz="4400" b="1" i="1" dirty="0" smtClean="0">
                <a:latin typeface="Times New Roman" pitchFamily="18" charset="0"/>
              </a:rPr>
              <a:t>There   are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no</a:t>
            </a:r>
            <a:r>
              <a:rPr lang="en-US" sz="4400" b="1" i="1" dirty="0" smtClean="0">
                <a:latin typeface="Times New Roman" pitchFamily="18" charset="0"/>
              </a:rPr>
              <a:t>  </a:t>
            </a:r>
            <a:r>
              <a:rPr lang="en-US" sz="4400" b="1" i="1" dirty="0">
                <a:latin typeface="Times New Roman" pitchFamily="18" charset="0"/>
              </a:rPr>
              <a:t>cats   on   the  roof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02591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 smtClean="0"/>
              <a:t>   There is a mouse in the house.</a:t>
            </a:r>
          </a:p>
          <a:p>
            <a:pPr marL="0" indent="0">
              <a:buNone/>
            </a:pPr>
            <a:r>
              <a:rPr lang="en-US" sz="4800" i="1" dirty="0"/>
              <a:t> </a:t>
            </a:r>
            <a:r>
              <a:rPr lang="en-US" sz="4800" i="1" dirty="0" smtClean="0"/>
              <a:t>  There is a cat in the flat.</a:t>
            </a:r>
          </a:p>
          <a:p>
            <a:pPr marL="0" indent="0">
              <a:buNone/>
            </a:pPr>
            <a:r>
              <a:rPr lang="en-US" sz="4800" i="1" dirty="0" smtClean="0"/>
              <a:t>   There is a fox in the box.</a:t>
            </a:r>
          </a:p>
          <a:p>
            <a:pPr marL="0" indent="0">
              <a:buNone/>
            </a:pPr>
            <a:r>
              <a:rPr lang="en-US" sz="4800" i="1" dirty="0" smtClean="0"/>
              <a:t>   There is  a bee in the tree.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320893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  </a:t>
            </a:r>
            <a:r>
              <a:rPr lang="en-US" sz="4800" i="1" dirty="0" smtClean="0"/>
              <a:t>There are bees in the tree. </a:t>
            </a:r>
          </a:p>
          <a:p>
            <a:pPr marL="0" indent="0">
              <a:buNone/>
            </a:pPr>
            <a:r>
              <a:rPr lang="en-US" sz="4800" i="1" dirty="0" smtClean="0"/>
              <a:t>  There are cats in the flats.</a:t>
            </a:r>
          </a:p>
          <a:p>
            <a:pPr marL="0" indent="0">
              <a:buNone/>
            </a:pPr>
            <a:r>
              <a:rPr lang="en-US" sz="4800" i="1" dirty="0" smtClean="0"/>
              <a:t>  There are flags in the bags.</a:t>
            </a:r>
          </a:p>
          <a:p>
            <a:pPr marL="0" indent="0">
              <a:buNone/>
            </a:pPr>
            <a:r>
              <a:rPr lang="en-US" sz="4800" i="1" dirty="0" smtClean="0"/>
              <a:t>  There are foxes in the boxes.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04296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F:\Scan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3212"/>
            <a:ext cx="7920880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20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ublic\Pictures\Sample Pictures\0002-002-Sem-tsvetov-radu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7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1602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US" sz="8800" dirty="0" smtClean="0"/>
              <a:t>[æ] , [b] , [g] , [ʤ] , [ʃ], [</a:t>
            </a:r>
            <a:r>
              <a:rPr lang="en-US" sz="8800" dirty="0" err="1" smtClean="0"/>
              <a:t>ei</a:t>
            </a:r>
            <a:r>
              <a:rPr lang="en-US" sz="8800" dirty="0" smtClean="0"/>
              <a:t>] , [m] , [l] , [k] ,[r</a:t>
            </a:r>
            <a:r>
              <a:rPr lang="en-US" sz="8800" dirty="0"/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243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 smtClean="0"/>
              <a:t>There are many big seas on the map.</a:t>
            </a:r>
          </a:p>
          <a:p>
            <a:pPr marL="0" indent="0">
              <a:buNone/>
            </a:pPr>
            <a:r>
              <a:rPr lang="en-US" sz="4000" b="1" i="1" dirty="0" smtClean="0"/>
              <a:t>There are big and small islands on the         map.</a:t>
            </a:r>
          </a:p>
          <a:p>
            <a:pPr marL="0" indent="0">
              <a:buNone/>
            </a:pPr>
            <a:r>
              <a:rPr lang="en-US" sz="4000" b="1" i="1" dirty="0" smtClean="0"/>
              <a:t>There is a black and yellow wigwam on the map.</a:t>
            </a:r>
          </a:p>
          <a:p>
            <a:pPr marL="0" indent="0">
              <a:buNone/>
            </a:pPr>
            <a:r>
              <a:rPr lang="en-US" sz="4000" b="1" i="1" dirty="0" smtClean="0"/>
              <a:t>There is a little house on the map.</a:t>
            </a:r>
          </a:p>
          <a:p>
            <a:pPr marL="0" indent="0">
              <a:buNone/>
            </a:pPr>
            <a:r>
              <a:rPr lang="en-US" sz="4000" b="1" i="1" dirty="0" smtClean="0"/>
              <a:t>There is a blue river on the map.</a:t>
            </a:r>
          </a:p>
          <a:p>
            <a:pPr marL="0" indent="0">
              <a:buNone/>
            </a:pPr>
            <a:r>
              <a:rPr lang="en-US" sz="4000" b="1" i="1" dirty="0" smtClean="0"/>
              <a:t>There is a pink flamingo on the map.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466311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i="1" dirty="0" smtClean="0"/>
              <a:t> 1) y , s ,u , a , n , d.</a:t>
            </a:r>
          </a:p>
          <a:p>
            <a:pPr marL="0" indent="0">
              <a:buNone/>
            </a:pPr>
            <a:r>
              <a:rPr lang="en-US" sz="4400" b="1" i="1" dirty="0"/>
              <a:t> </a:t>
            </a:r>
            <a:r>
              <a:rPr lang="en-US" sz="4400" b="1" i="1" dirty="0" smtClean="0"/>
              <a:t>2) m , y , d , a , o , n .</a:t>
            </a:r>
          </a:p>
          <a:p>
            <a:pPr marL="0" indent="0">
              <a:buNone/>
            </a:pPr>
            <a:r>
              <a:rPr lang="en-US" sz="4400" b="1" i="1" dirty="0"/>
              <a:t> </a:t>
            </a:r>
            <a:r>
              <a:rPr lang="en-US" sz="4400" b="1" i="1" dirty="0" smtClean="0"/>
              <a:t>3) w , a , y , e , s , e , d, n.</a:t>
            </a:r>
          </a:p>
          <a:p>
            <a:pPr marL="0" indent="0">
              <a:buNone/>
            </a:pPr>
            <a:r>
              <a:rPr lang="en-US" sz="4400" b="1" i="1" dirty="0"/>
              <a:t> </a:t>
            </a:r>
            <a:r>
              <a:rPr lang="en-US" sz="4400" b="1" i="1" dirty="0" smtClean="0"/>
              <a:t>4) f , y , a , r , d , </a:t>
            </a:r>
            <a:r>
              <a:rPr lang="en-US" sz="4400" b="1" i="1" dirty="0" err="1" smtClean="0"/>
              <a:t>i</a:t>
            </a:r>
            <a:r>
              <a:rPr lang="en-US" sz="4400" b="1" i="1" dirty="0" smtClean="0"/>
              <a:t> .</a:t>
            </a:r>
          </a:p>
          <a:p>
            <a:pPr marL="0" indent="0">
              <a:buNone/>
            </a:pPr>
            <a:r>
              <a:rPr lang="en-US" sz="4400" b="1" i="1" dirty="0"/>
              <a:t> </a:t>
            </a:r>
            <a:r>
              <a:rPr lang="en-US" sz="4400" b="1" i="1" dirty="0" smtClean="0"/>
              <a:t>5) s , a , u , d , y, r , t , a .</a:t>
            </a:r>
          </a:p>
          <a:p>
            <a:pPr marL="0" indent="0">
              <a:buNone/>
            </a:pPr>
            <a:r>
              <a:rPr lang="en-US" sz="4400" b="1" i="1" dirty="0"/>
              <a:t> </a:t>
            </a:r>
            <a:r>
              <a:rPr lang="en-US" sz="4400" b="1" i="1" dirty="0" smtClean="0"/>
              <a:t>6) t , u , s , e , y , a , d .</a:t>
            </a:r>
          </a:p>
          <a:p>
            <a:pPr marL="0" indent="0">
              <a:buNone/>
            </a:pPr>
            <a:r>
              <a:rPr lang="en-US" sz="4400" b="1" i="1" dirty="0"/>
              <a:t> </a:t>
            </a:r>
            <a:r>
              <a:rPr lang="en-US" sz="4400" b="1" i="1" dirty="0" smtClean="0"/>
              <a:t>7) t , h , d , a , u , r , s , y 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175741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52900" y="1484784"/>
            <a:ext cx="52000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good bye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7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n-US" sz="8800" dirty="0" smtClean="0"/>
              <a:t>[d] , [p] , [r] , [ð] </a:t>
            </a:r>
          </a:p>
          <a:p>
            <a:pPr marL="0" indent="0">
              <a:buNone/>
            </a:pPr>
            <a:r>
              <a:rPr lang="en-US" sz="8800" dirty="0"/>
              <a:t> </a:t>
            </a:r>
            <a:r>
              <a:rPr lang="en-US" sz="8800" dirty="0" smtClean="0"/>
              <a:t> [t] , [h] , [au] ,  </a:t>
            </a:r>
          </a:p>
          <a:p>
            <a:pPr marL="0" indent="0">
              <a:buNone/>
            </a:pPr>
            <a:r>
              <a:rPr lang="en-US" sz="8800" dirty="0" smtClean="0"/>
              <a:t>  [e] , [u:] , [n]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1611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Scan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3212"/>
            <a:ext cx="8064896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42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/>
              <a:t>.</a:t>
            </a:r>
          </a:p>
        </p:txBody>
      </p:sp>
      <p:pic>
        <p:nvPicPr>
          <p:cNvPr id="1026" name="Picture 2" descr="C:\Users\Public\Pictures\Sample Pictures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8091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Public\Pictures\Sample Pictures\vigv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1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Public\Pictures\Sample Pictures\pine_cay_beach_turks_and_caicos_islands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42493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2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Public\Pictures\Sample Pictures\76_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64896" cy="5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3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Public\Pictures\Sample Pictures\091f2cae9c05198c1536d832cbeec9a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010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430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There are flamingoes on the island ( Остров Нетландия)</vt:lpstr>
      <vt:lpstr>Презентация PowerPoint</vt:lpstr>
      <vt:lpstr>Презентация PowerPoint</vt:lpstr>
      <vt:lpstr>Презентация PowerPoint</vt:lpstr>
      <vt:lpstr>.</vt:lpstr>
      <vt:lpstr>.</vt:lpstr>
      <vt:lpstr>.</vt:lpstr>
      <vt:lpstr>.</vt:lpstr>
      <vt:lpstr>.</vt:lpstr>
      <vt:lpstr>.</vt:lpstr>
      <vt:lpstr>.</vt:lpstr>
      <vt:lpstr>.</vt:lpstr>
      <vt:lpstr>. There is</vt:lpstr>
      <vt:lpstr>There are</vt:lpstr>
      <vt:lpstr>Образование отрицательных  предложений </vt:lpstr>
      <vt:lpstr>.</vt:lpstr>
      <vt:lpstr>.</vt:lpstr>
      <vt:lpstr>.</vt:lpstr>
      <vt:lpstr>Презентация PowerPoint</vt:lpstr>
      <vt:lpstr>.</vt:lpstr>
      <vt:lpstr>.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are flamingoes on the island ( Остров Нетландия)</dc:title>
  <dc:creator>Admin</dc:creator>
  <cp:lastModifiedBy>Admin</cp:lastModifiedBy>
  <cp:revision>10</cp:revision>
  <dcterms:created xsi:type="dcterms:W3CDTF">2014-04-18T18:34:19Z</dcterms:created>
  <dcterms:modified xsi:type="dcterms:W3CDTF">2014-04-18T21:17:00Z</dcterms:modified>
</cp:coreProperties>
</file>