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2" r:id="rId2"/>
    <p:sldId id="269" r:id="rId3"/>
    <p:sldId id="274" r:id="rId4"/>
    <p:sldId id="265" r:id="rId5"/>
    <p:sldId id="270" r:id="rId6"/>
    <p:sldId id="266" r:id="rId7"/>
    <p:sldId id="276" r:id="rId8"/>
    <p:sldId id="271" r:id="rId9"/>
    <p:sldId id="277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CD5CC3-B45A-4079-837E-126562C6DDDF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3144836-A3C3-4688-ADE3-E0EFA9F6759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jp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pn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0070C0"/>
                </a:solidFill>
              </a:rPr>
              <a:t>MY THINGS</a:t>
            </a:r>
            <a:endParaRPr lang="ru-RU" sz="9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132856"/>
            <a:ext cx="7406640" cy="4536504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Module 2b</a:t>
            </a:r>
          </a:p>
          <a:p>
            <a:pPr algn="ctr"/>
            <a:endParaRPr lang="ru-RU" sz="4800" dirty="0" smtClean="0">
              <a:solidFill>
                <a:srgbClr val="0070C0"/>
              </a:solidFill>
            </a:endParaRPr>
          </a:p>
          <a:p>
            <a:pPr algn="ctr"/>
            <a:endParaRPr lang="ru-RU" sz="4800" dirty="0">
              <a:solidFill>
                <a:srgbClr val="0070C0"/>
              </a:solidFill>
            </a:endParaRPr>
          </a:p>
          <a:p>
            <a:pPr algn="ctr"/>
            <a:endParaRPr lang="en-US" sz="4800" dirty="0">
              <a:solidFill>
                <a:srgbClr val="0070C0"/>
              </a:solidFill>
            </a:endParaRP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Презентацию подготовила: Вознесенская К.А.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 учитель английского языка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 МБОУ </a:t>
            </a:r>
            <a:r>
              <a:rPr lang="en-US" sz="2200" dirty="0" smtClean="0">
                <a:solidFill>
                  <a:schemeClr val="tx1"/>
                </a:solidFill>
              </a:rPr>
              <a:t>“</a:t>
            </a:r>
            <a:r>
              <a:rPr lang="ru-RU" sz="2200" dirty="0" smtClean="0">
                <a:solidFill>
                  <a:schemeClr val="tx1"/>
                </a:solidFill>
              </a:rPr>
              <a:t>Гатчинская СОШ 7</a:t>
            </a:r>
            <a:r>
              <a:rPr lang="en-US" sz="2200" dirty="0" smtClean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733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760515"/>
            <a:ext cx="7406640" cy="2980853"/>
          </a:xfrm>
        </p:spPr>
        <p:txBody>
          <a:bodyPr/>
          <a:lstStyle/>
          <a:p>
            <a:pPr marL="541782" indent="-514350">
              <a:buAutoNum type="arabicPeriod"/>
            </a:pPr>
            <a:r>
              <a:rPr lang="en-US" dirty="0" smtClean="0"/>
              <a:t>There </a:t>
            </a:r>
            <a:r>
              <a:rPr lang="en-US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two balls in the room.</a:t>
            </a:r>
          </a:p>
          <a:p>
            <a:pPr marL="541782" indent="-514350">
              <a:buAutoNum type="arabicPeriod"/>
            </a:pPr>
            <a:r>
              <a:rPr lang="en-US" dirty="0" smtClean="0"/>
              <a:t>There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 skirt in the wardrobe.</a:t>
            </a:r>
          </a:p>
          <a:p>
            <a:pPr marL="541782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teddy bears in the room.</a:t>
            </a:r>
          </a:p>
          <a:p>
            <a:pPr marL="541782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There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a lamp on the table.</a:t>
            </a:r>
          </a:p>
          <a:p>
            <a:pPr marL="541782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There are </a:t>
            </a:r>
            <a:r>
              <a:rPr lang="en-US" dirty="0" smtClean="0"/>
              <a:t>books on the table.</a:t>
            </a:r>
          </a:p>
          <a:p>
            <a:pPr marL="541782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There is </a:t>
            </a:r>
            <a:r>
              <a:rPr lang="en-US" dirty="0" smtClean="0"/>
              <a:t>a bed in the room.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8640"/>
            <a:ext cx="60198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6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g_ita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te_dy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b_ar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en-US" b="1" dirty="0" smtClean="0"/>
              <a:t>                                                   </a:t>
            </a:r>
            <a:r>
              <a:rPr lang="en-US" sz="39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h_lm_t</a:t>
            </a:r>
            <a:endParaRPr lang="ru-RU" sz="39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marL="82296" indent="0">
              <a:buNone/>
            </a:pPr>
            <a:r>
              <a:rPr lang="en-US" dirty="0" smtClean="0"/>
              <a:t>            </a:t>
            </a:r>
            <a:r>
              <a:rPr lang="en-US" sz="39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b_cy_le</a:t>
            </a:r>
            <a:endParaRPr lang="ru-RU" sz="39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s_a_f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                                                                                    </a:t>
            </a:r>
            <a:endParaRPr lang="ru-RU" dirty="0" smtClean="0"/>
          </a:p>
          <a:p>
            <a:pPr marL="82296" indent="0">
              <a:buNone/>
            </a:pP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w_t_h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sk_teb_a_d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39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gl_v_s</a:t>
            </a:r>
            <a:endParaRPr lang="ru-RU" sz="39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534117" cy="162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12" y="1710125"/>
            <a:ext cx="1482464" cy="14390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27" y="4807371"/>
            <a:ext cx="2088232" cy="15661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356" y="1534584"/>
            <a:ext cx="1488976" cy="14589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21" y="3376658"/>
            <a:ext cx="1247800" cy="13223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808" y="124566"/>
            <a:ext cx="825969" cy="23050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263" y="3573016"/>
            <a:ext cx="1472959" cy="166602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29" y="3848100"/>
            <a:ext cx="1301525" cy="170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3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 b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en-US" b="1" dirty="0" smtClean="0"/>
              <a:t>                                                   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</a:t>
            </a:r>
            <a:r>
              <a:rPr lang="en-US" sz="3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39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marL="82296" indent="0">
              <a:buNone/>
            </a:pPr>
            <a:r>
              <a:rPr lang="en-US" dirty="0" smtClean="0"/>
              <a:t>            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en-US" sz="3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endParaRPr lang="ru-RU" sz="39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/>
              <a:t>                                                                                    </a:t>
            </a:r>
            <a:endParaRPr lang="ru-RU" dirty="0" smtClean="0"/>
          </a:p>
          <a:p>
            <a:pPr marL="82296" indent="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teb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</a:t>
            </a:r>
            <a:r>
              <a:rPr lang="en-US" sz="3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9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ru-RU" sz="39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0"/>
            <a:ext cx="1534117" cy="162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512" y="1710125"/>
            <a:ext cx="1482464" cy="14390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027" y="4807371"/>
            <a:ext cx="2088232" cy="15661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356" y="1534584"/>
            <a:ext cx="1488976" cy="14589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21" y="3376658"/>
            <a:ext cx="1247800" cy="132238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808" y="124566"/>
            <a:ext cx="825969" cy="23050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263" y="3573016"/>
            <a:ext cx="1472959" cy="166602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029" y="3848100"/>
            <a:ext cx="1301525" cy="170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8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PLURALS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s,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</a:rPr>
              <a:t>ss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</a:rPr>
              <a:t>ch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</a:rPr>
              <a:t>sh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, x, </a:t>
            </a:r>
            <a:r>
              <a:rPr lang="en-US" sz="3600" dirty="0" smtClean="0">
                <a:solidFill>
                  <a:schemeClr val="accent4"/>
                </a:solidFill>
              </a:rPr>
              <a:t>o</a:t>
            </a:r>
            <a:r>
              <a:rPr lang="en-US" sz="3600" dirty="0" smtClean="0"/>
              <a:t>     </a:t>
            </a:r>
            <a:r>
              <a:rPr lang="en-US" sz="4000" dirty="0" err="1" smtClean="0">
                <a:solidFill>
                  <a:srgbClr val="C00000"/>
                </a:solidFill>
              </a:rPr>
              <a:t>es</a:t>
            </a:r>
            <a:endParaRPr lang="en-US" sz="4000" dirty="0" smtClean="0">
              <a:solidFill>
                <a:srgbClr val="C00000"/>
              </a:solidFill>
            </a:endParaRPr>
          </a:p>
          <a:p>
            <a:r>
              <a:rPr lang="ru-RU" sz="3600" dirty="0" smtClean="0"/>
              <a:t>гласная </a:t>
            </a:r>
            <a:r>
              <a:rPr lang="en-US" sz="3600" dirty="0" smtClean="0"/>
              <a:t>+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r>
              <a:rPr lang="en-US" sz="3600" dirty="0">
                <a:solidFill>
                  <a:schemeClr val="accent4"/>
                </a:solidFill>
              </a:rPr>
              <a:t>y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smtClean="0"/>
              <a:t>    </a:t>
            </a:r>
            <a:r>
              <a:rPr lang="en-US" sz="4000" dirty="0" smtClean="0">
                <a:solidFill>
                  <a:srgbClr val="C00000"/>
                </a:solidFill>
              </a:rPr>
              <a:t>s</a:t>
            </a:r>
          </a:p>
          <a:p>
            <a:r>
              <a:rPr lang="ru-RU" sz="3600" dirty="0"/>
              <a:t>с</a:t>
            </a:r>
            <a:r>
              <a:rPr lang="ru-RU" sz="3600" dirty="0" smtClean="0"/>
              <a:t>огласная + </a:t>
            </a:r>
            <a:r>
              <a:rPr lang="en-US" sz="3600" dirty="0" smtClean="0">
                <a:solidFill>
                  <a:schemeClr val="accent4"/>
                </a:solidFill>
              </a:rPr>
              <a:t>y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chemeClr val="accent4"/>
                </a:solidFill>
              </a:rPr>
              <a:t>y</a:t>
            </a:r>
            <a:r>
              <a:rPr lang="en-US" sz="3600" dirty="0" smtClean="0"/>
              <a:t> </a:t>
            </a:r>
            <a:r>
              <a:rPr lang="ru-RU" sz="3600" dirty="0" smtClean="0"/>
              <a:t>заменяется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4"/>
                </a:solidFill>
              </a:rPr>
              <a:t>i</a:t>
            </a:r>
            <a:r>
              <a:rPr lang="en-US" sz="3600" dirty="0" smtClean="0"/>
              <a:t>   </a:t>
            </a:r>
            <a:r>
              <a:rPr lang="ru-RU" sz="3600" dirty="0" smtClean="0"/>
              <a:t> </a:t>
            </a:r>
            <a:r>
              <a:rPr lang="en-US" sz="3600" dirty="0" smtClean="0"/>
              <a:t>  </a:t>
            </a:r>
            <a:r>
              <a:rPr lang="en-US" sz="4000" dirty="0" err="1" smtClean="0">
                <a:solidFill>
                  <a:srgbClr val="C00000"/>
                </a:solidFill>
              </a:rPr>
              <a:t>es</a:t>
            </a:r>
            <a:endParaRPr lang="en-US" sz="4000" dirty="0" smtClean="0">
              <a:solidFill>
                <a:srgbClr val="C00000"/>
              </a:solidFill>
            </a:endParaRPr>
          </a:p>
          <a:p>
            <a:r>
              <a:rPr lang="en-US" sz="3600" dirty="0" smtClean="0">
                <a:solidFill>
                  <a:schemeClr val="accent4"/>
                </a:solidFill>
              </a:rPr>
              <a:t>f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chemeClr val="accent4"/>
                </a:solidFill>
              </a:rPr>
              <a:t>fe</a:t>
            </a:r>
            <a:r>
              <a:rPr lang="en-US" sz="3600" dirty="0" smtClean="0"/>
              <a:t>,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ru-RU" sz="3600" dirty="0" smtClean="0"/>
              <a:t>заменяется на </a:t>
            </a:r>
            <a:r>
              <a:rPr lang="en-US" sz="3600" dirty="0" smtClean="0">
                <a:solidFill>
                  <a:schemeClr val="accent4"/>
                </a:solidFill>
              </a:rPr>
              <a:t>v</a:t>
            </a:r>
            <a:r>
              <a:rPr lang="en-US" sz="3600" dirty="0" smtClean="0">
                <a:solidFill>
                  <a:srgbClr val="C00000"/>
                </a:solidFill>
              </a:rPr>
              <a:t>     </a:t>
            </a:r>
            <a:r>
              <a:rPr lang="en-US" sz="4000" dirty="0" err="1" smtClean="0">
                <a:solidFill>
                  <a:srgbClr val="C00000"/>
                </a:solidFill>
              </a:rPr>
              <a:t>es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4899067" y="1818453"/>
            <a:ext cx="288032" cy="228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4186634" y="2459835"/>
            <a:ext cx="323982" cy="24826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7590392" y="3058399"/>
            <a:ext cx="294444" cy="2663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>
            <a:off x="5971863" y="3797311"/>
            <a:ext cx="288032" cy="2663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6179"/>
            <a:ext cx="7498080" cy="6365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0070C0"/>
                </a:solidFill>
              </a:rPr>
              <a:t>IRREGULAR PLURALS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39755"/>
            <a:ext cx="7498080" cy="6129605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child                 children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foot                   feet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t</a:t>
            </a:r>
            <a:r>
              <a:rPr lang="en-US" dirty="0" smtClean="0"/>
              <a:t>ooth                 teeth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w</a:t>
            </a:r>
            <a:r>
              <a:rPr lang="en-US" dirty="0" smtClean="0"/>
              <a:t>oman               women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m</a:t>
            </a:r>
            <a:r>
              <a:rPr lang="en-US" dirty="0" smtClean="0"/>
              <a:t>an                    men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m</a:t>
            </a:r>
            <a:r>
              <a:rPr lang="en-US" dirty="0" smtClean="0"/>
              <a:t>ouse                 </a:t>
            </a:r>
            <a:r>
              <a:rPr lang="en-US" dirty="0"/>
              <a:t>mice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944" y="586549"/>
            <a:ext cx="3116738" cy="7603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775" y="1410985"/>
            <a:ext cx="780392" cy="8191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41" y="1310984"/>
            <a:ext cx="766281" cy="74362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641" y="2179593"/>
            <a:ext cx="731367" cy="89817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92" y="2179593"/>
            <a:ext cx="1619672" cy="87319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124" y="3272896"/>
            <a:ext cx="745772" cy="96843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556" y="3119438"/>
            <a:ext cx="789082" cy="100146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13" y="3103634"/>
            <a:ext cx="765200" cy="98271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341" y="4483119"/>
            <a:ext cx="1514716" cy="79602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27" y="4281441"/>
            <a:ext cx="1147515" cy="902886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264" y="4251781"/>
            <a:ext cx="1068286" cy="93254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600" y="5371323"/>
            <a:ext cx="1159129" cy="102984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27" y="5400601"/>
            <a:ext cx="1196752" cy="98072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638" y="5349758"/>
            <a:ext cx="1183721" cy="103157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026" y="636981"/>
            <a:ext cx="958982" cy="77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0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0"/>
            <a:ext cx="74066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Write the plurals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92696"/>
            <a:ext cx="7406640" cy="6696744"/>
          </a:xfrm>
        </p:spPr>
        <p:txBody>
          <a:bodyPr>
            <a:normAutofit/>
          </a:bodyPr>
          <a:lstStyle/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Box -</a:t>
            </a: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Woman -</a:t>
            </a: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Puppy -</a:t>
            </a: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Fox -</a:t>
            </a: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Mouse -</a:t>
            </a: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Potato -</a:t>
            </a: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Family -</a:t>
            </a: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Foot-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Knife -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Bus -</a:t>
            </a: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Child -</a:t>
            </a:r>
          </a:p>
          <a:p>
            <a:pPr marL="770382" indent="-7429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Sandwich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0"/>
            <a:ext cx="74066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Write the plurals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92696"/>
            <a:ext cx="7406640" cy="6696744"/>
          </a:xfrm>
        </p:spPr>
        <p:txBody>
          <a:bodyPr>
            <a:normAutofit/>
          </a:bodyPr>
          <a:lstStyle/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box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Woman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women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Puppy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pupp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ies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fox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Mouse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mice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Potato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potato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famil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ies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Foot-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feet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Knife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kni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ves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bus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Child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Sandwich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 sandwich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70382" indent="-742950">
              <a:buFont typeface="+mj-lt"/>
              <a:buAutoNum type="arabicPeriod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4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This/These            That/Those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304746"/>
              </p:ext>
            </p:extLst>
          </p:nvPr>
        </p:nvGraphicFramePr>
        <p:xfrm>
          <a:off x="1434339" y="1988840"/>
          <a:ext cx="7499349" cy="3627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17581">
                  <a:extLst>
                    <a:ext uri="{9D8B030D-6E8A-4147-A177-3AD203B41FA5}">
                      <a16:colId xmlns:a16="http://schemas.microsoft.com/office/drawing/2014/main" val="741041151"/>
                    </a:ext>
                  </a:extLst>
                </a:gridCol>
                <a:gridCol w="2581985">
                  <a:extLst>
                    <a:ext uri="{9D8B030D-6E8A-4147-A177-3AD203B41FA5}">
                      <a16:colId xmlns:a16="http://schemas.microsoft.com/office/drawing/2014/main" val="1089512666"/>
                    </a:ext>
                  </a:extLst>
                </a:gridCol>
                <a:gridCol w="2499783">
                  <a:extLst>
                    <a:ext uri="{9D8B030D-6E8A-4147-A177-3AD203B41FA5}">
                      <a16:colId xmlns:a16="http://schemas.microsoft.com/office/drawing/2014/main" val="4040415190"/>
                    </a:ext>
                  </a:extLst>
                </a:gridCol>
              </a:tblGrid>
              <a:tr h="7570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Близко</a:t>
                      </a:r>
                      <a:endParaRPr lang="en-US" sz="2800" b="1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Далеко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679477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Единственное число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is…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(это)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That is…(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тот)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804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Множественное число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These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</a:t>
                      </a:r>
                      <a:r>
                        <a:rPr lang="ru-RU" sz="24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…(эти)</a:t>
                      </a:r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Those are…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(те)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95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217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760515"/>
            <a:ext cx="7406640" cy="2980853"/>
          </a:xfrm>
        </p:spPr>
        <p:txBody>
          <a:bodyPr/>
          <a:lstStyle/>
          <a:p>
            <a:pPr marL="541782" indent="-514350">
              <a:buAutoNum type="arabicPeriod"/>
            </a:pPr>
            <a:r>
              <a:rPr lang="en-US" dirty="0" smtClean="0"/>
              <a:t>There …… two balls in the room.</a:t>
            </a:r>
          </a:p>
          <a:p>
            <a:pPr marL="541782" indent="-514350">
              <a:buAutoNum type="arabicPeriod"/>
            </a:pPr>
            <a:r>
              <a:rPr lang="en-US" dirty="0" smtClean="0"/>
              <a:t>There …… a skirt in the wardrobe.</a:t>
            </a:r>
          </a:p>
          <a:p>
            <a:pPr marL="541782" indent="-514350">
              <a:buAutoNum type="arabicPeriod"/>
            </a:pPr>
            <a:r>
              <a:rPr lang="en-US" dirty="0" smtClean="0"/>
              <a:t>…… …… teddy bears in the room.</a:t>
            </a:r>
          </a:p>
          <a:p>
            <a:pPr marL="541782" indent="-514350">
              <a:buAutoNum type="arabicPeriod"/>
            </a:pPr>
            <a:r>
              <a:rPr lang="en-US" dirty="0" smtClean="0"/>
              <a:t>…… …… a lamp on the table.</a:t>
            </a:r>
          </a:p>
          <a:p>
            <a:pPr marL="541782" indent="-514350">
              <a:buAutoNum type="arabicPeriod"/>
            </a:pPr>
            <a:r>
              <a:rPr lang="en-US" dirty="0" smtClean="0"/>
              <a:t>…… …… books on the table.</a:t>
            </a:r>
          </a:p>
          <a:p>
            <a:pPr marL="541782" indent="-514350">
              <a:buAutoNum type="arabicPeriod"/>
            </a:pPr>
            <a:r>
              <a:rPr lang="en-US" dirty="0" smtClean="0"/>
              <a:t>…… …… a bed in the room.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8640"/>
            <a:ext cx="60198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547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5890</TotalTime>
  <Words>285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MY THINGS</vt:lpstr>
      <vt:lpstr>g_ita_               te_dy b_ar</vt:lpstr>
      <vt:lpstr>guitar               teddy bear</vt:lpstr>
      <vt:lpstr>PLURALS</vt:lpstr>
      <vt:lpstr>      IRREGULAR PLURALS</vt:lpstr>
      <vt:lpstr>Write the plurals</vt:lpstr>
      <vt:lpstr>Write the plurals</vt:lpstr>
      <vt:lpstr> This/These            That/Those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House</dc:title>
  <dc:creator>user</dc:creator>
  <cp:lastModifiedBy>acer</cp:lastModifiedBy>
  <cp:revision>48</cp:revision>
  <dcterms:created xsi:type="dcterms:W3CDTF">2018-04-04T08:49:13Z</dcterms:created>
  <dcterms:modified xsi:type="dcterms:W3CDTF">2019-12-10T11:46:17Z</dcterms:modified>
</cp:coreProperties>
</file>