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3" r:id="rId4"/>
    <p:sldId id="260" r:id="rId5"/>
    <p:sldId id="261" r:id="rId6"/>
    <p:sldId id="265" r:id="rId7"/>
    <p:sldId id="278" r:id="rId8"/>
    <p:sldId id="264" r:id="rId9"/>
    <p:sldId id="272" r:id="rId10"/>
    <p:sldId id="259" r:id="rId11"/>
    <p:sldId id="266" r:id="rId12"/>
    <p:sldId id="268" r:id="rId13"/>
    <p:sldId id="271" r:id="rId14"/>
    <p:sldId id="269" r:id="rId15"/>
    <p:sldId id="267" r:id="rId16"/>
    <p:sldId id="270" r:id="rId17"/>
    <p:sldId id="274" r:id="rId18"/>
    <p:sldId id="277" r:id="rId19"/>
    <p:sldId id="279" r:id="rId20"/>
    <p:sldId id="275" r:id="rId21"/>
    <p:sldId id="280" r:id="rId22"/>
    <p:sldId id="273" r:id="rId23"/>
  </p:sldIdLst>
  <p:sldSz cx="9144000" cy="6858000" type="screen4x3"/>
  <p:notesSz cx="6858000" cy="9144000"/>
  <p:embeddedFontLst>
    <p:embeddedFont>
      <p:font typeface="Monotype Corsiva" pitchFamily="66" charset="0"/>
      <p:italic r:id="rId25"/>
    </p:embeddedFont>
    <p:embeddedFont>
      <p:font typeface="Open Sans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libri Light" pitchFamily="34" charset="0"/>
      <p:regular r:id="rId34"/>
      <p: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F5C1-A6DF-4041-A447-AAF333B882A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6B4B-7BFB-468A-9725-E325530B8A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7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8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0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9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1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33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7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24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11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01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1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3" y="-475371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0665" y="1803400"/>
            <a:ext cx="61053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Генетика пола. Сцепленное с полом наследование</a:t>
            </a:r>
            <a: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r"/>
            <a:endParaRPr lang="ru-RU" sz="4800" i="1" dirty="0" smtClean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sz="3600" i="1" dirty="0" smtClean="0">
                <a:solidFill>
                  <a:srgbClr val="00206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Учитель биологии ССШ №1 Хромых Наталья Алексеевна</a:t>
            </a:r>
            <a:endParaRPr lang="ru-RU" sz="3600" i="1" dirty="0">
              <a:solidFill>
                <a:srgbClr val="00206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9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8900">
              <a:tabLst>
                <a:tab pos="88900" algn="l"/>
              </a:tabLst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Признаки, наследуемые с половыми хромосомами,</a:t>
            </a:r>
            <a:r>
              <a:rPr lang="en-US" sz="32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получили название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признаков,</a:t>
            </a:r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сцепленных с полом.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7287" y="1322363"/>
            <a:ext cx="653444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Известно более 370 болезней сцепленных с  </a:t>
            </a:r>
            <a:endParaRPr lang="en-US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Х-хромосомой  </a:t>
            </a:r>
          </a:p>
          <a:p>
            <a:r>
              <a:rPr lang="ru-RU" sz="3200" dirty="0" smtClean="0">
                <a:latin typeface="Monotype Corsiva" pitchFamily="66" charset="0"/>
              </a:rPr>
              <a:t>Поскольку у особей мужского пола одна Х-хромосома, то все локализованные в ней гены, даже рецессивные, сразу же проявляются в фенотипе.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" y="1253255"/>
            <a:ext cx="74347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Х-хромосома</a:t>
            </a:r>
            <a:r>
              <a:rPr lang="ru-RU" sz="2800" dirty="0" smtClean="0">
                <a:latin typeface="Monotype Corsiva" pitchFamily="66" charset="0"/>
              </a:rPr>
              <a:t> содержит больше генов и они определяют важные функции: свертываемость крови, наличие потовых желез, цветовое зрение и другие;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Мутация Х0 жизнеспособна</a:t>
            </a:r>
          </a:p>
          <a:p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Y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-хромосома </a:t>
            </a:r>
            <a:r>
              <a:rPr lang="ru-RU" sz="2800" dirty="0" smtClean="0">
                <a:latin typeface="Monotype Corsiva" pitchFamily="66" charset="0"/>
              </a:rPr>
              <a:t>определяет </a:t>
            </a:r>
          </a:p>
          <a:p>
            <a:pPr>
              <a:defRPr/>
            </a:pPr>
            <a:r>
              <a:rPr lang="ru-RU" sz="2800" dirty="0" smtClean="0">
                <a:latin typeface="Monotype Corsiva" pitchFamily="66" charset="0"/>
              </a:rPr>
              <a:t>   развитие мужских половых признаков и некоторые другие, как например </a:t>
            </a:r>
            <a:r>
              <a:rPr lang="ru-RU" sz="2800" dirty="0" err="1" smtClean="0">
                <a:latin typeface="Monotype Corsiva" pitchFamily="66" charset="0"/>
              </a:rPr>
              <a:t>оволоснение</a:t>
            </a:r>
            <a:r>
              <a:rPr lang="ru-RU" sz="2800" dirty="0" smtClean="0">
                <a:latin typeface="Monotype Corsiva" pitchFamily="66" charset="0"/>
              </a:rPr>
              <a:t> ушной раковины, сращение пальцев ног.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Мутация </a:t>
            </a: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Y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0 летальна</a:t>
            </a:r>
          </a:p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931" y="281220"/>
            <a:ext cx="7417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Вы подумайте немножко кто </a:t>
            </a:r>
            <a:r>
              <a:rPr lang="ru-RU" sz="4400" i="1" dirty="0" err="1" smtClean="0"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Я-Кот</a:t>
            </a:r>
            <a:r>
              <a:rPr lang="ru-RU" sz="4400" i="1" dirty="0" smtClean="0"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?!А  может кошка?</a:t>
            </a:r>
            <a:endParaRPr lang="ru-RU" sz="4400" i="1" dirty="0"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" y="1253255"/>
            <a:ext cx="74347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Picture 9" descr=", анимаш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44186" flipH="1">
            <a:off x="6813550" y="1065213"/>
            <a:ext cx="1955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трехцветная кош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68646" y="1740804"/>
            <a:ext cx="3625386" cy="39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8129" y="1069145"/>
            <a:ext cx="69213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У кошек ген чёрной окраски (В) не полностью доминирует над геном рыжей окраски и расположены они в Х хромосоме. Гетерозиготные животные имеют пёструю (трёхцветную) окраску. Скрестили рыжую кошку с чёрным котом и получили 8 котят.</a:t>
            </a:r>
          </a:p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Определите пол этих котят.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" y="1253255"/>
            <a:ext cx="74347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1491175"/>
            <a:ext cx="4572000" cy="376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latin typeface="Monotype Corsiva" pitchFamily="66" charset="0"/>
              </a:rPr>
              <a:t>Х</a:t>
            </a:r>
            <a:r>
              <a:rPr lang="en-US" sz="4400" b="1" baseline="60000" dirty="0" smtClean="0">
                <a:latin typeface="Monotype Corsiva" pitchFamily="66" charset="0"/>
              </a:rPr>
              <a:t>B</a:t>
            </a:r>
            <a:r>
              <a:rPr lang="ru-RU" sz="4400" b="1" baseline="60000" dirty="0" smtClean="0">
                <a:latin typeface="Monotype Corsiva" pitchFamily="66" charset="0"/>
              </a:rPr>
              <a:t> </a:t>
            </a:r>
            <a:r>
              <a:rPr lang="en-US" sz="4400" dirty="0" smtClean="0">
                <a:latin typeface="Monotype Corsiva" pitchFamily="66" charset="0"/>
              </a:rPr>
              <a:t>–</a:t>
            </a:r>
            <a:r>
              <a:rPr lang="ru-RU" sz="4400" dirty="0" smtClean="0">
                <a:latin typeface="Monotype Corsiva" pitchFamily="66" charset="0"/>
              </a:rPr>
              <a:t> рыжий цвет, </a:t>
            </a:r>
          </a:p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latin typeface="Monotype Corsiva" pitchFamily="66" charset="0"/>
              </a:rPr>
              <a:t>Х</a:t>
            </a:r>
            <a:r>
              <a:rPr lang="en-US" sz="4400" b="1" baseline="60000" dirty="0" smtClean="0">
                <a:latin typeface="Monotype Corsiva" pitchFamily="66" charset="0"/>
              </a:rPr>
              <a:t>b </a:t>
            </a:r>
            <a:r>
              <a:rPr lang="ru-RU" sz="4400" dirty="0" smtClean="0">
                <a:latin typeface="Monotype Corsiva" pitchFamily="66" charset="0"/>
              </a:rPr>
              <a:t>– черный цвет</a:t>
            </a:r>
          </a:p>
          <a:p>
            <a:pPr>
              <a:lnSpc>
                <a:spcPct val="90000"/>
              </a:lnSpc>
              <a:defRPr/>
            </a:pPr>
            <a:r>
              <a:rPr lang="ru-RU" sz="4400" dirty="0" smtClean="0">
                <a:latin typeface="Monotype Corsiva" pitchFamily="66" charset="0"/>
              </a:rPr>
              <a:t>   </a:t>
            </a:r>
            <a:r>
              <a:rPr lang="en-US" sz="4400" dirty="0" smtClean="0">
                <a:latin typeface="Monotype Corsiva" pitchFamily="66" charset="0"/>
              </a:rPr>
              <a:t>Y</a:t>
            </a:r>
            <a:r>
              <a:rPr lang="ru-RU" sz="4400" dirty="0" smtClean="0">
                <a:latin typeface="Monotype Corsiva" pitchFamily="66" charset="0"/>
              </a:rPr>
              <a:t> – не несет гена окраски</a:t>
            </a:r>
          </a:p>
          <a:p>
            <a:pPr>
              <a:lnSpc>
                <a:spcPct val="90000"/>
              </a:lnSpc>
              <a:defRPr/>
            </a:pPr>
            <a:r>
              <a:rPr lang="ru-RU" sz="4400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Х</a:t>
            </a:r>
            <a:r>
              <a:rPr lang="en-US" sz="4400" b="1" baseline="60000" dirty="0" smtClean="0">
                <a:latin typeface="Monotype Corsiva" pitchFamily="66" charset="0"/>
              </a:rPr>
              <a:t>B </a:t>
            </a:r>
            <a:r>
              <a:rPr lang="ru-RU" sz="4400" b="1" dirty="0" smtClean="0">
                <a:latin typeface="Monotype Corsiva" pitchFamily="66" charset="0"/>
              </a:rPr>
              <a:t>Х</a:t>
            </a:r>
            <a:r>
              <a:rPr lang="en-US" sz="4400" b="1" baseline="60000" dirty="0" smtClean="0">
                <a:latin typeface="Monotype Corsiva" pitchFamily="66" charset="0"/>
              </a:rPr>
              <a:t>b </a:t>
            </a:r>
            <a:r>
              <a:rPr lang="ru-RU" sz="4400" dirty="0" smtClean="0">
                <a:latin typeface="Monotype Corsiva" pitchFamily="66" charset="0"/>
              </a:rPr>
              <a:t>- черепаховая окраска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" name="Picture 8" descr="http://f11.ifotki.info/org/a35786c3979b8a34bc7b37dd230966f9bc5f6c1309632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041" y="288877"/>
            <a:ext cx="7634288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728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Генеалогическое древо царской семьи Николая и Александры Романовых</a:t>
            </a:r>
            <a:endParaRPr lang="ru-RU" sz="36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" y="1253255"/>
            <a:ext cx="74347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Picture 5" descr="lec3_2_3-1"/>
          <p:cNvPicPr>
            <a:picLocks noChangeAspect="1" noChangeArrowheads="1"/>
          </p:cNvPicPr>
          <p:nvPr/>
        </p:nvPicPr>
        <p:blipFill>
          <a:blip r:embed="rId6">
            <a:lum bright="-12000" contrast="36000"/>
          </a:blip>
          <a:srcRect/>
          <a:stretch>
            <a:fillRect/>
          </a:stretch>
        </p:blipFill>
        <p:spPr>
          <a:xfrm>
            <a:off x="274638" y="1448971"/>
            <a:ext cx="8496300" cy="4656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Что изображено на картинке?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" y="1253255"/>
            <a:ext cx="74347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Picture 5" descr="http://www.cvrl.org/icons/ishi74_2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1052513"/>
            <a:ext cx="691197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1456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Дальтонизм 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– неспособность различать красный и зеленый цвет.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4" descr="д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4571" y="1364566"/>
            <a:ext cx="8088923" cy="5036234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" y="1253255"/>
            <a:ext cx="74347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6246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200" dirty="0">
                <a:solidFill>
                  <a:srgbClr val="FF0000"/>
                </a:solidFill>
                <a:latin typeface="Monotype Corsiva" pitchFamily="66" charset="0"/>
              </a:rPr>
              <a:t>Найдите соответствия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4140200" y="981075"/>
            <a:ext cx="71438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3816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000" b="1" dirty="0"/>
              <a:t> Кариотип</a:t>
            </a:r>
          </a:p>
          <a:p>
            <a:pPr marL="342900" indent="-342900"/>
            <a:endParaRPr lang="ru-RU" sz="2000" b="1" dirty="0"/>
          </a:p>
          <a:p>
            <a:pPr marL="342900" indent="-342900"/>
            <a:r>
              <a:rPr lang="ru-RU" sz="3000" b="1" dirty="0"/>
              <a:t>2. Половые хромосомы</a:t>
            </a:r>
          </a:p>
          <a:p>
            <a:pPr marL="342900" indent="-342900"/>
            <a:endParaRPr lang="ru-RU" sz="2000" b="1" dirty="0"/>
          </a:p>
          <a:p>
            <a:pPr marL="342900" indent="-342900"/>
            <a:r>
              <a:rPr lang="ru-RU" sz="3000" b="1" dirty="0"/>
              <a:t>3. </a:t>
            </a:r>
            <a:r>
              <a:rPr lang="ru-RU" sz="3000" b="1" dirty="0" err="1"/>
              <a:t>Аутосомы</a:t>
            </a:r>
            <a:endParaRPr lang="ru-RU" sz="3000" b="1" dirty="0"/>
          </a:p>
          <a:p>
            <a:pPr marL="342900" indent="-342900"/>
            <a:endParaRPr lang="ru-RU" sz="2000" b="1" dirty="0"/>
          </a:p>
          <a:p>
            <a:pPr marL="342900" indent="-342900"/>
            <a:r>
              <a:rPr lang="ru-RU" sz="3000" b="1" dirty="0"/>
              <a:t>4. </a:t>
            </a:r>
            <a:r>
              <a:rPr lang="ru-RU" sz="3000" b="1" dirty="0" err="1"/>
              <a:t>Гетерогаметный</a:t>
            </a:r>
            <a:r>
              <a:rPr lang="ru-RU" sz="3000" b="1" dirty="0"/>
              <a:t> пол</a:t>
            </a:r>
          </a:p>
          <a:p>
            <a:pPr marL="342900" indent="-342900"/>
            <a:endParaRPr lang="ru-RU" sz="2000" b="1" dirty="0"/>
          </a:p>
          <a:p>
            <a:pPr marL="342900" indent="-342900"/>
            <a:r>
              <a:rPr lang="ru-RU" sz="3000" b="1" dirty="0"/>
              <a:t>5. </a:t>
            </a:r>
            <a:r>
              <a:rPr lang="ru-RU" sz="3000" b="1" dirty="0" err="1"/>
              <a:t>Гомогаметный</a:t>
            </a:r>
            <a:r>
              <a:rPr lang="ru-RU" sz="3000" b="1" dirty="0"/>
              <a:t> пол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335463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284663" y="1125538"/>
            <a:ext cx="462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1. Пара различающихся хромосом,</a:t>
            </a:r>
          </a:p>
          <a:p>
            <a:r>
              <a:rPr lang="ru-RU" sz="2000" b="1"/>
              <a:t> неодинаковых у самца и самки.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500380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284663" y="1916113"/>
            <a:ext cx="4535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2. Одинаковые по внешнему виду </a:t>
            </a:r>
          </a:p>
          <a:p>
            <a:r>
              <a:rPr lang="ru-RU" sz="2000" b="1" dirty="0"/>
              <a:t>хромосомы в клетках раздельнополых организмов.</a:t>
            </a:r>
            <a:endParaRPr lang="ru-RU" sz="2000" dirty="0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4356100" y="3141663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3. Общее число, размер и форма хромосом.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4356100" y="4005263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4. XY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356100" y="5157788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5. XX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77" y="4037428"/>
            <a:ext cx="4029123" cy="309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Цель-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417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- изучить механизм сцепленного с полом наследования; применять на практике, полученные знания при решении задач.</a:t>
            </a:r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24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" y="801858"/>
            <a:ext cx="743477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Ответы: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А1.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А2.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А3.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А4.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А5.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задание: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563" y="3807090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37" y="407437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" y="801858"/>
            <a:ext cx="74347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</a:t>
            </a:r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Параграф 3.11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2. Решить по выбору 2 задачи.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3.Ответить на вопрос: чем опасны близкородственные браки?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979488"/>
            <a:ext cx="57610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i="1" dirty="0">
                <a:solidFill>
                  <a:srgbClr val="000066"/>
                </a:solidFill>
                <a:latin typeface="Monotype Corsiva" pitchFamily="66" charset="0"/>
                <a:cs typeface="Arial" charset="0"/>
              </a:rPr>
              <a:t>СПАСИБО ЗА </a:t>
            </a:r>
          </a:p>
          <a:p>
            <a:pPr algn="ctr"/>
            <a:r>
              <a:rPr lang="ru-RU" sz="5400" i="1" dirty="0">
                <a:solidFill>
                  <a:srgbClr val="000066"/>
                </a:solidFill>
                <a:latin typeface="Monotype Corsiva" pitchFamily="66" charset="0"/>
                <a:cs typeface="Arial" charset="0"/>
              </a:rPr>
              <a:t>ВНИМАНИЕ</a:t>
            </a:r>
            <a:r>
              <a:rPr lang="ru-RU" sz="3600" i="1" dirty="0">
                <a:solidFill>
                  <a:srgbClr val="000066"/>
                </a:solidFill>
                <a:latin typeface="Monotype Corsiva" pitchFamily="66" charset="0"/>
                <a:cs typeface="Arial" charset="0"/>
              </a:rPr>
              <a:t>!</a:t>
            </a:r>
          </a:p>
        </p:txBody>
      </p:sp>
      <p:pic>
        <p:nvPicPr>
          <p:cNvPr id="302088" name="Picture 8" descr="B_Fly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084763"/>
            <a:ext cx="11541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j02835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213100"/>
            <a:ext cx="1943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852073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Цель-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931" y="281220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План урока:</a:t>
            </a:r>
            <a:endParaRPr lang="ru-RU" sz="3600" i="1" dirty="0">
              <a:solidFill>
                <a:srgbClr val="FF0000"/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i="1" dirty="0" smtClean="0"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пола. Отличия хромосомного набора самца и самки.</a:t>
            </a:r>
          </a:p>
          <a:p>
            <a:pPr marL="742950" indent="-742950">
              <a:buAutoNum type="arabicPeriod"/>
            </a:pPr>
            <a:r>
              <a:rPr lang="ru-RU" sz="4000" i="1" dirty="0" smtClean="0"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Признаки, сцепленные с полом.</a:t>
            </a:r>
          </a:p>
          <a:p>
            <a:pPr marL="742950" indent="-742950">
              <a:buAutoNum type="arabicPeriod"/>
            </a:pPr>
            <a:r>
              <a:rPr lang="ru-RU" sz="4000" i="1" dirty="0" smtClean="0"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Решение задач: наследование черепаховой окраски, гемофилии и дальтонизма</a:t>
            </a:r>
            <a:endParaRPr lang="ru-RU" sz="4000" i="1" dirty="0"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24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Пол</a:t>
            </a:r>
            <a:r>
              <a:rPr lang="ru-RU" sz="3600" dirty="0" smtClean="0">
                <a:latin typeface="Monotype Corsiva" pitchFamily="66" charset="0"/>
              </a:rPr>
              <a:t>-это совокупность признаков и структур, обеспечивающих способ воспроизводства потомства и передачу наследственной информации. </a:t>
            </a:r>
          </a:p>
          <a:p>
            <a:r>
              <a:rPr lang="ru-RU" sz="3600" dirty="0" smtClean="0">
                <a:latin typeface="Monotype Corsiva" pitchFamily="66" charset="0"/>
              </a:rPr>
              <a:t>Пол чаще всего определяется в момент оплодотворения.</a:t>
            </a:r>
            <a:endParaRPr lang="ru-RU" sz="3600" i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4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64233" y="285523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306620"/>
            <a:ext cx="741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Кариотип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-набор хромосом в клетках того или иного вида.</a:t>
            </a: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2" name="Picture 4" descr="Набор хромосом особей дрозофил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1825625"/>
            <a:ext cx="240557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Кариотип мужчин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799471" y="1406769"/>
            <a:ext cx="4674870" cy="4768948"/>
          </a:xfrm>
        </p:spPr>
      </p:pic>
    </p:spTree>
    <p:extLst>
      <p:ext uri="{BB962C8B-B14F-4D97-AF65-F5344CB8AC3E}">
        <p14:creationId xmlns="" xmlns:p14="http://schemas.microsoft.com/office/powerpoint/2010/main" val="20922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2743" y="295287"/>
            <a:ext cx="7417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Аутосомы</a:t>
            </a:r>
            <a:r>
              <a:rPr lang="ru-RU" sz="3600" i="1" dirty="0" smtClean="0"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- парные хромосомы, одинаковые у мужских и женских организмов.</a:t>
            </a:r>
          </a:p>
          <a:p>
            <a:endParaRPr lang="ru-RU" sz="3600" i="1" dirty="0" smtClean="0"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i="1" dirty="0" smtClean="0">
                <a:solidFill>
                  <a:srgbClr val="FF0000"/>
                </a:solidFill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Половые хромосомы</a:t>
            </a:r>
            <a:r>
              <a:rPr lang="ru-RU" sz="3600" i="1" dirty="0" smtClean="0">
                <a:latin typeface="Monotype Corsiva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-пара хромосом, в которых  расположены гены, определяющие половую принадлежность. </a:t>
            </a:r>
            <a:endParaRPr lang="ru-RU" sz="3600" i="1" dirty="0">
              <a:latin typeface="Monotype Corsiva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rial" charset="0"/>
              </a:rPr>
              <a:t>Хромосомное определение пола </a:t>
            </a:r>
            <a:endParaRPr lang="ru-RU" sz="3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Picture 16" descr="гетеро-гомогаметный по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800" y="919162"/>
            <a:ext cx="7646987" cy="5735638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451047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Picture 2" descr="http://olgabut08.narod.ru/picture/geterh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895" y="180830"/>
            <a:ext cx="8285871" cy="560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16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схема расщепления</a:t>
            </a:r>
          </a:p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по признаку пола у человека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6011863" y="1989138"/>
            <a:ext cx="647700" cy="647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XY</a:t>
            </a:r>
            <a:endParaRPr lang="ru-RU" b="1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3348038" y="4868863"/>
            <a:ext cx="647700" cy="647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XY</a:t>
            </a:r>
            <a:endParaRPr lang="ru-RU" b="1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6732588" y="3429000"/>
            <a:ext cx="647700" cy="647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Y</a:t>
            </a:r>
            <a:endParaRPr lang="ru-RU" b="1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7019925" y="4868863"/>
            <a:ext cx="647700" cy="647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XY</a:t>
            </a:r>
            <a:endParaRPr lang="ru-RU" b="1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2411413" y="1916113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ХХ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059113" y="3429000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ru-RU" b="1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1763713" y="3429000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ru-RU" b="1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1476375" y="4868863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XX</a:t>
            </a:r>
            <a:endParaRPr lang="ru-RU" b="1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5003800" y="4797425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XX</a:t>
            </a:r>
            <a:endParaRPr lang="ru-RU" b="1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5292725" y="3429000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ru-RU" b="1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27313" y="1341438"/>
            <a:ext cx="288925" cy="503237"/>
            <a:chOff x="1655" y="845"/>
            <a:chExt cx="182" cy="317"/>
          </a:xfrm>
        </p:grpSpPr>
        <p:sp>
          <p:nvSpPr>
            <p:cNvPr id="10287" name="Oval 19"/>
            <p:cNvSpPr>
              <a:spLocks noChangeArrowheads="1"/>
            </p:cNvSpPr>
            <p:nvPr/>
          </p:nvSpPr>
          <p:spPr bwMode="auto">
            <a:xfrm>
              <a:off x="1655" y="845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8" name="Line 20"/>
            <p:cNvSpPr>
              <a:spLocks noChangeShapeType="1"/>
            </p:cNvSpPr>
            <p:nvPr/>
          </p:nvSpPr>
          <p:spPr bwMode="auto">
            <a:xfrm>
              <a:off x="1746" y="102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Line 21"/>
            <p:cNvSpPr>
              <a:spLocks noChangeShapeType="1"/>
            </p:cNvSpPr>
            <p:nvPr/>
          </p:nvSpPr>
          <p:spPr bwMode="auto">
            <a:xfrm>
              <a:off x="1701" y="107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19700" y="5589588"/>
            <a:ext cx="288925" cy="503237"/>
            <a:chOff x="1655" y="845"/>
            <a:chExt cx="182" cy="317"/>
          </a:xfrm>
        </p:grpSpPr>
        <p:sp>
          <p:nvSpPr>
            <p:cNvPr id="10284" name="Oval 24"/>
            <p:cNvSpPr>
              <a:spLocks noChangeArrowheads="1"/>
            </p:cNvSpPr>
            <p:nvPr/>
          </p:nvSpPr>
          <p:spPr bwMode="auto">
            <a:xfrm>
              <a:off x="1655" y="845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Line 25"/>
            <p:cNvSpPr>
              <a:spLocks noChangeShapeType="1"/>
            </p:cNvSpPr>
            <p:nvPr/>
          </p:nvSpPr>
          <p:spPr bwMode="auto">
            <a:xfrm>
              <a:off x="1746" y="102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26"/>
            <p:cNvSpPr>
              <a:spLocks noChangeShapeType="1"/>
            </p:cNvSpPr>
            <p:nvPr/>
          </p:nvSpPr>
          <p:spPr bwMode="auto">
            <a:xfrm>
              <a:off x="1701" y="107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619250" y="5661025"/>
            <a:ext cx="288925" cy="503238"/>
            <a:chOff x="1655" y="845"/>
            <a:chExt cx="182" cy="317"/>
          </a:xfrm>
        </p:grpSpPr>
        <p:sp>
          <p:nvSpPr>
            <p:cNvPr id="10281" name="Oval 28"/>
            <p:cNvSpPr>
              <a:spLocks noChangeArrowheads="1"/>
            </p:cNvSpPr>
            <p:nvPr/>
          </p:nvSpPr>
          <p:spPr bwMode="auto">
            <a:xfrm>
              <a:off x="1655" y="845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2" name="Line 29"/>
            <p:cNvSpPr>
              <a:spLocks noChangeShapeType="1"/>
            </p:cNvSpPr>
            <p:nvPr/>
          </p:nvSpPr>
          <p:spPr bwMode="auto">
            <a:xfrm>
              <a:off x="1746" y="102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Line 30"/>
            <p:cNvSpPr>
              <a:spLocks noChangeShapeType="1"/>
            </p:cNvSpPr>
            <p:nvPr/>
          </p:nvSpPr>
          <p:spPr bwMode="auto">
            <a:xfrm>
              <a:off x="1701" y="107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227763" y="1412875"/>
            <a:ext cx="288925" cy="433388"/>
            <a:chOff x="3878" y="890"/>
            <a:chExt cx="182" cy="273"/>
          </a:xfrm>
        </p:grpSpPr>
        <p:sp>
          <p:nvSpPr>
            <p:cNvPr id="10279" name="Oval 31"/>
            <p:cNvSpPr>
              <a:spLocks noChangeArrowheads="1"/>
            </p:cNvSpPr>
            <p:nvPr/>
          </p:nvSpPr>
          <p:spPr bwMode="auto">
            <a:xfrm>
              <a:off x="3878" y="981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Line 33"/>
            <p:cNvSpPr>
              <a:spLocks noChangeShapeType="1"/>
            </p:cNvSpPr>
            <p:nvPr/>
          </p:nvSpPr>
          <p:spPr bwMode="auto">
            <a:xfrm flipV="1">
              <a:off x="4014" y="890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235825" y="5589588"/>
            <a:ext cx="288925" cy="433387"/>
            <a:chOff x="3878" y="890"/>
            <a:chExt cx="182" cy="273"/>
          </a:xfrm>
        </p:grpSpPr>
        <p:sp>
          <p:nvSpPr>
            <p:cNvPr id="10277" name="Oval 36"/>
            <p:cNvSpPr>
              <a:spLocks noChangeArrowheads="1"/>
            </p:cNvSpPr>
            <p:nvPr/>
          </p:nvSpPr>
          <p:spPr bwMode="auto">
            <a:xfrm>
              <a:off x="3878" y="981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Line 37"/>
            <p:cNvSpPr>
              <a:spLocks noChangeShapeType="1"/>
            </p:cNvSpPr>
            <p:nvPr/>
          </p:nvSpPr>
          <p:spPr bwMode="auto">
            <a:xfrm flipV="1">
              <a:off x="4014" y="890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563938" y="5661025"/>
            <a:ext cx="288925" cy="433388"/>
            <a:chOff x="3878" y="890"/>
            <a:chExt cx="182" cy="273"/>
          </a:xfrm>
        </p:grpSpPr>
        <p:sp>
          <p:nvSpPr>
            <p:cNvPr id="10275" name="Oval 39"/>
            <p:cNvSpPr>
              <a:spLocks noChangeArrowheads="1"/>
            </p:cNvSpPr>
            <p:nvPr/>
          </p:nvSpPr>
          <p:spPr bwMode="auto">
            <a:xfrm>
              <a:off x="3878" y="981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Line 40"/>
            <p:cNvSpPr>
              <a:spLocks noChangeShapeType="1"/>
            </p:cNvSpPr>
            <p:nvPr/>
          </p:nvSpPr>
          <p:spPr bwMode="auto">
            <a:xfrm flipV="1">
              <a:off x="4014" y="890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4427538" y="20351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1166813" y="2081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endParaRPr lang="ru-RU" b="1"/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735013" y="4959350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</a:t>
            </a: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395288" y="3573463"/>
            <a:ext cx="1109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Гаметы </a:t>
            </a:r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 flipH="1">
            <a:off x="2195513" y="2492375"/>
            <a:ext cx="3603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2916238" y="2492375"/>
            <a:ext cx="3603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H="1">
            <a:off x="1835150" y="4076700"/>
            <a:ext cx="2159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2268538" y="4005263"/>
            <a:ext cx="12239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flipH="1">
            <a:off x="5724525" y="2565400"/>
            <a:ext cx="4318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6516688" y="2565400"/>
            <a:ext cx="504825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7164388" y="4076700"/>
            <a:ext cx="2159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>
            <a:off x="3851275" y="3933825"/>
            <a:ext cx="29527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3563938" y="4005263"/>
            <a:ext cx="1512887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3635375" y="3933825"/>
            <a:ext cx="3384550" cy="1150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 flipH="1">
            <a:off x="5364163" y="4076700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flipH="1">
            <a:off x="2051050" y="3933825"/>
            <a:ext cx="3313113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9" grpId="0" animBg="1"/>
      <p:bldP spid="10250" grpId="0" animBg="1"/>
      <p:bldP spid="10251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96" grpId="0"/>
      <p:bldP spid="10297" grpId="0"/>
      <p:bldP spid="10298" grpId="0"/>
      <p:bldP spid="10299" grpId="0"/>
      <p:bldP spid="10300" grpId="0" animBg="1"/>
      <p:bldP spid="10301" grpId="0" animBg="1"/>
      <p:bldP spid="10302" grpId="0" animBg="1"/>
      <p:bldP spid="10303" grpId="0" animBg="1"/>
      <p:bldP spid="10304" grpId="0" animBg="1"/>
      <p:bldP spid="10305" grpId="0" animBg="1"/>
      <p:bldP spid="10306" grpId="0" animBg="1"/>
      <p:bldP spid="10307" grpId="0" animBg="1"/>
      <p:bldP spid="10308" grpId="0" animBg="1"/>
      <p:bldP spid="10309" grpId="0" animBg="1"/>
      <p:bldP spid="10310" grpId="0" animBg="1"/>
      <p:bldP spid="103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467</Words>
  <Application>Microsoft Office PowerPoint</Application>
  <PresentationFormat>Экран (4:3)</PresentationFormat>
  <Paragraphs>125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Monotype Corsiva</vt:lpstr>
      <vt:lpstr>Open Sans</vt:lpstr>
      <vt:lpstr>Calibri</vt:lpstr>
      <vt:lpstr>Calibri Light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1</cp:lastModifiedBy>
  <cp:revision>17</cp:revision>
  <dcterms:created xsi:type="dcterms:W3CDTF">2014-03-14T10:37:25Z</dcterms:created>
  <dcterms:modified xsi:type="dcterms:W3CDTF">2017-02-19T09:23:23Z</dcterms:modified>
</cp:coreProperties>
</file>