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6" r:id="rId14"/>
    <p:sldId id="271" r:id="rId15"/>
    <p:sldId id="273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002B70"/>
    <a:srgbClr val="001B4C"/>
    <a:srgbClr val="002560"/>
    <a:srgbClr val="2975FF"/>
    <a:srgbClr val="145CDE"/>
    <a:srgbClr val="9CBCF6"/>
    <a:srgbClr val="6199FF"/>
    <a:srgbClr val="6DA1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143372" y="1484784"/>
            <a:ext cx="478562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Голосеменные</a:t>
            </a:r>
            <a:endParaRPr kumimoji="0" lang="ru-RU" sz="5400" b="1" i="0" u="none" strike="noStrike" kern="120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581128"/>
            <a:ext cx="4124002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Хромых Наталья Алексеевна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биологии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МБОУ СОШ №1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Признаки голосеменных: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 smtClean="0">
                <a:latin typeface="Monotype Corsiva" pitchFamily="66" charset="0"/>
              </a:rPr>
              <a:t>План 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Monotype Corsiva" pitchFamily="66" charset="0"/>
              </a:rPr>
              <a:t>Жизненная форма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Monotype Corsiva" pitchFamily="66" charset="0"/>
              </a:rPr>
              <a:t>Органы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Monotype Corsiva" pitchFamily="66" charset="0"/>
              </a:rPr>
              <a:t>Листья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Monotype Corsiva" pitchFamily="66" charset="0"/>
              </a:rPr>
              <a:t>Расположение семян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Monotype Corsiva" pitchFamily="66" charset="0"/>
              </a:rPr>
              <a:t>Способ размножения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Признаки голосеменных: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Monotype Corsiva" pitchFamily="66" charset="0"/>
              </a:rPr>
              <a:t>Жизненная форма- деревья, кустарники, лианы.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Monotype Corsiva" pitchFamily="66" charset="0"/>
              </a:rPr>
              <a:t>Органы- стебель, корень, лист.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Monotype Corsiva" pitchFamily="66" charset="0"/>
              </a:rPr>
              <a:t>Листья – игольчатые (хвоя).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Monotype Corsiva" pitchFamily="66" charset="0"/>
              </a:rPr>
              <a:t>Расположение семян- лежат открыто «голо» на поверхности чешуи шишек.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Monotype Corsiva" pitchFamily="66" charset="0"/>
              </a:rPr>
              <a:t>Способ размножения- при помощи семян.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28860" y="428625"/>
            <a:ext cx="6715140" cy="128587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Лабораторная работа</a:t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«Строение хвои и шишек хвойных растений»</a:t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0" y="1714488"/>
          <a:ext cx="8358247" cy="4714909"/>
        </p:xfrm>
        <a:graphic>
          <a:graphicData uri="http://schemas.openxmlformats.org/drawingml/2006/table">
            <a:tbl>
              <a:tblPr/>
              <a:tblGrid>
                <a:gridCol w="1049049"/>
                <a:gridCol w="1002195"/>
                <a:gridCol w="1521558"/>
                <a:gridCol w="1521558"/>
                <a:gridCol w="987901"/>
                <a:gridCol w="1137993"/>
                <a:gridCol w="1137993"/>
              </a:tblGrid>
              <a:tr h="9429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Растение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Хвоя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Шишки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5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длина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окраска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расположение на ветке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форма чешуек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плотность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Сосна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Ель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5" y="1000108"/>
          <a:ext cx="8001054" cy="4643471"/>
        </p:xfrm>
        <a:graphic>
          <a:graphicData uri="http://schemas.openxmlformats.org/drawingml/2006/table">
            <a:tbl>
              <a:tblPr/>
              <a:tblGrid>
                <a:gridCol w="1004218"/>
                <a:gridCol w="959366"/>
                <a:gridCol w="1456534"/>
                <a:gridCol w="1456534"/>
                <a:gridCol w="945682"/>
                <a:gridCol w="1089360"/>
                <a:gridCol w="1089360"/>
              </a:tblGrid>
              <a:tr h="5804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Растение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Хвоя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Шишки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0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длина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окраска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расположение на ветке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размер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форма чешуек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плотность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1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Сосна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4-5 см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Светло-зеленая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По 2-5 вместе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2-5 см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Цилиндрическая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Тяжелая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Ель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 см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Темно-зеленая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Поодиночке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Больше 5 см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Продолговатая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Легкая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53" marR="62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FF0000"/>
                </a:solidFill>
                <a:latin typeface="Monotype Corsiva" pitchFamily="66" charset="0"/>
              </a:rPr>
              <a:t>Вывод:</a:t>
            </a:r>
            <a:r>
              <a:rPr lang="ru-RU" dirty="0" smtClean="0">
                <a:latin typeface="Monotype Corsiva" pitchFamily="66" charset="0"/>
              </a:rPr>
              <a:t> шишки не плоды, а видоизмененные побеги, т.к. плоды развиваются из цветка и внутри каждого плода лежат семена, а голосеменные растения цветков не имеют, семена у них лежат на поверхности чешуек шишек, а не внутри плода. Хвоя имеет плотную кожицу, покрытую восковидным веществом ,поэтому растения  испаряют мало воды и хорошо приспособлены к неблагоприятным условиям.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54356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Значение голосеменных: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i="1" dirty="0" smtClean="0"/>
              <a:t>Выделяют кислород</a:t>
            </a:r>
            <a:endParaRPr lang="ru-RU" dirty="0" smtClean="0"/>
          </a:p>
          <a:p>
            <a:pPr lvl="0"/>
            <a:r>
              <a:rPr lang="ru-RU" i="1" dirty="0" smtClean="0"/>
              <a:t>Ценный строительный материал</a:t>
            </a:r>
            <a:endParaRPr lang="ru-RU" dirty="0" smtClean="0"/>
          </a:p>
          <a:p>
            <a:pPr lvl="0"/>
            <a:r>
              <a:rPr lang="ru-RU" i="1" dirty="0" smtClean="0"/>
              <a:t>Искусственные волокна</a:t>
            </a:r>
            <a:endParaRPr lang="ru-RU" dirty="0" smtClean="0"/>
          </a:p>
          <a:p>
            <a:pPr lvl="0"/>
            <a:r>
              <a:rPr lang="ru-RU" i="1" dirty="0" smtClean="0"/>
              <a:t>Изготавливают бумагу</a:t>
            </a:r>
            <a:endParaRPr lang="ru-RU" dirty="0" smtClean="0"/>
          </a:p>
          <a:p>
            <a:pPr lvl="0"/>
            <a:r>
              <a:rPr lang="ru-RU" i="1" dirty="0" smtClean="0"/>
              <a:t>Сырье для промышленности</a:t>
            </a:r>
            <a:endParaRPr lang="ru-RU" dirty="0" smtClean="0"/>
          </a:p>
          <a:p>
            <a:pPr lvl="0"/>
            <a:r>
              <a:rPr lang="ru-RU" i="1" dirty="0" smtClean="0"/>
              <a:t>Кедровое масло</a:t>
            </a:r>
            <a:endParaRPr lang="ru-RU" dirty="0" smtClean="0"/>
          </a:p>
          <a:p>
            <a:pPr lvl="0"/>
            <a:r>
              <a:rPr lang="ru-RU" i="1" dirty="0" smtClean="0"/>
              <a:t>Выделяют фитонциды («</a:t>
            </a:r>
            <a:r>
              <a:rPr lang="ru-RU" i="1" dirty="0" err="1" smtClean="0"/>
              <a:t>фитон</a:t>
            </a:r>
            <a:r>
              <a:rPr lang="ru-RU" i="1" dirty="0" smtClean="0"/>
              <a:t>»-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растение, «</a:t>
            </a:r>
            <a:r>
              <a:rPr lang="ru-RU" i="1" dirty="0" err="1" smtClean="0"/>
              <a:t>цидо</a:t>
            </a:r>
            <a:r>
              <a:rPr lang="ru-RU" i="1" dirty="0" smtClean="0"/>
              <a:t>» – убиваю)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Какие утверждения верны?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Monotype Corsiva" pitchFamily="66" charset="0"/>
              </a:rPr>
              <a:t> Голосеменные растения имеют  видоизмененный побег – шишка.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Monotype Corsiva" pitchFamily="66" charset="0"/>
              </a:rPr>
              <a:t> Голосеменные растения – исключительно деревья.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Monotype Corsiva" pitchFamily="66" charset="0"/>
              </a:rPr>
              <a:t> У большинства голосеменных  растений узкие, игольчатые листья, получившие название хвоя.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Monotype Corsiva" pitchFamily="66" charset="0"/>
              </a:rPr>
              <a:t>  Еловые леса и сосновые боры – светлые.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Monotype Corsiva" pitchFamily="66" charset="0"/>
              </a:rPr>
              <a:t> Голосеменные растения не цветут и не образуют плодов.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Monotype Corsiva" pitchFamily="66" charset="0"/>
              </a:rPr>
              <a:t> Древесину сосны и ели используют как ценный строительный материал.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Monotype Corsiva" pitchFamily="66" charset="0"/>
              </a:rPr>
              <a:t> Папоротники более высокоорганизованны, чем голосеменные.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Monotype Corsiva" pitchFamily="66" charset="0"/>
              </a:rPr>
              <a:t>Образование семян – важный  этап в эволюции  растений.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b="1" dirty="0" smtClean="0">
                <a:latin typeface="Monotype Corsiva" pitchFamily="66" charset="0"/>
              </a:rPr>
              <a:t>Для размножения голосеменным растениям служат споры.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b="1" dirty="0" smtClean="0">
                <a:latin typeface="Monotype Corsiva" pitchFamily="66" charset="0"/>
              </a:rPr>
              <a:t>Хвойные растения выделяют фитонциды .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Домашнее задание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Параграф 16 выучить;</a:t>
            </a:r>
          </a:p>
          <a:p>
            <a:r>
              <a:rPr lang="ru-RU" sz="3600" dirty="0" smtClean="0">
                <a:latin typeface="Monotype Corsiva" pitchFamily="66" charset="0"/>
              </a:rPr>
              <a:t>Приготовить сообщение о можжевельнике или пихте;</a:t>
            </a:r>
          </a:p>
          <a:p>
            <a:r>
              <a:rPr lang="ru-RU" sz="3600" dirty="0" smtClean="0">
                <a:latin typeface="Monotype Corsiva" pitchFamily="66" charset="0"/>
              </a:rPr>
              <a:t>Найти стихотворения о голосеменных растениях;</a:t>
            </a:r>
          </a:p>
          <a:p>
            <a:r>
              <a:rPr lang="ru-RU" sz="3600" dirty="0" smtClean="0">
                <a:latin typeface="Monotype Corsiva" pitchFamily="66" charset="0"/>
              </a:rPr>
              <a:t>Объясните русскую поговорку: "Не расти яблочку на елке. Не бывать шишке на рябине".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1\Desktop\анамашка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14356"/>
            <a:ext cx="7143800" cy="5268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Картины Иван Ивановича Шишкина</a:t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Monotype Corsiva" pitchFamily="66" charset="0"/>
              </a:rPr>
              <a:t>Корабельная роща </a:t>
            </a:r>
            <a:endParaRPr lang="ru-RU" sz="31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картина Корабельная рощ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807249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Сосновый бор. Мачтовый лес  в вятской губернии.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Сосновый бо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00200"/>
            <a:ext cx="78581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Утро в сосновом лесу (Медведи)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картина Утро в сосновом лесу - Медведи 3 медвед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79317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Цель</a:t>
            </a:r>
            <a:r>
              <a:rPr lang="ru-RU" sz="3600" dirty="0" smtClean="0">
                <a:latin typeface="Monotype Corsiva" pitchFamily="66" charset="0"/>
              </a:rPr>
              <a:t>- изучить признаки строения голосеменных, научиться распознавать голосеменные по хвое и шишкам, определить значение голосеменных в природе и жизни человека.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План урока: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Monotype Corsiva" pitchFamily="66" charset="0"/>
              </a:rPr>
              <a:t>Многообразие голосеменных.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Monotype Corsiva" pitchFamily="66" charset="0"/>
              </a:rPr>
              <a:t>Общая </a:t>
            </a:r>
            <a:r>
              <a:rPr lang="ru-RU" sz="4000" dirty="0" smtClean="0">
                <a:latin typeface="Monotype Corsiva" pitchFamily="66" charset="0"/>
              </a:rPr>
              <a:t>характеристика голосеменных.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Monotype Corsiva" pitchFamily="66" charset="0"/>
              </a:rPr>
              <a:t>Лабораторная </a:t>
            </a:r>
            <a:r>
              <a:rPr lang="ru-RU" sz="4000" dirty="0" smtClean="0">
                <a:latin typeface="Monotype Corsiva" pitchFamily="66" charset="0"/>
              </a:rPr>
              <a:t>работа (в парах).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Monotype Corsiva" pitchFamily="66" charset="0"/>
              </a:rPr>
              <a:t>Работа в группах (решение биологических задач).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Monotype Corsiva" pitchFamily="66" charset="0"/>
              </a:rPr>
              <a:t>Подведение итогов.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43240" y="274638"/>
            <a:ext cx="508636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Голосеменные</a:t>
            </a:r>
            <a:endParaRPr lang="ru-RU" sz="6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4" descr="Сосна сибирская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3929090" cy="35004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5572140"/>
            <a:ext cx="2625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Сосна сибирская - кедр</a:t>
            </a:r>
            <a:endParaRPr lang="ru-RU" b="1" dirty="0"/>
          </a:p>
        </p:txBody>
      </p:sp>
      <p:pic>
        <p:nvPicPr>
          <p:cNvPr id="7" name="Picture 4" descr="8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736"/>
            <a:ext cx="4286248" cy="36433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286512" y="5357826"/>
            <a:ext cx="1627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charset="0"/>
              </a:rPr>
              <a:t>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m1-tub-ru.yandex.net/i?id=f1e06323fa490570fb96b8b024ceafd3&amp;n=33&amp;h=190&amp;w=16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www.phillychristmastrees.com/s/cc_images/cache_3706269304.jpg?t=135432183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1\Desktop\пихта си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3286148" cy="4071966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714480" y="6000768"/>
            <a:ext cx="1285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Пихта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7" name="Picture 13" descr="C:\Users\1\Desktop\мож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642918"/>
            <a:ext cx="4500594" cy="4143404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5286380" y="4929198"/>
            <a:ext cx="23574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Можжевельник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1\Desktop\лиственн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3929090" cy="4429156"/>
          </a:xfrm>
          <a:prstGeom prst="rect">
            <a:avLst/>
          </a:prstGeom>
          <a:noFill/>
        </p:spPr>
      </p:pic>
      <p:pic>
        <p:nvPicPr>
          <p:cNvPr id="3" name="Picture 8" descr="C:\Users\1\Desktop\кипари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857232"/>
            <a:ext cx="4929190" cy="4357718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5214950"/>
            <a:ext cx="3000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Лиственница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572132" y="5429264"/>
            <a:ext cx="17859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Кипарис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600"/>
      </a:hlink>
      <a:folHlink>
        <a:srgbClr val="76923C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371</Words>
  <Application>Microsoft Office PowerPoint</Application>
  <PresentationFormat>Экран (4:3)</PresentationFormat>
  <Paragraphs>97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 Картины Иван Ивановича Шишкина Корабельная роща </vt:lpstr>
      <vt:lpstr>Сосновый бор. Мачтовый лес  в вятской губернии.</vt:lpstr>
      <vt:lpstr>Утро в сосновом лесу (Медведи)</vt:lpstr>
      <vt:lpstr>Слайд 5</vt:lpstr>
      <vt:lpstr>План урока:</vt:lpstr>
      <vt:lpstr>Голосеменные</vt:lpstr>
      <vt:lpstr>Слайд 8</vt:lpstr>
      <vt:lpstr>Слайд 9</vt:lpstr>
      <vt:lpstr>Признаки голосеменных:</vt:lpstr>
      <vt:lpstr>Признаки голосеменных:</vt:lpstr>
      <vt:lpstr>Лабораторная работа «Строение хвои и шишек хвойных растений» </vt:lpstr>
      <vt:lpstr>Слайд 13</vt:lpstr>
      <vt:lpstr>Слайд 14</vt:lpstr>
      <vt:lpstr>Значение голосеменных:</vt:lpstr>
      <vt:lpstr>Какие утверждения верны?</vt:lpstr>
      <vt:lpstr>Домашнее задание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45</cp:revision>
  <dcterms:created xsi:type="dcterms:W3CDTF">2013-08-17T08:34:50Z</dcterms:created>
  <dcterms:modified xsi:type="dcterms:W3CDTF">2015-12-06T17:41:15Z</dcterms:modified>
</cp:coreProperties>
</file>