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4"/>
  </p:notesMasterIdLst>
  <p:sldIdLst>
    <p:sldId id="256" r:id="rId2"/>
    <p:sldId id="257" r:id="rId3"/>
    <p:sldId id="258" r:id="rId4"/>
    <p:sldId id="259" r:id="rId5"/>
    <p:sldId id="286" r:id="rId6"/>
    <p:sldId id="260" r:id="rId7"/>
    <p:sldId id="288" r:id="rId8"/>
    <p:sldId id="287" r:id="rId9"/>
    <p:sldId id="261" r:id="rId10"/>
    <p:sldId id="262" r:id="rId11"/>
    <p:sldId id="289" r:id="rId12"/>
    <p:sldId id="263" r:id="rId13"/>
    <p:sldId id="291" r:id="rId14"/>
    <p:sldId id="290" r:id="rId15"/>
    <p:sldId id="264" r:id="rId16"/>
    <p:sldId id="292" r:id="rId17"/>
    <p:sldId id="293" r:id="rId18"/>
    <p:sldId id="295" r:id="rId19"/>
    <p:sldId id="294" r:id="rId20"/>
    <p:sldId id="305" r:id="rId21"/>
    <p:sldId id="266" r:id="rId22"/>
    <p:sldId id="296" r:id="rId23"/>
    <p:sldId id="267" r:id="rId24"/>
    <p:sldId id="299" r:id="rId25"/>
    <p:sldId id="300" r:id="rId26"/>
    <p:sldId id="301" r:id="rId27"/>
    <p:sldId id="302" r:id="rId28"/>
    <p:sldId id="298" r:id="rId29"/>
    <p:sldId id="308" r:id="rId30"/>
    <p:sldId id="309" r:id="rId31"/>
    <p:sldId id="310" r:id="rId32"/>
    <p:sldId id="311" r:id="rId33"/>
    <p:sldId id="312" r:id="rId34"/>
    <p:sldId id="313" r:id="rId35"/>
    <p:sldId id="314" r:id="rId36"/>
    <p:sldId id="315" r:id="rId37"/>
    <p:sldId id="316" r:id="rId38"/>
    <p:sldId id="270" r:id="rId39"/>
    <p:sldId id="306" r:id="rId40"/>
    <p:sldId id="307" r:id="rId41"/>
    <p:sldId id="271" r:id="rId42"/>
    <p:sldId id="284" r:id="rId43"/>
  </p:sldIdLst>
  <p:sldSz cx="9144000" cy="6858000" type="screen4x3"/>
  <p:notesSz cx="6858000" cy="9144000"/>
  <p:embeddedFontLst>
    <p:embeddedFont>
      <p:font typeface="Verdana" pitchFamily="34" charset="0"/>
      <p:regular r:id="rId45"/>
      <p:bold r:id="rId46"/>
      <p:italic r:id="rId47"/>
      <p:boldItalic r:id="rId48"/>
    </p:embeddedFont>
    <p:embeddedFont>
      <p:font typeface="Amatic SC" charset="-79"/>
      <p:regular r:id="rId49"/>
      <p:bold r:id="rId50"/>
    </p:embeddedFont>
    <p:embeddedFont>
      <p:font typeface="Calibri" pitchFamily="34" charset="0"/>
      <p:regular r:id="rId51"/>
      <p:bold r:id="rId52"/>
      <p:italic r:id="rId53"/>
      <p:boldItalic r:id="rId54"/>
    </p:embeddedFont>
    <p:embeddedFont>
      <p:font typeface="Caveat" charset="-52"/>
      <p:regular r:id="rId55"/>
      <p:bold r:id="rId56"/>
    </p:embeddedFont>
    <p:embeddedFont>
      <p:font typeface="Nunito"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00912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Shape 10"/>
          <p:cNvSpPr/>
          <p:nvPr/>
        </p:nvSpPr>
        <p:spPr>
          <a:xfrm>
            <a:off x="31" y="3766000"/>
            <a:ext cx="7370400" cy="30921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flipH="1">
            <a:off x="3582600" y="2067600"/>
            <a:ext cx="5561400" cy="47904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rot="10800000">
            <a:off x="5058905" y="-100"/>
            <a:ext cx="4085100" cy="2736900"/>
          </a:xfrm>
          <a:prstGeom prst="rtTriangle">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20327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4" name="Shape 14"/>
          <p:cNvGrpSpPr/>
          <p:nvPr/>
        </p:nvGrpSpPr>
        <p:grpSpPr>
          <a:xfrm>
            <a:off x="255200" y="790"/>
            <a:ext cx="2250363" cy="1392365"/>
            <a:chOff x="255200" y="592"/>
            <a:chExt cx="2250363" cy="1044300"/>
          </a:xfrm>
        </p:grpSpPr>
        <p:sp>
          <p:nvSpPr>
            <p:cNvPr id="15" name="Shape 15"/>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 name="Shape 18"/>
          <p:cNvGrpSpPr/>
          <p:nvPr/>
        </p:nvGrpSpPr>
        <p:grpSpPr>
          <a:xfrm>
            <a:off x="905395" y="790"/>
            <a:ext cx="2250363" cy="1392365"/>
            <a:chOff x="905395" y="592"/>
            <a:chExt cx="2250363" cy="1044300"/>
          </a:xfrm>
        </p:grpSpPr>
        <p:sp>
          <p:nvSpPr>
            <p:cNvPr id="19" name="Shape 19"/>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 name="Shape 22"/>
          <p:cNvGrpSpPr/>
          <p:nvPr/>
        </p:nvGrpSpPr>
        <p:grpSpPr>
          <a:xfrm>
            <a:off x="7057468" y="6784"/>
            <a:ext cx="1851282" cy="1002839"/>
            <a:chOff x="6917201" y="0"/>
            <a:chExt cx="2227777" cy="863400"/>
          </a:xfrm>
        </p:grpSpPr>
        <p:sp>
          <p:nvSpPr>
            <p:cNvPr id="23" name="Shape 2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2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6" name="Shape 26"/>
          <p:cNvGrpSpPr/>
          <p:nvPr/>
        </p:nvGrpSpPr>
        <p:grpSpPr>
          <a:xfrm>
            <a:off x="6553032" y="5623802"/>
            <a:ext cx="2389068" cy="1234317"/>
            <a:chOff x="6917201" y="0"/>
            <a:chExt cx="2227777" cy="863400"/>
          </a:xfrm>
        </p:grpSpPr>
        <p:sp>
          <p:nvSpPr>
            <p:cNvPr id="27" name="Shape 27"/>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0" name="Shape 30"/>
          <p:cNvGrpSpPr/>
          <p:nvPr/>
        </p:nvGrpSpPr>
        <p:grpSpPr>
          <a:xfrm>
            <a:off x="199149" y="5407536"/>
            <a:ext cx="2795414" cy="1444382"/>
            <a:chOff x="6917201" y="0"/>
            <a:chExt cx="2227777" cy="863400"/>
          </a:xfrm>
        </p:grpSpPr>
        <p:sp>
          <p:nvSpPr>
            <p:cNvPr id="31" name="Shape 31"/>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 name="Shape 34"/>
          <p:cNvSpPr txBox="1">
            <a:spLocks noGrp="1"/>
          </p:cNvSpPr>
          <p:nvPr>
            <p:ph type="ctrTitle"/>
          </p:nvPr>
        </p:nvSpPr>
        <p:spPr>
          <a:xfrm>
            <a:off x="1858703" y="2430444"/>
            <a:ext cx="5361300" cy="19308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Shape 35"/>
          <p:cNvSpPr txBox="1">
            <a:spLocks noGrp="1"/>
          </p:cNvSpPr>
          <p:nvPr>
            <p:ph type="subTitle" idx="1"/>
          </p:nvPr>
        </p:nvSpPr>
        <p:spPr>
          <a:xfrm>
            <a:off x="1858700" y="4550878"/>
            <a:ext cx="5361300" cy="69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Shape 36"/>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Shape 110"/>
          <p:cNvSpPr/>
          <p:nvPr/>
        </p:nvSpPr>
        <p:spPr>
          <a:xfrm flipH="1">
            <a:off x="5569200" y="3778767"/>
            <a:ext cx="3574800" cy="3079200"/>
          </a:xfrm>
          <a:prstGeom prst="rtTriangl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11" name="Shape 111"/>
          <p:cNvGrpSpPr/>
          <p:nvPr/>
        </p:nvGrpSpPr>
        <p:grpSpPr>
          <a:xfrm>
            <a:off x="5959222" y="5492768"/>
            <a:ext cx="2520952" cy="1365553"/>
            <a:chOff x="6917201" y="0"/>
            <a:chExt cx="2227777" cy="863400"/>
          </a:xfrm>
        </p:grpSpPr>
        <p:sp>
          <p:nvSpPr>
            <p:cNvPr id="112" name="Shape 112"/>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3" name="Shape 11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15" name="Shape 115"/>
          <p:cNvGrpSpPr/>
          <p:nvPr/>
        </p:nvGrpSpPr>
        <p:grpSpPr>
          <a:xfrm>
            <a:off x="199149" y="3"/>
            <a:ext cx="2795414" cy="1444382"/>
            <a:chOff x="6917201" y="0"/>
            <a:chExt cx="2227777" cy="863400"/>
          </a:xfrm>
        </p:grpSpPr>
        <p:sp>
          <p:nvSpPr>
            <p:cNvPr id="116" name="Shape 116"/>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7" name="Shape 117"/>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 name="Shape 118"/>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9" name="Shape 119"/>
          <p:cNvSpPr txBox="1">
            <a:spLocks noGrp="1"/>
          </p:cNvSpPr>
          <p:nvPr>
            <p:ph type="title"/>
          </p:nvPr>
        </p:nvSpPr>
        <p:spPr>
          <a:xfrm>
            <a:off x="1385850" y="1845133"/>
            <a:ext cx="6372300" cy="18396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endParaRPr/>
          </a:p>
        </p:txBody>
      </p:sp>
      <p:sp>
        <p:nvSpPr>
          <p:cNvPr id="120" name="Shape 120"/>
          <p:cNvSpPr txBox="1">
            <a:spLocks noGrp="1"/>
          </p:cNvSpPr>
          <p:nvPr>
            <p:ph type="body" idx="1"/>
          </p:nvPr>
        </p:nvSpPr>
        <p:spPr>
          <a:xfrm>
            <a:off x="1385850" y="3818467"/>
            <a:ext cx="6372300" cy="8547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Shape 121"/>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Shape 38"/>
          <p:cNvSpPr/>
          <p:nvPr/>
        </p:nvSpPr>
        <p:spPr>
          <a:xfrm flipH="1">
            <a:off x="4757100" y="3079200"/>
            <a:ext cx="4386900" cy="3778800"/>
          </a:xfrm>
          <a:prstGeom prst="rtTriangl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9" name="Shape 39"/>
          <p:cNvGrpSpPr/>
          <p:nvPr/>
        </p:nvGrpSpPr>
        <p:grpSpPr>
          <a:xfrm>
            <a:off x="5594191" y="5281486"/>
            <a:ext cx="2910145" cy="1576482"/>
            <a:chOff x="6917201" y="0"/>
            <a:chExt cx="2227777" cy="863400"/>
          </a:xfrm>
        </p:grpSpPr>
        <p:sp>
          <p:nvSpPr>
            <p:cNvPr id="40" name="Shape 40"/>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43" name="Shape 43"/>
          <p:cNvGrpSpPr/>
          <p:nvPr/>
        </p:nvGrpSpPr>
        <p:grpSpPr>
          <a:xfrm>
            <a:off x="199149" y="3"/>
            <a:ext cx="2795414" cy="1444382"/>
            <a:chOff x="6917201" y="0"/>
            <a:chExt cx="2227777" cy="863400"/>
          </a:xfrm>
        </p:grpSpPr>
        <p:sp>
          <p:nvSpPr>
            <p:cNvPr id="44" name="Shape 4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7" name="Shape 47"/>
          <p:cNvSpPr txBox="1">
            <a:spLocks noGrp="1"/>
          </p:cNvSpPr>
          <p:nvPr>
            <p:ph type="title"/>
          </p:nvPr>
        </p:nvSpPr>
        <p:spPr>
          <a:xfrm>
            <a:off x="1888684" y="2328133"/>
            <a:ext cx="5377500" cy="21948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Shape 48"/>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Shape 50"/>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Shape 54"/>
          <p:cNvSpPr txBox="1">
            <a:spLocks noGrp="1"/>
          </p:cNvSpPr>
          <p:nvPr>
            <p:ph type="body" idx="1"/>
          </p:nvPr>
        </p:nvSpPr>
        <p:spPr>
          <a:xfrm>
            <a:off x="819150" y="2654300"/>
            <a:ext cx="7505700" cy="3264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Shape 55"/>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Shape 57"/>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Shape 61"/>
          <p:cNvSpPr txBox="1">
            <a:spLocks noGrp="1"/>
          </p:cNvSpPr>
          <p:nvPr>
            <p:ph type="body" idx="1"/>
          </p:nvPr>
        </p:nvSpPr>
        <p:spPr>
          <a:xfrm>
            <a:off x="819150" y="2654300"/>
            <a:ext cx="3686100" cy="3264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Shape 62"/>
          <p:cNvSpPr txBox="1">
            <a:spLocks noGrp="1"/>
          </p:cNvSpPr>
          <p:nvPr>
            <p:ph type="body" idx="2"/>
          </p:nvPr>
        </p:nvSpPr>
        <p:spPr>
          <a:xfrm>
            <a:off x="4638675" y="2654300"/>
            <a:ext cx="3686100" cy="3264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Shape 63"/>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Shape 65"/>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Shape 69"/>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Shape 71"/>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a:off x="31" y="3766000"/>
            <a:ext cx="7370400" cy="3092100"/>
          </a:xfrm>
          <a:prstGeom prst="rtTriangle">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txBox="1">
            <a:spLocks noGrp="1"/>
          </p:cNvSpPr>
          <p:nvPr>
            <p:ph type="title"/>
          </p:nvPr>
        </p:nvSpPr>
        <p:spPr>
          <a:xfrm>
            <a:off x="819150" y="1127467"/>
            <a:ext cx="3709200" cy="18441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Shape 75"/>
          <p:cNvSpPr txBox="1">
            <a:spLocks noGrp="1"/>
          </p:cNvSpPr>
          <p:nvPr>
            <p:ph type="body" idx="1"/>
          </p:nvPr>
        </p:nvSpPr>
        <p:spPr>
          <a:xfrm>
            <a:off x="830700" y="3092067"/>
            <a:ext cx="3709200" cy="28263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Shape 76"/>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Shape 78"/>
          <p:cNvSpPr/>
          <p:nvPr/>
        </p:nvSpPr>
        <p:spPr>
          <a:xfrm>
            <a:off x="0" y="3764192"/>
            <a:ext cx="7369200" cy="30891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 name="Shape 79"/>
          <p:cNvSpPr/>
          <p:nvPr/>
        </p:nvSpPr>
        <p:spPr>
          <a:xfrm flipH="1">
            <a:off x="3583210" y="2072150"/>
            <a:ext cx="5560500" cy="47859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80" name="Shape 80"/>
          <p:cNvGrpSpPr/>
          <p:nvPr/>
        </p:nvGrpSpPr>
        <p:grpSpPr>
          <a:xfrm>
            <a:off x="255991" y="-11"/>
            <a:ext cx="2251347" cy="1391229"/>
            <a:chOff x="3961956" y="4383950"/>
            <a:chExt cx="1160548" cy="548700"/>
          </a:xfrm>
        </p:grpSpPr>
        <p:sp>
          <p:nvSpPr>
            <p:cNvPr id="81" name="Shape 81"/>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4" name="Shape 84"/>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85" name="Shape 85"/>
          <p:cNvGrpSpPr/>
          <p:nvPr/>
        </p:nvGrpSpPr>
        <p:grpSpPr>
          <a:xfrm>
            <a:off x="34934" y="6029501"/>
            <a:ext cx="1593306" cy="822734"/>
            <a:chOff x="6917201" y="0"/>
            <a:chExt cx="2227777" cy="863400"/>
          </a:xfrm>
        </p:grpSpPr>
        <p:sp>
          <p:nvSpPr>
            <p:cNvPr id="86" name="Shape 86"/>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89" name="Shape 89"/>
          <p:cNvGrpSpPr/>
          <p:nvPr/>
        </p:nvGrpSpPr>
        <p:grpSpPr>
          <a:xfrm>
            <a:off x="5886353" y="1657"/>
            <a:ext cx="3257455" cy="1681990"/>
            <a:chOff x="6917201" y="0"/>
            <a:chExt cx="2227777" cy="863400"/>
          </a:xfrm>
        </p:grpSpPr>
        <p:sp>
          <p:nvSpPr>
            <p:cNvPr id="90" name="Shape 9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 name="Shape 9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93" name="Shape 93"/>
          <p:cNvSpPr txBox="1">
            <a:spLocks noGrp="1"/>
          </p:cNvSpPr>
          <p:nvPr>
            <p:ph type="title"/>
          </p:nvPr>
        </p:nvSpPr>
        <p:spPr>
          <a:xfrm>
            <a:off x="1393929" y="1734861"/>
            <a:ext cx="6366900" cy="33855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Shape 94"/>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Shape 96"/>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97"/>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 name="Shape 98"/>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txBox="1">
            <a:spLocks noGrp="1"/>
          </p:cNvSpPr>
          <p:nvPr>
            <p:ph type="title"/>
          </p:nvPr>
        </p:nvSpPr>
        <p:spPr>
          <a:xfrm>
            <a:off x="819150" y="1127467"/>
            <a:ext cx="6424200" cy="939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Shape 100"/>
          <p:cNvSpPr txBox="1">
            <a:spLocks noGrp="1"/>
          </p:cNvSpPr>
          <p:nvPr>
            <p:ph type="subTitle" idx="1"/>
          </p:nvPr>
        </p:nvSpPr>
        <p:spPr>
          <a:xfrm>
            <a:off x="819150" y="2067600"/>
            <a:ext cx="5859900" cy="524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Shape 101"/>
          <p:cNvSpPr txBox="1">
            <a:spLocks noGrp="1"/>
          </p:cNvSpPr>
          <p:nvPr>
            <p:ph type="body" idx="2"/>
          </p:nvPr>
        </p:nvSpPr>
        <p:spPr>
          <a:xfrm>
            <a:off x="819150" y="3289400"/>
            <a:ext cx="5859900" cy="2793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Shape 102"/>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Shape 104"/>
          <p:cNvSpPr/>
          <p:nvPr/>
        </p:nvSpPr>
        <p:spPr>
          <a:xfrm>
            <a:off x="31" y="3766000"/>
            <a:ext cx="7370400" cy="30921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5" name="Shape 105"/>
          <p:cNvSpPr/>
          <p:nvPr/>
        </p:nvSpPr>
        <p:spPr>
          <a:xfrm flipH="1">
            <a:off x="3582600" y="2067600"/>
            <a:ext cx="5561400" cy="4790400"/>
          </a:xfrm>
          <a:prstGeom prst="rtTriangle">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Shape 106"/>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a:spLocks noGrp="1"/>
          </p:cNvSpPr>
          <p:nvPr>
            <p:ph type="body" idx="1"/>
          </p:nvPr>
        </p:nvSpPr>
        <p:spPr>
          <a:xfrm>
            <a:off x="328025" y="5551333"/>
            <a:ext cx="7415100" cy="8067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08" name="Shape 108"/>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Shape 7"/>
          <p:cNvSpPr txBox="1">
            <a:spLocks noGrp="1"/>
          </p:cNvSpPr>
          <p:nvPr>
            <p:ph type="body" idx="1"/>
          </p:nvPr>
        </p:nvSpPr>
        <p:spPr>
          <a:xfrm>
            <a:off x="311700" y="1536633"/>
            <a:ext cx="8520600" cy="45216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latin typeface="Nunito"/>
                <a:ea typeface="Nunito"/>
                <a:cs typeface="Nunito"/>
                <a:sym typeface="Nunito"/>
              </a:defRPr>
            </a:lvl1pPr>
            <a:lvl2pPr lvl="1" algn="r">
              <a:spcBef>
                <a:spcPts val="0"/>
              </a:spcBef>
              <a:buNone/>
              <a:defRPr sz="1000">
                <a:solidFill>
                  <a:schemeClr val="dk2"/>
                </a:solidFill>
                <a:latin typeface="Nunito"/>
                <a:ea typeface="Nunito"/>
                <a:cs typeface="Nunito"/>
                <a:sym typeface="Nunito"/>
              </a:defRPr>
            </a:lvl2pPr>
            <a:lvl3pPr lvl="2" algn="r">
              <a:spcBef>
                <a:spcPts val="0"/>
              </a:spcBef>
              <a:buNone/>
              <a:defRPr sz="1000">
                <a:solidFill>
                  <a:schemeClr val="dk2"/>
                </a:solidFill>
                <a:latin typeface="Nunito"/>
                <a:ea typeface="Nunito"/>
                <a:cs typeface="Nunito"/>
                <a:sym typeface="Nunito"/>
              </a:defRPr>
            </a:lvl3pPr>
            <a:lvl4pPr lvl="3" algn="r">
              <a:spcBef>
                <a:spcPts val="0"/>
              </a:spcBef>
              <a:buNone/>
              <a:defRPr sz="1000">
                <a:solidFill>
                  <a:schemeClr val="dk2"/>
                </a:solidFill>
                <a:latin typeface="Nunito"/>
                <a:ea typeface="Nunito"/>
                <a:cs typeface="Nunito"/>
                <a:sym typeface="Nunito"/>
              </a:defRPr>
            </a:lvl4pPr>
            <a:lvl5pPr lvl="4" algn="r">
              <a:spcBef>
                <a:spcPts val="0"/>
              </a:spcBef>
              <a:buNone/>
              <a:defRPr sz="1000">
                <a:solidFill>
                  <a:schemeClr val="dk2"/>
                </a:solidFill>
                <a:latin typeface="Nunito"/>
                <a:ea typeface="Nunito"/>
                <a:cs typeface="Nunito"/>
                <a:sym typeface="Nunito"/>
              </a:defRPr>
            </a:lvl5pPr>
            <a:lvl6pPr lvl="5" algn="r">
              <a:spcBef>
                <a:spcPts val="0"/>
              </a:spcBef>
              <a:buNone/>
              <a:defRPr sz="1000">
                <a:solidFill>
                  <a:schemeClr val="dk2"/>
                </a:solidFill>
                <a:latin typeface="Nunito"/>
                <a:ea typeface="Nunito"/>
                <a:cs typeface="Nunito"/>
                <a:sym typeface="Nunito"/>
              </a:defRPr>
            </a:lvl6pPr>
            <a:lvl7pPr lvl="6" algn="r">
              <a:spcBef>
                <a:spcPts val="0"/>
              </a:spcBef>
              <a:buNone/>
              <a:defRPr sz="1000">
                <a:solidFill>
                  <a:schemeClr val="dk2"/>
                </a:solidFill>
                <a:latin typeface="Nunito"/>
                <a:ea typeface="Nunito"/>
                <a:cs typeface="Nunito"/>
                <a:sym typeface="Nunito"/>
              </a:defRPr>
            </a:lvl7pPr>
            <a:lvl8pPr lvl="7" algn="r">
              <a:spcBef>
                <a:spcPts val="0"/>
              </a:spcBef>
              <a:buNone/>
              <a:defRPr sz="1000">
                <a:solidFill>
                  <a:schemeClr val="dk2"/>
                </a:solidFill>
                <a:latin typeface="Nunito"/>
                <a:ea typeface="Nunito"/>
                <a:cs typeface="Nunito"/>
                <a:sym typeface="Nunito"/>
              </a:defRPr>
            </a:lvl8pPr>
            <a:lvl9pPr lvl="8" algn="r">
              <a:spcBef>
                <a:spcPts val="0"/>
              </a:spcBef>
              <a:buNone/>
              <a:defRPr sz="1000">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spd="slow">
    <p:cove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7.png"/><Relationship Id="rId5" Type="http://schemas.microsoft.com/office/2007/relationships/hdphoto" Target="../media/hdphoto9.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16.wdp"/><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15.wdp"/><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5.jpeg"/><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hyperlink" Target="http://okok.life/life/26-sovetskih-akterov-frontovikov/" TargetMode="External"/><Relationship Id="rId13" Type="http://schemas.openxmlformats.org/officeDocument/2006/relationships/hyperlink" Target="https://ru.wikipedia.org/wiki/%D0%A1%D0%BC%D0%B8%D1%80%D0%BD%D0%BE%D0%B2,_%D0%90%D0%BB%D0%B5%D0%BA%D1%81%D0%B5%D0%B9_%D0%9C%D0%B0%D0%BA%D0%B0%D1%80%D0%BE%D0%B2%D0%B8%D1%87" TargetMode="External"/><Relationship Id="rId3" Type="http://schemas.openxmlformats.org/officeDocument/2006/relationships/hyperlink" Target="http://infonarod.ru/info/frontovye-kinooperatory" TargetMode="External"/><Relationship Id="rId7" Type="http://schemas.openxmlformats.org/officeDocument/2006/relationships/hyperlink" Target="https://moiarussia.ru/sovetskie-aktery-proshedshie-velikuyu-otechestvennuyu-vojnu/" TargetMode="External"/><Relationship Id="rId12" Type="http://schemas.openxmlformats.org/officeDocument/2006/relationships/hyperlink" Target="https://ru.wikipedia.org/wiki/%D0%90%D0%BD%D0%B4%D1%80%D0%B8%D0%BA%D0%B0%D0%BD%D0%B8%D1%81,_%D0%95%D0%B2%D0%B3%D0%B5%D0%BD%D0%B8%D0%B9_%D0%9D%D0%B8%D0%BA%D0%BE%D0%BB%D0%B0%D0%B5%D0%B2%D0%B8%D1%87"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voenhronika.ru/publ/vtoraja_mirovaja_vojna_sssr_khronika/frontovye_operatory_cena_kadra_kazhdyj_vtoroj_ranen_kazhdyj_chetvertyj_ubit_rossija_2008_god/22-1-0-1220" TargetMode="External"/><Relationship Id="rId11" Type="http://schemas.openxmlformats.org/officeDocument/2006/relationships/hyperlink" Target="https://fishki.net/1262604-sovetskie-aktyory--uchastniki-velikoj-otechestvennoj-vojny.html" TargetMode="External"/><Relationship Id="rId5" Type="http://schemas.openxmlformats.org/officeDocument/2006/relationships/hyperlink" Target="http://pandia.ru/text/77/400/50494.php" TargetMode="External"/><Relationship Id="rId10" Type="http://schemas.openxmlformats.org/officeDocument/2006/relationships/hyperlink" Target="http://feldgrau.info/2010-09-02-14-48-28/10567-frontovye-korespondenty-ch-3" TargetMode="External"/><Relationship Id="rId4" Type="http://schemas.openxmlformats.org/officeDocument/2006/relationships/hyperlink" Target="https://ru.wikipedia.org/wiki/%D0%A4%D1%80%D0%BE%D0%BD%D1%82%D0%BE%D0%B2%D1%8B%D0%B5_%D0%BA%D0%B8%D0%BD%D0%BE%D0%BE%D0%BF%D0%B5%D1%80%D0%B0%D1%82%D0%BE%D1%80%D1%8B_%D0%92%D0%B5%D0%BB%D0%B8%D0%BA%D0%BE%D0%B9_%D0%9E%D1%82%D0%B5%D1%87%D0%B5%D1%81%D1%82%D0%B2%D0%B5%D0%BD%D0%BD%D0%BE%D0%B9_%D0%B2%D0%BE%D0%B9%D0%BD%D1%8B" TargetMode="External"/><Relationship Id="rId9" Type="http://schemas.openxmlformats.org/officeDocument/2006/relationships/hyperlink" Target="http://www.kino-teatr.ru/kino/operator/sov/369699/bio/"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ctrTitle"/>
          </p:nvPr>
        </p:nvSpPr>
        <p:spPr>
          <a:xfrm>
            <a:off x="32084" y="1919509"/>
            <a:ext cx="5361300" cy="1930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ru" sz="7200" b="1" dirty="0">
                <a:latin typeface="Amatic SC"/>
                <a:ea typeface="Amatic SC"/>
                <a:cs typeface="Amatic SC"/>
                <a:sym typeface="Amatic SC"/>
              </a:rPr>
              <a:t>Деятели киноискусства фронтовики </a:t>
            </a:r>
            <a:endParaRPr sz="7200" b="1" dirty="0">
              <a:latin typeface="Amatic SC"/>
              <a:ea typeface="Amatic SC"/>
              <a:cs typeface="Amatic SC"/>
              <a:sym typeface="Amatic SC"/>
            </a:endParaRPr>
          </a:p>
          <a:p>
            <a:pPr marL="0" lvl="0" indent="0">
              <a:spcBef>
                <a:spcPts val="0"/>
              </a:spcBef>
              <a:spcAft>
                <a:spcPts val="0"/>
              </a:spcAft>
              <a:buNone/>
            </a:pPr>
            <a:r>
              <a:rPr lang="ru" sz="7200" b="1" dirty="0">
                <a:latin typeface="Amatic SC"/>
                <a:ea typeface="Amatic SC"/>
                <a:cs typeface="Amatic SC"/>
                <a:sym typeface="Amatic SC"/>
              </a:rPr>
              <a:t>ВОВ</a:t>
            </a:r>
            <a:endParaRPr sz="7200" b="1" dirty="0">
              <a:latin typeface="Amatic SC"/>
              <a:ea typeface="Amatic SC"/>
              <a:cs typeface="Amatic SC"/>
              <a:sym typeface="Amatic SC"/>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6210">
            <a:off x="4893784" y="646359"/>
            <a:ext cx="3677924" cy="255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8757">
            <a:off x="4630538" y="3251268"/>
            <a:ext cx="3850432" cy="29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755576" y="404664"/>
            <a:ext cx="7505700" cy="9801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ru" dirty="0">
                <a:solidFill>
                  <a:schemeClr val="bg1">
                    <a:lumMod val="75000"/>
                  </a:schemeClr>
                </a:solidFill>
              </a:rPr>
              <a:t>Фронтовые кинооператоры Великой Отечественной войны</a:t>
            </a:r>
            <a:endParaRPr dirty="0">
              <a:solidFill>
                <a:schemeClr val="bg1">
                  <a:lumMod val="75000"/>
                </a:schemeClr>
              </a:solidFill>
            </a:endParaRPr>
          </a:p>
        </p:txBody>
      </p:sp>
      <p:sp>
        <p:nvSpPr>
          <p:cNvPr id="170" name="Shape 170"/>
          <p:cNvSpPr txBox="1">
            <a:spLocks noGrp="1"/>
          </p:cNvSpPr>
          <p:nvPr>
            <p:ph type="body" idx="1"/>
          </p:nvPr>
        </p:nvSpPr>
        <p:spPr>
          <a:xfrm>
            <a:off x="251520" y="1340768"/>
            <a:ext cx="8568952" cy="158417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ru" sz="1600" dirty="0"/>
              <a:t> </a:t>
            </a:r>
            <a:r>
              <a:rPr lang="ru" sz="1600" dirty="0">
                <a:latin typeface="Times New Roman" pitchFamily="18" charset="0"/>
                <a:cs typeface="Times New Roman" pitchFamily="18" charset="0"/>
              </a:rPr>
              <a:t>От них требовалась особая выдержка, хладнокровие, смелость, поскольку снимали зачастую в самых горячих местах: в наступлении, на плацдармах, в партизанских отрядах. Фронтовые операторы не стреляли без необходимости и не бросали гранат, но находились на передовой вместе с солдатами, работали обычно парами. Использовали кинокамеры «Аймо» и советские аналоги «КС-4» и «КС-5».</a:t>
            </a:r>
            <a:br>
              <a:rPr lang="ru" sz="1600" dirty="0">
                <a:latin typeface="Times New Roman" pitchFamily="18" charset="0"/>
                <a:cs typeface="Times New Roman" pitchFamily="18" charset="0"/>
              </a:rPr>
            </a:br>
            <a:endParaRPr sz="16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898990"/>
            <a:ext cx="6039146" cy="3548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51520" y="4221088"/>
            <a:ext cx="8568952" cy="2201268"/>
          </a:xfrm>
        </p:spPr>
        <p:txBody>
          <a:bodyPr/>
          <a:lstStyle/>
          <a:p>
            <a:pPr marL="146050" lvl="0" indent="0" algn="just">
              <a:buNone/>
            </a:pPr>
            <a:r>
              <a:rPr lang="ru-RU" sz="1800" dirty="0">
                <a:latin typeface="Times New Roman" pitchFamily="18" charset="0"/>
                <a:cs typeface="Times New Roman" pitchFamily="18" charset="0"/>
              </a:rPr>
              <a:t>Спустя три недели после начала войны на важнейших участках фронта работало около 20 киногрупп, насчитывавших более 80 кинооператоров</a:t>
            </a:r>
            <a:r>
              <a:rPr lang="ru-RU" sz="1800" dirty="0" smtClean="0">
                <a:latin typeface="Times New Roman" pitchFamily="18" charset="0"/>
                <a:cs typeface="Times New Roman" pitchFamily="18" charset="0"/>
              </a:rPr>
              <a:t>. Во </a:t>
            </a:r>
            <a:r>
              <a:rPr lang="ru-RU" sz="1800" dirty="0">
                <a:latin typeface="Times New Roman" pitchFamily="18" charset="0"/>
                <a:cs typeface="Times New Roman" pitchFamily="18" charset="0"/>
              </a:rPr>
              <a:t>время Великой Отечественной вместе с солдатами, уходящими в бой, ￼нередко шли и фронтовые кинооператоры. </a:t>
            </a:r>
            <a:endParaRPr lang="ru-RU" sz="1800" dirty="0" smtClean="0">
              <a:latin typeface="Times New Roman" pitchFamily="18" charset="0"/>
              <a:cs typeface="Times New Roman" pitchFamily="18" charset="0"/>
            </a:endParaRPr>
          </a:p>
          <a:p>
            <a:pPr marL="146050" lvl="0" indent="0" algn="ctr">
              <a:buNone/>
            </a:pPr>
            <a:r>
              <a:rPr lang="ru-RU" sz="1800" b="1" i="1" dirty="0" smtClean="0">
                <a:latin typeface="Times New Roman" pitchFamily="18" charset="0"/>
                <a:cs typeface="Times New Roman" pitchFamily="18" charset="0"/>
              </a:rPr>
              <a:t>Всего </a:t>
            </a:r>
            <a:r>
              <a:rPr lang="ru-RU" sz="1800" b="1" i="1" dirty="0">
                <a:latin typeface="Times New Roman" pitchFamily="18" charset="0"/>
                <a:cs typeface="Times New Roman" pitchFamily="18" charset="0"/>
              </a:rPr>
              <a:t>в годы войны было 258 фронтовых операторов, многие из которых погибли в войну: почти каждый был ранен, каждый второй тяжело ранен, каждый четвёртый убит. </a:t>
            </a:r>
            <a:endParaRPr lang="ru-RU" b="1" i="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548680"/>
            <a:ext cx="4505141" cy="3544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580112" y="1268760"/>
            <a:ext cx="2843808" cy="954107"/>
          </a:xfrm>
          <a:prstGeom prst="rect">
            <a:avLst/>
          </a:prstGeom>
        </p:spPr>
        <p:txBody>
          <a:bodyPr wrap="square">
            <a:spAutoFit/>
          </a:bodyPr>
          <a:lstStyle/>
          <a:p>
            <a:r>
              <a:rPr lang="ru-RU" b="1" i="1" dirty="0">
                <a:latin typeface="Times New Roman" pitchFamily="18" charset="0"/>
                <a:cs typeface="Times New Roman" pitchFamily="18" charset="0"/>
              </a:rPr>
              <a:t>К</a:t>
            </a:r>
            <a:r>
              <a:rPr lang="ru-RU" b="1" i="1" dirty="0" smtClean="0">
                <a:latin typeface="Times New Roman" pitchFamily="18" charset="0"/>
                <a:cs typeface="Times New Roman" pitchFamily="18" charset="0"/>
              </a:rPr>
              <a:t>инооператор Казначеев. Вел </a:t>
            </a:r>
            <a:r>
              <a:rPr lang="ru-RU" b="1" i="1" dirty="0">
                <a:latin typeface="Times New Roman" pitchFamily="18" charset="0"/>
                <a:cs typeface="Times New Roman" pitchFamily="18" charset="0"/>
              </a:rPr>
              <a:t>съёмки ожесточённых боев на Малой земле под Новороссийском.</a:t>
            </a:r>
          </a:p>
        </p:txBody>
      </p:sp>
    </p:spTree>
    <p:extLst>
      <p:ext uri="{BB962C8B-B14F-4D97-AF65-F5344CB8AC3E}">
        <p14:creationId xmlns:p14="http://schemas.microsoft.com/office/powerpoint/2010/main" val="21305795"/>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5292080" y="484421"/>
            <a:ext cx="3456384" cy="4711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ru" sz="2000" dirty="0">
                <a:latin typeface="Times New Roman" pitchFamily="18" charset="0"/>
                <a:cs typeface="Times New Roman" pitchFamily="18" charset="0"/>
              </a:rPr>
              <a:t>На войну просились, рвались и совсем молодые, в том числе и те, кто не дотягивал еще до призывного возраста... Целый курс операторского факультета выпросился на войну, условившись, что свои дипломные работы снимет прямо на фронте. Многие из этих ребят-добровольцев в институт уже никогда не вернутся.</a:t>
            </a:r>
            <a:endParaRPr sz="2000" dirty="0">
              <a:latin typeface="Times New Roman" pitchFamily="18" charset="0"/>
              <a:cs typeface="Times New Roman" pitchFamily="18" charset="0"/>
            </a:endParaRPr>
          </a:p>
          <a:p>
            <a:pPr marL="0" lvl="0" indent="0">
              <a:spcBef>
                <a:spcPts val="1600"/>
              </a:spcBef>
              <a:spcAft>
                <a:spcPts val="1600"/>
              </a:spcAft>
              <a:buNone/>
            </a:pPr>
            <a:endParaRPr sz="2000" dirty="0">
              <a:latin typeface="Times New Roman" pitchFamily="18" charset="0"/>
              <a:cs typeface="Times New Roman" pitchFamily="18" charset="0"/>
            </a:endParaRPr>
          </a:p>
        </p:txBody>
      </p:sp>
      <p:pic>
        <p:nvPicPr>
          <p:cNvPr id="177" name="Shape 177"/>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467544" y="332656"/>
            <a:ext cx="4320480" cy="61572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51520" y="260648"/>
            <a:ext cx="8640960" cy="2016224"/>
          </a:xfrm>
        </p:spPr>
        <p:style>
          <a:lnRef idx="1">
            <a:schemeClr val="accent2"/>
          </a:lnRef>
          <a:fillRef idx="2">
            <a:schemeClr val="accent2"/>
          </a:fillRef>
          <a:effectRef idx="1">
            <a:schemeClr val="accent2"/>
          </a:effectRef>
          <a:fontRef idx="minor">
            <a:schemeClr val="dk1"/>
          </a:fontRef>
        </p:style>
        <p:txBody>
          <a:bodyPr/>
          <a:lstStyle/>
          <a:p>
            <a:r>
              <a:rPr lang="ru-RU" sz="1800" b="1" i="1" dirty="0">
                <a:latin typeface="Times New Roman" pitchFamily="18" charset="0"/>
                <a:cs typeface="Times New Roman" pitchFamily="18" charset="0"/>
              </a:rPr>
              <a:t>Николай </a:t>
            </a:r>
            <a:r>
              <a:rPr lang="ru-RU" sz="1800" b="1" i="1" dirty="0" err="1">
                <a:latin typeface="Times New Roman" pitchFamily="18" charset="0"/>
                <a:cs typeface="Times New Roman" pitchFamily="18" charset="0"/>
              </a:rPr>
              <a:t>Номофилов</a:t>
            </a:r>
            <a:r>
              <a:rPr lang="ru-RU" sz="1800" dirty="0">
                <a:latin typeface="Times New Roman" pitchFamily="18" charset="0"/>
                <a:cs typeface="Times New Roman" pitchFamily="18" charset="0"/>
              </a:rPr>
              <a:t>, отличник, сталинский стипендиат, находясь на съемках на передовых позициях, попал под артобстрел, получил тяжелое осколочное ранение в спину и умер 19 июля 1942 года...</a:t>
            </a:r>
          </a:p>
          <a:p>
            <a:r>
              <a:rPr lang="ru-RU" sz="1800" dirty="0">
                <a:latin typeface="Times New Roman" pitchFamily="18" charset="0"/>
                <a:cs typeface="Times New Roman" pitchFamily="18" charset="0"/>
              </a:rPr>
              <a:t>Погиб на фронте его однокурсник </a:t>
            </a:r>
            <a:r>
              <a:rPr lang="ru-RU" sz="1800" b="1" i="1" dirty="0">
                <a:latin typeface="Times New Roman" pitchFamily="18" charset="0"/>
                <a:cs typeface="Times New Roman" pitchFamily="18" charset="0"/>
              </a:rPr>
              <a:t>Вячеслав Высоцкий.</a:t>
            </a:r>
          </a:p>
          <a:p>
            <a:r>
              <a:rPr lang="ru-RU" sz="1800" dirty="0">
                <a:latin typeface="Times New Roman" pitchFamily="18" charset="0"/>
                <a:cs typeface="Times New Roman" pitchFamily="18" charset="0"/>
              </a:rPr>
              <a:t>Не успев сдать зачет по операторскому мастерству, оставшись с академической задолженностью, погиб на съемках </a:t>
            </a:r>
            <a:r>
              <a:rPr lang="ru-RU" sz="1800" b="1" i="1" dirty="0">
                <a:latin typeface="Times New Roman" pitchFamily="18" charset="0"/>
                <a:cs typeface="Times New Roman" pitchFamily="18" charset="0"/>
              </a:rPr>
              <a:t>Николай Писарев.</a:t>
            </a:r>
          </a:p>
          <a:p>
            <a:endParaRPr lang="ru-RU" b="1" i="1" dirty="0"/>
          </a:p>
        </p:txBody>
      </p:sp>
      <p:pic>
        <p:nvPicPr>
          <p:cNvPr id="10244"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512" y="2132856"/>
            <a:ext cx="5040560" cy="33140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31840" y="2420888"/>
            <a:ext cx="2592288" cy="3681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1037"/>
          <a:stretch/>
        </p:blipFill>
        <p:spPr bwMode="auto">
          <a:xfrm>
            <a:off x="5509846" y="3501008"/>
            <a:ext cx="3496598" cy="30529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2369075"/>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1560" y="478855"/>
            <a:ext cx="7742634" cy="5282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755576" y="5949280"/>
            <a:ext cx="7416824" cy="338554"/>
          </a:xfrm>
          <a:prstGeom prst="rect">
            <a:avLst/>
          </a:prstGeom>
        </p:spPr>
        <p:txBody>
          <a:bodyPr wrap="square">
            <a:spAutoFit/>
          </a:bodyPr>
          <a:lstStyle/>
          <a:p>
            <a:r>
              <a:rPr lang="ru-RU" sz="1600" b="1" i="1" dirty="0">
                <a:latin typeface="Times New Roman" pitchFamily="18" charset="0"/>
                <a:cs typeface="Times New Roman" pitchFamily="18" charset="0"/>
              </a:rPr>
              <a:t>Фронтовые кинооператоры Александр и Евгений Алексеевы за работой.</a:t>
            </a:r>
          </a:p>
        </p:txBody>
      </p:sp>
    </p:spTree>
    <p:extLst>
      <p:ext uri="{BB962C8B-B14F-4D97-AF65-F5344CB8AC3E}">
        <p14:creationId xmlns:p14="http://schemas.microsoft.com/office/powerpoint/2010/main" val="3310642303"/>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251520" y="260648"/>
            <a:ext cx="3888432" cy="4904400"/>
          </a:xfrm>
          <a:prstGeom prst="rect">
            <a:avLst/>
          </a:prstGeom>
        </p:spPr>
        <p:txBody>
          <a:bodyPr spcFirstLastPara="1" wrap="square" lIns="91425" tIns="91425" rIns="91425" bIns="91425" anchor="t" anchorCtr="0">
            <a:noAutofit/>
          </a:bodyPr>
          <a:lstStyle/>
          <a:p>
            <a:pPr marL="0" lvl="0" indent="0" algn="just">
              <a:spcBef>
                <a:spcPts val="0"/>
              </a:spcBef>
              <a:spcAft>
                <a:spcPts val="1600"/>
              </a:spcAft>
              <a:buNone/>
            </a:pPr>
            <a:r>
              <a:rPr lang="ru" sz="1800" dirty="0">
                <a:latin typeface="Times New Roman" pitchFamily="18" charset="0"/>
                <a:cs typeface="Times New Roman" pitchFamily="18" charset="0"/>
              </a:rPr>
              <a:t>Самое удивительное и невероятное в истории нашей фронтовой киножурналистики заключается в том, что среди операторов-фронтовиков встречались и женщины. Их было совсем немного, но зато каких! </a:t>
            </a:r>
            <a:r>
              <a:rPr lang="ru" sz="1800" dirty="0" smtClean="0">
                <a:latin typeface="Times New Roman" pitchFamily="18" charset="0"/>
                <a:cs typeface="Times New Roman" pitchFamily="18" charset="0"/>
              </a:rPr>
              <a:t>Поразителен </a:t>
            </a:r>
            <a:r>
              <a:rPr lang="ru" sz="1800" dirty="0">
                <a:latin typeface="Times New Roman" pitchFamily="18" charset="0"/>
                <a:cs typeface="Times New Roman" pitchFamily="18" charset="0"/>
              </a:rPr>
              <a:t>и тот факт, что именно двух женщин - </a:t>
            </a:r>
            <a:r>
              <a:rPr lang="ru" sz="1800" b="1" i="1" dirty="0">
                <a:latin typeface="Times New Roman" pitchFamily="18" charset="0"/>
                <a:cs typeface="Times New Roman" pitchFamily="18" charset="0"/>
              </a:rPr>
              <a:t>Оттилию Рейзман и Марию Сухову </a:t>
            </a:r>
            <a:r>
              <a:rPr lang="ru" sz="1800" dirty="0">
                <a:latin typeface="Times New Roman" pitchFamily="18" charset="0"/>
                <a:cs typeface="Times New Roman" pitchFamily="18" charset="0"/>
              </a:rPr>
              <a:t>- начальство отправило на самые опасные съемки в глубоком тылу у немцев. Их забросили в одно из партизанских подразделений, где они сняли замечательные репортажи о народных мстителях.На студию кинохроники удалось вернуться только Оттилии Рейзман , а Маша Сухова погибла в бою, выбираясь вместе с партизанским отрядом из окружения.</a:t>
            </a:r>
            <a:endParaRPr sz="1800"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211960" y="836712"/>
            <a:ext cx="4646290" cy="3717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004048" y="4572818"/>
            <a:ext cx="2183611" cy="369332"/>
          </a:xfrm>
          <a:prstGeom prst="rect">
            <a:avLst/>
          </a:prstGeom>
        </p:spPr>
        <p:txBody>
          <a:bodyPr wrap="none">
            <a:spAutoFit/>
          </a:bodyPr>
          <a:lstStyle/>
          <a:p>
            <a:r>
              <a:rPr lang="ru-RU" sz="1800" b="1" i="1" dirty="0" err="1" smtClean="0">
                <a:latin typeface="Times New Roman" pitchFamily="18" charset="0"/>
                <a:cs typeface="Times New Roman" pitchFamily="18" charset="0"/>
              </a:rPr>
              <a:t>Оттилия</a:t>
            </a:r>
            <a:r>
              <a:rPr lang="ru-RU" sz="1800" b="1" i="1" dirty="0" smtClean="0">
                <a:latin typeface="Times New Roman" pitchFamily="18" charset="0"/>
                <a:cs typeface="Times New Roman" pitchFamily="18" charset="0"/>
              </a:rPr>
              <a:t> </a:t>
            </a:r>
            <a:r>
              <a:rPr lang="ru-RU" sz="1800" b="1" i="1" dirty="0" err="1">
                <a:latin typeface="Times New Roman" pitchFamily="18" charset="0"/>
                <a:cs typeface="Times New Roman" pitchFamily="18" charset="0"/>
              </a:rPr>
              <a:t>Рейзман</a:t>
            </a:r>
            <a:r>
              <a:rPr lang="ru-RU" sz="1800" b="1" i="1" dirty="0">
                <a:latin typeface="Times New Roman" pitchFamily="18" charset="0"/>
                <a:cs typeface="Times New Roman" pitchFamily="18" charset="0"/>
              </a:rPr>
              <a:t> </a:t>
            </a:r>
          </a:p>
        </p:txBody>
      </p:sp>
    </p:spTree>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79512" y="4203873"/>
            <a:ext cx="2520280" cy="689100"/>
          </a:xfrm>
        </p:spPr>
        <p:txBody>
          <a:bodyPr/>
          <a:lstStyle/>
          <a:p>
            <a:r>
              <a:rPr lang="ru-RU" b="1" i="1" dirty="0" smtClean="0">
                <a:latin typeface="Times New Roman" pitchFamily="18" charset="0"/>
                <a:cs typeface="Times New Roman" pitchFamily="18" charset="0"/>
              </a:rPr>
              <a:t>Кинооператор</a:t>
            </a:r>
          </a:p>
          <a:p>
            <a:pPr marL="146050" indent="0">
              <a:buNone/>
            </a:pPr>
            <a:r>
              <a:rPr lang="ru-RU" b="1" i="1" dirty="0">
                <a:latin typeface="Times New Roman" pitchFamily="18" charset="0"/>
                <a:cs typeface="Times New Roman" pitchFamily="18" charset="0"/>
              </a:rPr>
              <a:t> Сухова Мария Ивановна.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35369"/>
            <a:ext cx="3744416" cy="2733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435025"/>
            <a:ext cx="4824536" cy="3100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4139952" y="332656"/>
            <a:ext cx="4716016" cy="3139321"/>
          </a:xfrm>
          <a:prstGeom prst="rect">
            <a:avLst/>
          </a:prstGeom>
        </p:spPr>
        <p:txBody>
          <a:bodyPr wrap="square">
            <a:spAutoFit/>
          </a:bodyPr>
          <a:lstStyle/>
          <a:p>
            <a:pPr algn="just"/>
            <a:r>
              <a:rPr lang="ru-RU" sz="1800" dirty="0">
                <a:latin typeface="Times New Roman" pitchFamily="18" charset="0"/>
                <a:cs typeface="Times New Roman" pitchFamily="18" charset="0"/>
              </a:rPr>
              <a:t>Снимая хронику, кинооператоры показывали не только героическую сторону войны, но и лица простых солдат, партизан, их повседневный тяжелый быт. Вести съемку боевых операций кинооператорам не позволяли, было слишком опасно, чаще им приходилось устанавливать камеру на наблюдательном пункте и снимать оттуда. Но в партизанских отрядах, которые вели боевые действия, находясь во вражеском окружении, было еще более опасно.</a:t>
            </a:r>
          </a:p>
        </p:txBody>
      </p:sp>
    </p:spTree>
    <p:extLst>
      <p:ext uri="{BB962C8B-B14F-4D97-AF65-F5344CB8AC3E}">
        <p14:creationId xmlns:p14="http://schemas.microsoft.com/office/powerpoint/2010/main" val="3922352219"/>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1561" y="536793"/>
            <a:ext cx="5688632" cy="43538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516216" y="1484784"/>
            <a:ext cx="2083080" cy="1754326"/>
          </a:xfrm>
          <a:prstGeom prst="rect">
            <a:avLst/>
          </a:prstGeom>
        </p:spPr>
        <p:txBody>
          <a:bodyPr wrap="square">
            <a:spAutoFit/>
          </a:bodyPr>
          <a:lstStyle/>
          <a:p>
            <a:r>
              <a:rPr lang="ru-RU" sz="1800" b="1" i="1" dirty="0" smtClean="0">
                <a:latin typeface="Times New Roman" pitchFamily="18" charset="0"/>
                <a:cs typeface="Times New Roman" pitchFamily="18" charset="0"/>
              </a:rPr>
              <a:t>Кинооператор </a:t>
            </a:r>
            <a:r>
              <a:rPr lang="ru-RU" sz="1800" b="1" i="1" dirty="0">
                <a:latin typeface="Times New Roman" pitchFamily="18" charset="0"/>
                <a:cs typeface="Times New Roman" pitchFamily="18" charset="0"/>
              </a:rPr>
              <a:t>Мария Сухова снимает партизана бригады </a:t>
            </a:r>
            <a:endParaRPr lang="ru-RU" sz="1800" b="1" i="1" dirty="0" smtClean="0">
              <a:latin typeface="Times New Roman" pitchFamily="18" charset="0"/>
              <a:cs typeface="Times New Roman" pitchFamily="18" charset="0"/>
            </a:endParaRPr>
          </a:p>
          <a:p>
            <a:r>
              <a:rPr lang="ru-RU" sz="1800" b="1" i="1" dirty="0" smtClean="0">
                <a:latin typeface="Times New Roman" pitchFamily="18" charset="0"/>
                <a:cs typeface="Times New Roman" pitchFamily="18" charset="0"/>
              </a:rPr>
              <a:t>им</a:t>
            </a:r>
            <a:r>
              <a:rPr lang="ru-RU" sz="1800" b="1" i="1" dirty="0">
                <a:latin typeface="Times New Roman" pitchFamily="18" charset="0"/>
                <a:cs typeface="Times New Roman" pitchFamily="18" charset="0"/>
              </a:rPr>
              <a:t>. </a:t>
            </a:r>
            <a:r>
              <a:rPr lang="ru-RU" sz="1800" b="1" i="1" dirty="0" smtClean="0">
                <a:latin typeface="Times New Roman" pitchFamily="18" charset="0"/>
                <a:cs typeface="Times New Roman" pitchFamily="18" charset="0"/>
              </a:rPr>
              <a:t>Сталина</a:t>
            </a:r>
            <a:endParaRPr lang="ru-RU" sz="1800" b="1" i="1" dirty="0">
              <a:latin typeface="Times New Roman" pitchFamily="18" charset="0"/>
              <a:cs typeface="Times New Roman" pitchFamily="18" charset="0"/>
            </a:endParaRPr>
          </a:p>
        </p:txBody>
      </p:sp>
      <p:sp>
        <p:nvSpPr>
          <p:cNvPr id="5" name="Прямоугольник 4"/>
          <p:cNvSpPr/>
          <p:nvPr/>
        </p:nvSpPr>
        <p:spPr>
          <a:xfrm>
            <a:off x="251520" y="5157192"/>
            <a:ext cx="8496944"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sz="2000" dirty="0">
                <a:solidFill>
                  <a:schemeClr val="bg2"/>
                </a:solidFill>
                <a:latin typeface="Times New Roman" pitchFamily="18" charset="0"/>
                <a:cs typeface="Times New Roman" pitchFamily="18" charset="0"/>
              </a:rPr>
              <a:t>За боевые заслуги Мария Сухова была награждена партизанской медалью первой степени, орденом «Знак Почета», «Боевого Красного Знамени» и, уже посмертно, орденом Отечественной Войны первой степени. Мария Сухова являлась и лауреатом Сталинской премии (посмертно).</a:t>
            </a:r>
          </a:p>
        </p:txBody>
      </p:sp>
    </p:spTree>
    <p:extLst>
      <p:ext uri="{BB962C8B-B14F-4D97-AF65-F5344CB8AC3E}">
        <p14:creationId xmlns:p14="http://schemas.microsoft.com/office/powerpoint/2010/main" val="1548374332"/>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467544" y="476672"/>
            <a:ext cx="8280920" cy="2304256"/>
          </a:xfrm>
          <a:prstGeom prst="rect">
            <a:avLst/>
          </a:prstGeom>
        </p:spPr>
        <p:txBody>
          <a:bodyPr spcFirstLastPara="1" wrap="square" lIns="91425" tIns="91425" rIns="91425" bIns="91425" anchor="t" anchorCtr="0">
            <a:noAutofit/>
          </a:bodyPr>
          <a:lstStyle/>
          <a:p>
            <a:pPr marL="0" indent="0">
              <a:buNone/>
            </a:pPr>
            <a:r>
              <a:rPr lang="ru" sz="2000" dirty="0">
                <a:latin typeface="Times New Roman" pitchFamily="18" charset="0"/>
                <a:cs typeface="Times New Roman" pitchFamily="18" charset="0"/>
              </a:rPr>
              <a:t>Снимая, оператор не был сторонним наблюдателем. Так, например, переброшенный с одним оператором в авиационную часть под Полтаву, Школьников снимал линию фронта с самолёта Ил-2. На этой машине он мог сидеть только в кабине стрелка-радиста, прикрытый плексигласом. Когда фашистский самолёт подходил к хвосту, пришлось стрелять из пулемёта.</a:t>
            </a:r>
            <a:r>
              <a:rPr lang="ru" sz="2000" dirty="0"/>
              <a:t/>
            </a:r>
            <a:br>
              <a:rPr lang="ru" sz="2000" dirty="0"/>
            </a:br>
            <a:r>
              <a:rPr lang="ru" sz="1700" dirty="0"/>
              <a:t/>
            </a:r>
            <a:br>
              <a:rPr lang="ru" sz="1700" dirty="0"/>
            </a:br>
            <a:endParaRPr sz="1700" dirty="0"/>
          </a:p>
        </p:txBody>
      </p:sp>
      <p:sp>
        <p:nvSpPr>
          <p:cNvPr id="2" name="TextBox 1"/>
          <p:cNvSpPr txBox="1"/>
          <p:nvPr/>
        </p:nvSpPr>
        <p:spPr>
          <a:xfrm>
            <a:off x="395536" y="3284984"/>
            <a:ext cx="8280920" cy="276998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0"/>
            <a:r>
              <a:rPr lang="ru-RU" sz="1600" dirty="0">
                <a:solidFill>
                  <a:schemeClr val="bg2"/>
                </a:solidFill>
              </a:rPr>
              <a:t>Из фронтового дневника </a:t>
            </a:r>
            <a:r>
              <a:rPr lang="ru-RU" sz="1600" b="1" i="1" dirty="0">
                <a:solidFill>
                  <a:schemeClr val="bg2"/>
                </a:solidFill>
              </a:rPr>
              <a:t>Николая Киселёва:</a:t>
            </a:r>
            <a:br>
              <a:rPr lang="ru-RU" sz="1600" b="1" i="1" dirty="0">
                <a:solidFill>
                  <a:schemeClr val="bg2"/>
                </a:solidFill>
              </a:rPr>
            </a:br>
            <a:r>
              <a:rPr lang="ru-RU" sz="1600" dirty="0">
                <a:solidFill>
                  <a:schemeClr val="bg2"/>
                </a:solidFill>
              </a:rPr>
              <a:t/>
            </a:r>
            <a:br>
              <a:rPr lang="ru-RU" sz="1600" dirty="0">
                <a:solidFill>
                  <a:schemeClr val="bg2"/>
                </a:solidFill>
              </a:rPr>
            </a:br>
            <a:r>
              <a:rPr lang="ru-RU" sz="1800" dirty="0">
                <a:solidFill>
                  <a:schemeClr val="bg2"/>
                </a:solidFill>
                <a:latin typeface="Caveat"/>
                <a:ea typeface="Caveat"/>
                <a:cs typeface="Caveat"/>
                <a:sym typeface="Caveat"/>
              </a:rPr>
              <a:t>25 апреля. Снимал штурм Берлина. Только изготовился к съёмке — вижу к передовой идёт мальчик с пустым ведром. </a:t>
            </a:r>
            <a:endParaRPr lang="ru-RU" sz="1800" dirty="0" smtClean="0">
              <a:solidFill>
                <a:schemeClr val="bg2"/>
              </a:solidFill>
              <a:latin typeface="Caveat"/>
              <a:ea typeface="Caveat"/>
              <a:cs typeface="Caveat"/>
              <a:sym typeface="Caveat"/>
            </a:endParaRPr>
          </a:p>
          <a:p>
            <a:pPr lvl="0"/>
            <a:r>
              <a:rPr lang="ru-RU" sz="1800" dirty="0" smtClean="0">
                <a:solidFill>
                  <a:schemeClr val="bg2"/>
                </a:solidFill>
                <a:latin typeface="Caveat"/>
                <a:ea typeface="Caveat"/>
                <a:cs typeface="Caveat"/>
                <a:sym typeface="Caveat"/>
              </a:rPr>
              <a:t>Просит </a:t>
            </a:r>
            <a:r>
              <a:rPr lang="ru-RU" sz="1800" dirty="0">
                <a:solidFill>
                  <a:schemeClr val="bg2"/>
                </a:solidFill>
                <a:latin typeface="Caveat"/>
                <a:ea typeface="Caveat"/>
                <a:cs typeface="Caveat"/>
                <a:sym typeface="Caveat"/>
              </a:rPr>
              <a:t>немножко воды для больной матери. Отдали всю, хотя в Берлине с водой очень плохо. </a:t>
            </a:r>
            <a:endParaRPr lang="ru-RU" sz="1800" dirty="0" smtClean="0">
              <a:solidFill>
                <a:schemeClr val="bg2"/>
              </a:solidFill>
              <a:latin typeface="Caveat"/>
              <a:ea typeface="Caveat"/>
              <a:cs typeface="Caveat"/>
              <a:sym typeface="Caveat"/>
            </a:endParaRPr>
          </a:p>
          <a:p>
            <a:pPr lvl="0"/>
            <a:r>
              <a:rPr lang="ru-RU" sz="1800" dirty="0" smtClean="0">
                <a:solidFill>
                  <a:schemeClr val="bg2"/>
                </a:solidFill>
                <a:latin typeface="Caveat"/>
                <a:ea typeface="Caveat"/>
                <a:cs typeface="Caveat"/>
                <a:sym typeface="Caveat"/>
              </a:rPr>
              <a:t>Попросили </a:t>
            </a:r>
            <a:r>
              <a:rPr lang="ru-RU" sz="1800" dirty="0">
                <a:solidFill>
                  <a:schemeClr val="bg2"/>
                </a:solidFill>
                <a:latin typeface="Caveat"/>
                <a:ea typeface="Caveat"/>
                <a:cs typeface="Caveat"/>
                <a:sym typeface="Caveat"/>
              </a:rPr>
              <a:t>мальчика проводить поближе к передовой. Через сгоревшие магазины он провёл нас вплотную к баррикаде. </a:t>
            </a:r>
            <a:r>
              <a:rPr lang="ru-RU" sz="1800" dirty="0" smtClean="0">
                <a:solidFill>
                  <a:schemeClr val="bg2"/>
                </a:solidFill>
                <a:latin typeface="Caveat"/>
                <a:ea typeface="Caveat"/>
                <a:cs typeface="Caveat"/>
                <a:sym typeface="Caveat"/>
              </a:rPr>
              <a:t>Никогда </a:t>
            </a:r>
            <a:r>
              <a:rPr lang="ru-RU" sz="1800" dirty="0">
                <a:solidFill>
                  <a:schemeClr val="bg2"/>
                </a:solidFill>
                <a:latin typeface="Caveat"/>
                <a:ea typeface="Caveat"/>
                <a:cs typeface="Caveat"/>
                <a:sym typeface="Caveat"/>
              </a:rPr>
              <a:t>ещё с такого близкого расстояния не снимал остервенелого вооружённого врага…</a:t>
            </a:r>
            <a:br>
              <a:rPr lang="ru-RU" sz="1800" dirty="0">
                <a:solidFill>
                  <a:schemeClr val="bg2"/>
                </a:solidFill>
                <a:latin typeface="Caveat"/>
                <a:ea typeface="Caveat"/>
                <a:cs typeface="Caveat"/>
                <a:sym typeface="Caveat"/>
              </a:rPr>
            </a:br>
            <a:r>
              <a:rPr lang="ru-RU" sz="1800" dirty="0">
                <a:solidFill>
                  <a:schemeClr val="bg2"/>
                </a:solidFill>
                <a:latin typeface="Caveat"/>
                <a:ea typeface="Caveat"/>
                <a:cs typeface="Caveat"/>
                <a:sym typeface="Caveat"/>
              </a:rPr>
              <a:t>26 апреля. Снимал обстрел центра Берлина. Во время съёмки в гаубицу крупного калибра попала вражеская мина. </a:t>
            </a:r>
            <a:r>
              <a:rPr lang="ru-RU" sz="1800" dirty="0" smtClean="0">
                <a:solidFill>
                  <a:schemeClr val="bg2"/>
                </a:solidFill>
                <a:latin typeface="Caveat"/>
                <a:ea typeface="Caveat"/>
                <a:cs typeface="Caveat"/>
                <a:sym typeface="Caveat"/>
              </a:rPr>
              <a:t>..С </a:t>
            </a:r>
            <a:r>
              <a:rPr lang="ru-RU" sz="1800" dirty="0">
                <a:solidFill>
                  <a:schemeClr val="bg2"/>
                </a:solidFill>
                <a:latin typeface="Caveat"/>
                <a:ea typeface="Caveat"/>
                <a:cs typeface="Caveat"/>
                <a:sym typeface="Caveat"/>
              </a:rPr>
              <a:t>горечью в душе снял убитых артиллеристов.</a:t>
            </a:r>
          </a:p>
          <a:p>
            <a:endParaRPr lang="ru-RU" sz="1600" dirty="0">
              <a:solidFill>
                <a:schemeClr val="bg2"/>
              </a:solidFill>
            </a:endParaRPr>
          </a:p>
        </p:txBody>
      </p:sp>
    </p:spTree>
    <p:extLst>
      <p:ext uri="{BB962C8B-B14F-4D97-AF65-F5344CB8AC3E}">
        <p14:creationId xmlns:p14="http://schemas.microsoft.com/office/powerpoint/2010/main" val="534866432"/>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1600" y="675711"/>
            <a:ext cx="7620000"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3653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arn(outVertical)">
                                      <p:cBhvr>
                                        <p:cTn id="7"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819150" y="1127471"/>
            <a:ext cx="7505700" cy="709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ru" sz="3600" dirty="0"/>
              <a:t>Введение</a:t>
            </a:r>
            <a:endParaRPr sz="3600" dirty="0"/>
          </a:p>
        </p:txBody>
      </p:sp>
      <p:sp>
        <p:nvSpPr>
          <p:cNvPr id="135" name="Shape 135"/>
          <p:cNvSpPr txBox="1">
            <a:spLocks noGrp="1"/>
          </p:cNvSpPr>
          <p:nvPr>
            <p:ph type="body" idx="1"/>
          </p:nvPr>
        </p:nvSpPr>
        <p:spPr>
          <a:xfrm>
            <a:off x="819150" y="2075325"/>
            <a:ext cx="7505700" cy="3918000"/>
          </a:xfrm>
          <a:prstGeom prst="rect">
            <a:avLst/>
          </a:prstGeom>
        </p:spPr>
        <p:txBody>
          <a:bodyPr spcFirstLastPara="1" wrap="square" lIns="91425" tIns="91425" rIns="91425" bIns="91425" anchor="t" anchorCtr="0">
            <a:noAutofit/>
          </a:bodyPr>
          <a:lstStyle/>
          <a:p>
            <a:pPr marL="0" lvl="0" indent="0" algn="just">
              <a:spcBef>
                <a:spcPts val="0"/>
              </a:spcBef>
              <a:spcAft>
                <a:spcPts val="0"/>
              </a:spcAft>
              <a:buNone/>
            </a:pPr>
            <a:r>
              <a:rPr lang="ru" sz="1800" dirty="0"/>
              <a:t>Великая Отечественная война 1941-1945 годов – это особый период в развитии советского кинематографа. Работники кино трудились в эти годы наравне со всем народом, приближая своим творчеством общую победу. Фронтовые операторы оставили миру уникальные кадры военной кинохроники. Яркая плеяда талантливых сценаристов и режиссеров, операторов и артистов выпустила сотни кинокартин.</a:t>
            </a:r>
            <a:endParaRPr sz="1800" dirty="0"/>
          </a:p>
          <a:p>
            <a:pPr marL="0" lvl="0" indent="0" algn="just">
              <a:spcBef>
                <a:spcPts val="1600"/>
              </a:spcBef>
              <a:spcAft>
                <a:spcPts val="1600"/>
              </a:spcAft>
              <a:buNone/>
            </a:pPr>
            <a:r>
              <a:rPr lang="ru" sz="1800" dirty="0"/>
              <a:t>В военные годы кинематограф играл важную роль при решении проблем, поднятии чувства патриотизма, единства, целостности государства и народа. Этому свидетельствуют слова известного советского режиссера : «</a:t>
            </a:r>
            <a:r>
              <a:rPr lang="ru" sz="1800" b="1" i="1" dirty="0"/>
              <a:t>Нуждами фронта и тыла с первых дней войны жила и наша художественная кинематография».</a:t>
            </a:r>
            <a:endParaRPr sz="1800" b="1" i="1" dirty="0"/>
          </a:p>
        </p:txBody>
      </p:sp>
    </p:spTree>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8570244" cy="620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3360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2500"/>
                                  </p:stCondLst>
                                  <p:childTnLst>
                                    <p:set>
                                      <p:cBhvr>
                                        <p:cTn id="6" dur="1" fill="hold">
                                          <p:stCondLst>
                                            <p:cond delay="0"/>
                                          </p:stCondLst>
                                        </p:cTn>
                                        <p:tgtEl>
                                          <p:spTgt spid="2052"/>
                                        </p:tgtEl>
                                        <p:attrNameLst>
                                          <p:attrName>style.visibility</p:attrName>
                                        </p:attrNameLst>
                                      </p:cBhvr>
                                      <p:to>
                                        <p:strVal val="visible"/>
                                      </p:to>
                                    </p:set>
                                    <p:animEffect transition="in" filter="barn(outVertical)">
                                      <p:cBhvr>
                                        <p:cTn id="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395536" y="332656"/>
            <a:ext cx="8208912" cy="5832648"/>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p>
            <a:pPr marL="0" lvl="0" indent="0" algn="just">
              <a:spcBef>
                <a:spcPts val="0"/>
              </a:spcBef>
              <a:spcAft>
                <a:spcPts val="0"/>
              </a:spcAft>
              <a:buNone/>
            </a:pPr>
            <a:r>
              <a:rPr lang="ru" sz="2000" dirty="0">
                <a:latin typeface="Times New Roman" pitchFamily="18" charset="0"/>
                <a:cs typeface="Times New Roman" pitchFamily="18" charset="0"/>
              </a:rPr>
              <a:t>Начиная с 1942 года руководителям советского кино пришлось вести учет тех огромных материальных потерь, которые несла наша кинематография в результате войны. В их число были включены расходы на эвакуацию кинопредприятий отрасли на восток страны, потери , связанные с разрушением киностудий, кинотеатров на оккупированной территории и многие другие неизбежные расходы. К победным дням мая 1945 цифра набралась немалая - 2 953 938 000 руб.</a:t>
            </a:r>
            <a:endParaRPr sz="2000" dirty="0">
              <a:latin typeface="Times New Roman" pitchFamily="18" charset="0"/>
              <a:cs typeface="Times New Roman" pitchFamily="18" charset="0"/>
            </a:endParaRPr>
          </a:p>
          <a:p>
            <a:pPr marL="0" lvl="0" indent="0" algn="just">
              <a:spcBef>
                <a:spcPts val="1600"/>
              </a:spcBef>
              <a:spcAft>
                <a:spcPts val="0"/>
              </a:spcAft>
              <a:buNone/>
            </a:pPr>
            <a:r>
              <a:rPr lang="ru" sz="2000" dirty="0">
                <a:latin typeface="Times New Roman" pitchFamily="18" charset="0"/>
                <a:cs typeface="Times New Roman" pitchFamily="18" charset="0"/>
              </a:rPr>
              <a:t>Но даже при всей ее внушительности, она, конечно же, смешна и ничтожна. Как оценить весь тот ужас - голод, разруху, нищету, все те немыслимые лишения и страдания нашего народа? В какой валюте и по какому биржевому курсу оценить покалеченные судьбы миллионов и миллионов наших людей? И на каких весах взвесить, в каком золоте исчислить хоть сколь-нибудь сопоставимый эквивалент человеческой жизни, которую оборвала пуля?</a:t>
            </a:r>
            <a:endParaRPr sz="2000" dirty="0">
              <a:latin typeface="Times New Roman" pitchFamily="18" charset="0"/>
              <a:cs typeface="Times New Roman" pitchFamily="18" charset="0"/>
            </a:endParaRPr>
          </a:p>
          <a:p>
            <a:pPr marL="0" lvl="0" indent="0" algn="just">
              <a:spcBef>
                <a:spcPts val="1600"/>
              </a:spcBef>
              <a:spcAft>
                <a:spcPts val="1600"/>
              </a:spcAft>
              <a:buNone/>
            </a:pPr>
            <a:endParaRPr sz="2000" dirty="0">
              <a:latin typeface="Times New Roman" pitchFamily="18" charset="0"/>
              <a:cs typeface="Times New Roman" pitchFamily="18" charset="0"/>
            </a:endParaRPr>
          </a:p>
        </p:txBody>
      </p:sp>
    </p:spTree>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71500"/>
            <a:ext cx="85725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476672"/>
            <a:ext cx="8623206" cy="577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9552" y="316634"/>
            <a:ext cx="8136904" cy="6224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9182" y="579607"/>
            <a:ext cx="8728027" cy="57618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657" y="570964"/>
            <a:ext cx="8734693" cy="5860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208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2500"/>
                                  </p:stCondLst>
                                  <p:childTnLst>
                                    <p:set>
                                      <p:cBhvr>
                                        <p:cTn id="6" dur="1" fill="hold">
                                          <p:stCondLst>
                                            <p:cond delay="0"/>
                                          </p:stCondLst>
                                        </p:cTn>
                                        <p:tgtEl>
                                          <p:spTgt spid="16389"/>
                                        </p:tgtEl>
                                        <p:attrNameLst>
                                          <p:attrName>style.visibility</p:attrName>
                                        </p:attrNameLst>
                                      </p:cBhvr>
                                      <p:to>
                                        <p:strVal val="visible"/>
                                      </p:to>
                                    </p:set>
                                    <p:animEffect transition="in" filter="barn(outVertical)">
                                      <p:cBhvr>
                                        <p:cTn id="7" dur="2000"/>
                                        <p:tgtEl>
                                          <p:spTgt spid="16389"/>
                                        </p:tgtEl>
                                      </p:cBhvr>
                                    </p:animEffect>
                                  </p:childTnLst>
                                </p:cTn>
                              </p:par>
                            </p:childTnLst>
                          </p:cTn>
                        </p:par>
                        <p:par>
                          <p:cTn id="8" fill="hold">
                            <p:stCondLst>
                              <p:cond delay="4500"/>
                            </p:stCondLst>
                            <p:childTnLst>
                              <p:par>
                                <p:cTn id="9" presetID="16" presetClass="entr" presetSubtype="37" fill="hold" nodeType="afterEffect">
                                  <p:stCondLst>
                                    <p:cond delay="2500"/>
                                  </p:stCondLst>
                                  <p:childTnLst>
                                    <p:set>
                                      <p:cBhvr>
                                        <p:cTn id="10" dur="1" fill="hold">
                                          <p:stCondLst>
                                            <p:cond delay="0"/>
                                          </p:stCondLst>
                                        </p:cTn>
                                        <p:tgtEl>
                                          <p:spTgt spid="16390"/>
                                        </p:tgtEl>
                                        <p:attrNameLst>
                                          <p:attrName>style.visibility</p:attrName>
                                        </p:attrNameLst>
                                      </p:cBhvr>
                                      <p:to>
                                        <p:strVal val="visible"/>
                                      </p:to>
                                    </p:set>
                                    <p:animEffect transition="in" filter="barn(outVertical)">
                                      <p:cBhvr>
                                        <p:cTn id="11" dur="2000"/>
                                        <p:tgtEl>
                                          <p:spTgt spid="16390"/>
                                        </p:tgtEl>
                                      </p:cBhvr>
                                    </p:animEffect>
                                  </p:childTnLst>
                                </p:cTn>
                              </p:par>
                            </p:childTnLst>
                          </p:cTn>
                        </p:par>
                        <p:par>
                          <p:cTn id="12" fill="hold">
                            <p:stCondLst>
                              <p:cond delay="9000"/>
                            </p:stCondLst>
                            <p:childTnLst>
                              <p:par>
                                <p:cTn id="13" presetID="16" presetClass="entr" presetSubtype="37" fill="hold" nodeType="afterEffect">
                                  <p:stCondLst>
                                    <p:cond delay="2500"/>
                                  </p:stCondLst>
                                  <p:childTnLst>
                                    <p:set>
                                      <p:cBhvr>
                                        <p:cTn id="14" dur="1" fill="hold">
                                          <p:stCondLst>
                                            <p:cond delay="0"/>
                                          </p:stCondLst>
                                        </p:cTn>
                                        <p:tgtEl>
                                          <p:spTgt spid="16392"/>
                                        </p:tgtEl>
                                        <p:attrNameLst>
                                          <p:attrName>style.visibility</p:attrName>
                                        </p:attrNameLst>
                                      </p:cBhvr>
                                      <p:to>
                                        <p:strVal val="visible"/>
                                      </p:to>
                                    </p:set>
                                    <p:animEffect transition="in" filter="barn(outVertical)">
                                      <p:cBhvr>
                                        <p:cTn id="15" dur="2000"/>
                                        <p:tgtEl>
                                          <p:spTgt spid="16392"/>
                                        </p:tgtEl>
                                      </p:cBhvr>
                                    </p:animEffect>
                                  </p:childTnLst>
                                </p:cTn>
                              </p:par>
                            </p:childTnLst>
                          </p:cTn>
                        </p:par>
                        <p:par>
                          <p:cTn id="16" fill="hold">
                            <p:stCondLst>
                              <p:cond delay="13500"/>
                            </p:stCondLst>
                            <p:childTnLst>
                              <p:par>
                                <p:cTn id="17" presetID="16" presetClass="entr" presetSubtype="37" fill="hold" nodeType="afterEffect">
                                  <p:stCondLst>
                                    <p:cond delay="2500"/>
                                  </p:stCondLst>
                                  <p:childTnLst>
                                    <p:set>
                                      <p:cBhvr>
                                        <p:cTn id="18" dur="1" fill="hold">
                                          <p:stCondLst>
                                            <p:cond delay="0"/>
                                          </p:stCondLst>
                                        </p:cTn>
                                        <p:tgtEl>
                                          <p:spTgt spid="16387"/>
                                        </p:tgtEl>
                                        <p:attrNameLst>
                                          <p:attrName>style.visibility</p:attrName>
                                        </p:attrNameLst>
                                      </p:cBhvr>
                                      <p:to>
                                        <p:strVal val="visible"/>
                                      </p:to>
                                    </p:set>
                                    <p:animEffect transition="in" filter="barn(outVertical)">
                                      <p:cBhvr>
                                        <p:cTn id="19"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5" name="Текст 4"/>
          <p:cNvSpPr>
            <a:spLocks noGrp="1"/>
          </p:cNvSpPr>
          <p:nvPr>
            <p:ph type="body" idx="2"/>
          </p:nvPr>
        </p:nvSpPr>
        <p:spPr>
          <a:xfrm>
            <a:off x="251520" y="404664"/>
            <a:ext cx="8424936" cy="1656184"/>
          </a:xfrm>
        </p:spPr>
        <p:txBody>
          <a:bodyPr/>
          <a:lstStyle/>
          <a:p>
            <a:pPr algn="ctr"/>
            <a:r>
              <a:rPr lang="ru-RU" sz="2000" dirty="0">
                <a:latin typeface="Times New Roman" pitchFamily="18" charset="0"/>
                <a:cs typeface="Times New Roman" pitchFamily="18" charset="0"/>
              </a:rPr>
              <a:t>На основе съемок фронтовых операторов, которые </a:t>
            </a:r>
            <a:r>
              <a:rPr lang="ru-RU" sz="2000" b="1" i="1" dirty="0">
                <a:latin typeface="Times New Roman" pitchFamily="18" charset="0"/>
                <a:cs typeface="Times New Roman" pitchFamily="18" charset="0"/>
              </a:rPr>
              <a:t>во время сталинградского сражения сняли 35 тысяч метров пленки</a:t>
            </a:r>
            <a:r>
              <a:rPr lang="ru-RU" sz="2000" dirty="0">
                <a:latin typeface="Times New Roman" pitchFamily="18" charset="0"/>
                <a:cs typeface="Times New Roman" pitchFamily="18" charset="0"/>
              </a:rPr>
              <a:t>, в начале 1943 года был смонтирован фильм «Сталинград», подробно рассказавший об этапах этого крупнейшего в истории сражения.</a:t>
            </a:r>
          </a:p>
        </p:txBody>
      </p:sp>
      <p:sp>
        <p:nvSpPr>
          <p:cNvPr id="202" name="Shape 202"/>
          <p:cNvSpPr txBox="1"/>
          <p:nvPr/>
        </p:nvSpPr>
        <p:spPr>
          <a:xfrm>
            <a:off x="395536" y="2132856"/>
            <a:ext cx="3626140" cy="3963790"/>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ru" sz="2000" b="1" i="1" dirty="0">
                <a:solidFill>
                  <a:schemeClr val="bg2"/>
                </a:solidFill>
                <a:latin typeface="Times New Roman"/>
                <a:ea typeface="Times New Roman"/>
                <a:cs typeface="Times New Roman"/>
                <a:sym typeface="Times New Roman"/>
              </a:rPr>
              <a:t>Уинстон Черчиль </a:t>
            </a:r>
            <a:r>
              <a:rPr lang="ru" sz="2000" dirty="0">
                <a:solidFill>
                  <a:schemeClr val="bg2"/>
                </a:solidFill>
                <a:latin typeface="Times New Roman"/>
                <a:ea typeface="Times New Roman"/>
                <a:cs typeface="Times New Roman"/>
                <a:sym typeface="Times New Roman"/>
              </a:rPr>
              <a:t>в личном и секретном послании Иосифу Сталину от 28 марта 1943 года отметил: </a:t>
            </a:r>
            <a:endParaRPr sz="2000" dirty="0">
              <a:solidFill>
                <a:schemeClr val="bg2"/>
              </a:solidFill>
              <a:latin typeface="Times New Roman"/>
              <a:ea typeface="Times New Roman"/>
              <a:cs typeface="Times New Roman"/>
              <a:sym typeface="Times New Roman"/>
            </a:endParaRPr>
          </a:p>
          <a:p>
            <a:pPr marL="0" lvl="0" indent="0" rtl="0">
              <a:lnSpc>
                <a:spcPct val="115000"/>
              </a:lnSpc>
              <a:spcBef>
                <a:spcPts val="800"/>
              </a:spcBef>
              <a:spcAft>
                <a:spcPts val="0"/>
              </a:spcAft>
              <a:buNone/>
            </a:pPr>
            <a:r>
              <a:rPr lang="ru" sz="2400" dirty="0">
                <a:solidFill>
                  <a:schemeClr val="bg2"/>
                </a:solidFill>
                <a:latin typeface="Times New Roman"/>
                <a:ea typeface="Times New Roman"/>
                <a:cs typeface="Times New Roman"/>
                <a:sym typeface="Times New Roman"/>
              </a:rPr>
              <a:t>«</a:t>
            </a:r>
            <a:r>
              <a:rPr lang="ru" sz="2400" b="1" dirty="0">
                <a:solidFill>
                  <a:schemeClr val="bg2"/>
                </a:solidFill>
                <a:latin typeface="Caveat"/>
                <a:ea typeface="Caveat"/>
                <a:cs typeface="Caveat"/>
                <a:sym typeface="Caveat"/>
              </a:rPr>
              <a:t>Вчера вечером я видел фильм „Сталинград“. Он прямо-таки грандиозен и произведёт самое волнующее впечатление на наш народ.</a:t>
            </a:r>
            <a:r>
              <a:rPr lang="ru" sz="2400" b="1" dirty="0">
                <a:solidFill>
                  <a:schemeClr val="bg2"/>
                </a:solidFill>
                <a:latin typeface="Times New Roman"/>
                <a:ea typeface="Times New Roman"/>
                <a:cs typeface="Times New Roman"/>
                <a:sym typeface="Times New Roman"/>
              </a:rPr>
              <a:t>» </a:t>
            </a:r>
            <a:endParaRPr sz="2400" b="1" dirty="0">
              <a:solidFill>
                <a:schemeClr val="bg2"/>
              </a:solidFill>
              <a:latin typeface="Times New Roman"/>
              <a:ea typeface="Times New Roman"/>
              <a:cs typeface="Times New Roman"/>
              <a:sym typeface="Times New Roman"/>
            </a:endParaRPr>
          </a:p>
          <a:p>
            <a:pPr marL="0" lvl="0" indent="0" rtl="0">
              <a:lnSpc>
                <a:spcPct val="115000"/>
              </a:lnSpc>
              <a:spcBef>
                <a:spcPts val="800"/>
              </a:spcBef>
              <a:spcAft>
                <a:spcPts val="0"/>
              </a:spcAft>
              <a:buNone/>
            </a:pPr>
            <a:endParaRPr sz="2400" dirty="0">
              <a:solidFill>
                <a:schemeClr val="bg2"/>
              </a:solidFill>
              <a:latin typeface="Times New Roman"/>
              <a:ea typeface="Times New Roman"/>
              <a:cs typeface="Times New Roman"/>
              <a:sym typeface="Times New Roman"/>
            </a:endParaRPr>
          </a:p>
        </p:txBody>
      </p:sp>
      <p:sp>
        <p:nvSpPr>
          <p:cNvPr id="2" name="TextBox 1"/>
          <p:cNvSpPr txBox="1"/>
          <p:nvPr/>
        </p:nvSpPr>
        <p:spPr>
          <a:xfrm>
            <a:off x="683568" y="692696"/>
            <a:ext cx="72008" cy="307777"/>
          </a:xfrm>
          <a:prstGeom prst="rect">
            <a:avLst/>
          </a:prstGeom>
          <a:noFill/>
        </p:spPr>
        <p:txBody>
          <a:bodyPr wrap="square" rtlCol="0">
            <a:spAutoFit/>
          </a:bodyPr>
          <a:lstStyle/>
          <a:p>
            <a:endParaRPr lang="ru-RU"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348880"/>
            <a:ext cx="4660872" cy="3384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52120" y="6096646"/>
            <a:ext cx="2449710" cy="307777"/>
          </a:xfrm>
          <a:prstGeom prst="rect">
            <a:avLst/>
          </a:prstGeom>
          <a:noFill/>
        </p:spPr>
        <p:txBody>
          <a:bodyPr wrap="none" rtlCol="0">
            <a:spAutoFit/>
          </a:bodyPr>
          <a:lstStyle/>
          <a:p>
            <a:r>
              <a:rPr lang="ru-RU" b="1" i="1" dirty="0" smtClean="0"/>
              <a:t>Военкор Георгий </a:t>
            </a:r>
            <a:r>
              <a:rPr lang="ru-RU" b="1" i="1" dirty="0" err="1" smtClean="0"/>
              <a:t>Зельма</a:t>
            </a:r>
            <a:endParaRPr lang="ru-RU" b="1" i="1" dirty="0"/>
          </a:p>
        </p:txBody>
      </p:sp>
    </p:spTree>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482" name="Picture 2" descr="F:\Data\Рабочий стол\1397928_original.jpg"/>
          <p:cNvPicPr>
            <a:picLocks noChangeAspect="1" noChangeArrowheads="1"/>
          </p:cNvPicPr>
          <p:nvPr/>
        </p:nvPicPr>
        <p:blipFill rotWithShape="1">
          <a:blip r:embed="rId2">
            <a:extLst>
              <a:ext uri="{28A0092B-C50C-407E-A947-70E740481C1C}">
                <a14:useLocalDpi xmlns:a14="http://schemas.microsoft.com/office/drawing/2010/main" val="0"/>
              </a:ext>
            </a:extLst>
          </a:blip>
          <a:srcRect l="-1637" t="2589" r="2579" b="-2589"/>
          <a:stretch/>
        </p:blipFill>
        <p:spPr bwMode="auto">
          <a:xfrm>
            <a:off x="58244" y="478342"/>
            <a:ext cx="8964488" cy="4981575"/>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F:\Data\Рабочий стол\1397015_original.jpg"/>
          <p:cNvPicPr>
            <a:picLocks noChangeAspect="1" noChangeArrowheads="1"/>
          </p:cNvPicPr>
          <p:nvPr/>
        </p:nvPicPr>
        <p:blipFill rotWithShape="1">
          <a:blip r:embed="rId3">
            <a:extLst>
              <a:ext uri="{28A0092B-C50C-407E-A947-70E740481C1C}">
                <a14:useLocalDpi xmlns:a14="http://schemas.microsoft.com/office/drawing/2010/main" val="0"/>
              </a:ext>
            </a:extLst>
          </a:blip>
          <a:srcRect r="2026"/>
          <a:stretch/>
        </p:blipFill>
        <p:spPr bwMode="auto">
          <a:xfrm>
            <a:off x="323526" y="513305"/>
            <a:ext cx="8556329" cy="49113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3648" y="6134289"/>
            <a:ext cx="1774845" cy="369332"/>
          </a:xfrm>
          <a:prstGeom prst="rect">
            <a:avLst/>
          </a:prstGeom>
          <a:noFill/>
        </p:spPr>
        <p:txBody>
          <a:bodyPr wrap="none" rtlCol="0">
            <a:spAutoFit/>
          </a:bodyPr>
          <a:lstStyle/>
          <a:p>
            <a:r>
              <a:rPr lang="ru-RU" sz="1800" b="1" i="1" dirty="0" smtClean="0">
                <a:latin typeface="Times New Roman" pitchFamily="18" charset="0"/>
                <a:cs typeface="Times New Roman" pitchFamily="18" charset="0"/>
              </a:rPr>
              <a:t>Георгий </a:t>
            </a:r>
            <a:r>
              <a:rPr lang="ru-RU" sz="1800" b="1" i="1" dirty="0" err="1">
                <a:latin typeface="Times New Roman" pitchFamily="18" charset="0"/>
                <a:cs typeface="Times New Roman" pitchFamily="18" charset="0"/>
              </a:rPr>
              <a:t>З</a:t>
            </a:r>
            <a:r>
              <a:rPr lang="ru-RU" sz="1800" b="1" i="1" dirty="0" err="1" smtClean="0">
                <a:latin typeface="Times New Roman" pitchFamily="18" charset="0"/>
                <a:cs typeface="Times New Roman" pitchFamily="18" charset="0"/>
              </a:rPr>
              <a:t>ельма</a:t>
            </a:r>
            <a:endParaRPr lang="ru-RU" sz="1800" b="1" i="1" dirty="0">
              <a:latin typeface="Times New Roman" pitchFamily="18" charset="0"/>
              <a:cs typeface="Times New Roman" pitchFamily="18" charset="0"/>
            </a:endParaRPr>
          </a:p>
        </p:txBody>
      </p:sp>
      <p:pic>
        <p:nvPicPr>
          <p:cNvPr id="20484" name="Picture 4" descr="F:\Data\Рабочий стол\1396768_original.jpg"/>
          <p:cNvPicPr>
            <a:picLocks noChangeAspect="1" noChangeArrowheads="1"/>
          </p:cNvPicPr>
          <p:nvPr/>
        </p:nvPicPr>
        <p:blipFill rotWithShape="1">
          <a:blip r:embed="rId4">
            <a:extLst>
              <a:ext uri="{28A0092B-C50C-407E-A947-70E740481C1C}">
                <a14:useLocalDpi xmlns:a14="http://schemas.microsoft.com/office/drawing/2010/main" val="0"/>
              </a:ext>
            </a:extLst>
          </a:blip>
          <a:srcRect l="2989" t="-11528" r="5841" b="11528"/>
          <a:stretch/>
        </p:blipFill>
        <p:spPr bwMode="auto">
          <a:xfrm>
            <a:off x="254977" y="260648"/>
            <a:ext cx="8546124" cy="5271522"/>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F:\Data\Рабочий стол\1398219_original.jpg"/>
          <p:cNvPicPr>
            <a:picLocks noChangeAspect="1" noChangeArrowheads="1"/>
          </p:cNvPicPr>
          <p:nvPr/>
        </p:nvPicPr>
        <p:blipFill rotWithShape="1">
          <a:blip r:embed="rId5">
            <a:extLst>
              <a:ext uri="{28A0092B-C50C-407E-A947-70E740481C1C}">
                <a14:useLocalDpi xmlns:a14="http://schemas.microsoft.com/office/drawing/2010/main" val="0"/>
              </a:ext>
            </a:extLst>
          </a:blip>
          <a:srcRect l="2513" r="1686"/>
          <a:stretch/>
        </p:blipFill>
        <p:spPr bwMode="auto">
          <a:xfrm>
            <a:off x="225893" y="347701"/>
            <a:ext cx="8683705" cy="509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9472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2500"/>
                                  </p:stCondLst>
                                  <p:childTnLst>
                                    <p:set>
                                      <p:cBhvr>
                                        <p:cTn id="6" dur="1" fill="hold">
                                          <p:stCondLst>
                                            <p:cond delay="0"/>
                                          </p:stCondLst>
                                        </p:cTn>
                                        <p:tgtEl>
                                          <p:spTgt spid="20483"/>
                                        </p:tgtEl>
                                        <p:attrNameLst>
                                          <p:attrName>style.visibility</p:attrName>
                                        </p:attrNameLst>
                                      </p:cBhvr>
                                      <p:to>
                                        <p:strVal val="visible"/>
                                      </p:to>
                                    </p:set>
                                    <p:animEffect transition="in" filter="barn(outVertical)">
                                      <p:cBhvr>
                                        <p:cTn id="7" dur="2000"/>
                                        <p:tgtEl>
                                          <p:spTgt spid="20483"/>
                                        </p:tgtEl>
                                      </p:cBhvr>
                                    </p:animEffect>
                                  </p:childTnLst>
                                </p:cTn>
                              </p:par>
                            </p:childTnLst>
                          </p:cTn>
                        </p:par>
                        <p:par>
                          <p:cTn id="8" fill="hold">
                            <p:stCondLst>
                              <p:cond delay="4500"/>
                            </p:stCondLst>
                            <p:childTnLst>
                              <p:par>
                                <p:cTn id="9" presetID="16" presetClass="entr" presetSubtype="37" fill="hold" nodeType="afterEffect">
                                  <p:stCondLst>
                                    <p:cond delay="2500"/>
                                  </p:stCondLst>
                                  <p:childTnLst>
                                    <p:set>
                                      <p:cBhvr>
                                        <p:cTn id="10" dur="1" fill="hold">
                                          <p:stCondLst>
                                            <p:cond delay="0"/>
                                          </p:stCondLst>
                                        </p:cTn>
                                        <p:tgtEl>
                                          <p:spTgt spid="20484"/>
                                        </p:tgtEl>
                                        <p:attrNameLst>
                                          <p:attrName>style.visibility</p:attrName>
                                        </p:attrNameLst>
                                      </p:cBhvr>
                                      <p:to>
                                        <p:strVal val="visible"/>
                                      </p:to>
                                    </p:set>
                                    <p:animEffect transition="in" filter="barn(outVertical)">
                                      <p:cBhvr>
                                        <p:cTn id="11" dur="2000"/>
                                        <p:tgtEl>
                                          <p:spTgt spid="20484"/>
                                        </p:tgtEl>
                                      </p:cBhvr>
                                    </p:animEffect>
                                  </p:childTnLst>
                                </p:cTn>
                              </p:par>
                            </p:childTnLst>
                          </p:cTn>
                        </p:par>
                        <p:par>
                          <p:cTn id="12" fill="hold">
                            <p:stCondLst>
                              <p:cond delay="9000"/>
                            </p:stCondLst>
                            <p:childTnLst>
                              <p:par>
                                <p:cTn id="13" presetID="16" presetClass="entr" presetSubtype="37" fill="hold" nodeType="afterEffect">
                                  <p:stCondLst>
                                    <p:cond delay="2500"/>
                                  </p:stCondLst>
                                  <p:childTnLst>
                                    <p:set>
                                      <p:cBhvr>
                                        <p:cTn id="14" dur="1" fill="hold">
                                          <p:stCondLst>
                                            <p:cond delay="0"/>
                                          </p:stCondLst>
                                        </p:cTn>
                                        <p:tgtEl>
                                          <p:spTgt spid="20485"/>
                                        </p:tgtEl>
                                        <p:attrNameLst>
                                          <p:attrName>style.visibility</p:attrName>
                                        </p:attrNameLst>
                                      </p:cBhvr>
                                      <p:to>
                                        <p:strVal val="visible"/>
                                      </p:to>
                                    </p:set>
                                    <p:animEffect transition="in" filter="barn(outVertical)">
                                      <p:cBhvr>
                                        <p:cTn id="15" dur="2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Data\Рабочий стол\1399687_80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3394" y="706891"/>
            <a:ext cx="8557077" cy="4802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07" name="Picture 3" descr="F:\Data\Рабочий стол\1400671_original.jpg"/>
          <p:cNvPicPr>
            <a:picLocks noChangeAspect="1" noChangeArrowheads="1"/>
          </p:cNvPicPr>
          <p:nvPr/>
        </p:nvPicPr>
        <p:blipFill rotWithShape="1">
          <a:blip r:embed="rId4">
            <a:extLst>
              <a:ext uri="{28A0092B-C50C-407E-A947-70E740481C1C}">
                <a14:useLocalDpi xmlns:a14="http://schemas.microsoft.com/office/drawing/2010/main" val="0"/>
              </a:ext>
            </a:extLst>
          </a:blip>
          <a:srcRect r="2797"/>
          <a:stretch/>
        </p:blipFill>
        <p:spPr bwMode="auto">
          <a:xfrm>
            <a:off x="285750" y="706891"/>
            <a:ext cx="8610422" cy="4981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F:\Data\Рабочий стол\1400175_original.jpg"/>
          <p:cNvPicPr>
            <a:picLocks noChangeAspect="1" noChangeArrowheads="1"/>
          </p:cNvPicPr>
          <p:nvPr/>
        </p:nvPicPr>
        <p:blipFill rotWithShape="1">
          <a:blip r:embed="rId5">
            <a:extLst>
              <a:ext uri="{28A0092B-C50C-407E-A947-70E740481C1C}">
                <a14:useLocalDpi xmlns:a14="http://schemas.microsoft.com/office/drawing/2010/main" val="0"/>
              </a:ext>
            </a:extLst>
          </a:blip>
          <a:srcRect l="2754"/>
          <a:stretch/>
        </p:blipFill>
        <p:spPr bwMode="auto">
          <a:xfrm>
            <a:off x="263394" y="706891"/>
            <a:ext cx="8614278"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4120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2500"/>
                                  </p:stCondLst>
                                  <p:childTnLst>
                                    <p:set>
                                      <p:cBhvr>
                                        <p:cTn id="6" dur="1" fill="hold">
                                          <p:stCondLst>
                                            <p:cond delay="0"/>
                                          </p:stCondLst>
                                        </p:cTn>
                                        <p:tgtEl>
                                          <p:spTgt spid="21507"/>
                                        </p:tgtEl>
                                        <p:attrNameLst>
                                          <p:attrName>style.visibility</p:attrName>
                                        </p:attrNameLst>
                                      </p:cBhvr>
                                      <p:to>
                                        <p:strVal val="visible"/>
                                      </p:to>
                                    </p:set>
                                    <p:animEffect transition="in" filter="barn(outVertical)">
                                      <p:cBhvr>
                                        <p:cTn id="7" dur="2000"/>
                                        <p:tgtEl>
                                          <p:spTgt spid="21507"/>
                                        </p:tgtEl>
                                      </p:cBhvr>
                                    </p:animEffect>
                                  </p:childTnLst>
                                </p:cTn>
                              </p:par>
                            </p:childTnLst>
                          </p:cTn>
                        </p:par>
                        <p:par>
                          <p:cTn id="8" fill="hold">
                            <p:stCondLst>
                              <p:cond delay="4500"/>
                            </p:stCondLst>
                            <p:childTnLst>
                              <p:par>
                                <p:cTn id="9" presetID="16" presetClass="entr" presetSubtype="37" fill="hold" nodeType="afterEffect">
                                  <p:stCondLst>
                                    <p:cond delay="2500"/>
                                  </p:stCondLst>
                                  <p:childTnLst>
                                    <p:set>
                                      <p:cBhvr>
                                        <p:cTn id="10" dur="1" fill="hold">
                                          <p:stCondLst>
                                            <p:cond delay="0"/>
                                          </p:stCondLst>
                                        </p:cTn>
                                        <p:tgtEl>
                                          <p:spTgt spid="21508"/>
                                        </p:tgtEl>
                                        <p:attrNameLst>
                                          <p:attrName>style.visibility</p:attrName>
                                        </p:attrNameLst>
                                      </p:cBhvr>
                                      <p:to>
                                        <p:strVal val="visible"/>
                                      </p:to>
                                    </p:set>
                                    <p:animEffect transition="in" filter="barn(outVertical)">
                                      <p:cBhvr>
                                        <p:cTn id="11" dur="2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F:\Data\Рабочий стол\1390765_original.jpg"/>
          <p:cNvPicPr>
            <a:picLocks noChangeAspect="1" noChangeArrowheads="1"/>
          </p:cNvPicPr>
          <p:nvPr/>
        </p:nvPicPr>
        <p:blipFill rotWithShape="1">
          <a:blip r:embed="rId2">
            <a:extLst>
              <a:ext uri="{28A0092B-C50C-407E-A947-70E740481C1C}">
                <a14:useLocalDpi xmlns:a14="http://schemas.microsoft.com/office/drawing/2010/main" val="0"/>
              </a:ext>
            </a:extLst>
          </a:blip>
          <a:srcRect l="2178" r="3762"/>
          <a:stretch/>
        </p:blipFill>
        <p:spPr bwMode="auto">
          <a:xfrm>
            <a:off x="311047" y="476672"/>
            <a:ext cx="8332150" cy="4981575"/>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F:\Data\Рабочий стол\evzerihin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553" y="548680"/>
            <a:ext cx="1962644" cy="2902247"/>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F:\Data\Рабочий стол\1394815_original.jpg"/>
          <p:cNvPicPr>
            <a:picLocks noChangeAspect="1" noChangeArrowheads="1"/>
          </p:cNvPicPr>
          <p:nvPr/>
        </p:nvPicPr>
        <p:blipFill rotWithShape="1">
          <a:blip r:embed="rId4">
            <a:extLst>
              <a:ext uri="{28A0092B-C50C-407E-A947-70E740481C1C}">
                <a14:useLocalDpi xmlns:a14="http://schemas.microsoft.com/office/drawing/2010/main" val="0"/>
              </a:ext>
            </a:extLst>
          </a:blip>
          <a:srcRect r="5206"/>
          <a:stretch/>
        </p:blipFill>
        <p:spPr bwMode="auto">
          <a:xfrm>
            <a:off x="311047" y="493851"/>
            <a:ext cx="8397117"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037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par>
                          <p:cTn id="7" fill="hold">
                            <p:stCondLst>
                              <p:cond delay="0"/>
                            </p:stCondLst>
                            <p:childTnLst>
                              <p:par>
                                <p:cTn id="8" presetID="16" presetClass="entr" presetSubtype="37" fill="hold" nodeType="afterEffect">
                                  <p:stCondLst>
                                    <p:cond delay="2500"/>
                                  </p:stCondLst>
                                  <p:childTnLst>
                                    <p:set>
                                      <p:cBhvr>
                                        <p:cTn id="9" dur="1" fill="hold">
                                          <p:stCondLst>
                                            <p:cond delay="0"/>
                                          </p:stCondLst>
                                        </p:cTn>
                                        <p:tgtEl>
                                          <p:spTgt spid="22530"/>
                                        </p:tgtEl>
                                        <p:attrNameLst>
                                          <p:attrName>style.visibility</p:attrName>
                                        </p:attrNameLst>
                                      </p:cBhvr>
                                      <p:to>
                                        <p:strVal val="visible"/>
                                      </p:to>
                                    </p:set>
                                    <p:animEffect transition="in" filter="barn(outVertical)">
                                      <p:cBhvr>
                                        <p:cTn id="10" dur="2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23554" name="Picture 2" descr="F:\Data\Рабочий стол\1398842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764704"/>
            <a:ext cx="8858250" cy="498157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F:\Data\Рабочий стол\1398691_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38213"/>
            <a:ext cx="885825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901665"/>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F:\Data\Рабочий стол\1389955_800.jpg"/>
          <p:cNvPicPr>
            <a:picLocks noChangeAspect="1" noChangeArrowheads="1"/>
          </p:cNvPicPr>
          <p:nvPr/>
        </p:nvPicPr>
        <p:blipFill rotWithShape="1">
          <a:blip r:embed="rId2">
            <a:extLst>
              <a:ext uri="{28A0092B-C50C-407E-A947-70E740481C1C}">
                <a14:useLocalDpi xmlns:a14="http://schemas.microsoft.com/office/drawing/2010/main" val="0"/>
              </a:ext>
            </a:extLst>
          </a:blip>
          <a:srcRect l="9692" r="10923"/>
          <a:stretch/>
        </p:blipFill>
        <p:spPr bwMode="auto">
          <a:xfrm>
            <a:off x="539552" y="404664"/>
            <a:ext cx="8351694" cy="5904656"/>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F:\Data\Рабочий стол\1390211_origin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2017" r="9239"/>
          <a:stretch/>
        </p:blipFill>
        <p:spPr bwMode="auto">
          <a:xfrm>
            <a:off x="395536" y="403547"/>
            <a:ext cx="8269299" cy="5905773"/>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F:\Data\Рабочий стол\1389644_orig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60" y="620688"/>
            <a:ext cx="885825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907408"/>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6146" name="Picture 2" descr="F:\Data\Рабочий стол\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47323" cy="5831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883602"/>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ru" sz="5600">
                <a:latin typeface="Amatic SC"/>
                <a:ea typeface="Amatic SC"/>
                <a:cs typeface="Amatic SC"/>
                <a:sym typeface="Amatic SC"/>
              </a:rPr>
              <a:t>Цель:</a:t>
            </a:r>
            <a:endParaRPr sz="5600">
              <a:latin typeface="Amatic SC"/>
              <a:ea typeface="Amatic SC"/>
              <a:cs typeface="Amatic SC"/>
              <a:sym typeface="Amatic SC"/>
            </a:endParaRPr>
          </a:p>
        </p:txBody>
      </p:sp>
      <p:sp>
        <p:nvSpPr>
          <p:cNvPr id="142" name="Shape 142"/>
          <p:cNvSpPr txBox="1">
            <a:spLocks noGrp="1"/>
          </p:cNvSpPr>
          <p:nvPr>
            <p:ph type="body" idx="1"/>
          </p:nvPr>
        </p:nvSpPr>
        <p:spPr>
          <a:xfrm>
            <a:off x="1359550" y="2165400"/>
            <a:ext cx="7505700" cy="8685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ru" sz="2000" dirty="0">
                <a:latin typeface="Caveat"/>
                <a:ea typeface="Caveat"/>
                <a:cs typeface="Caveat"/>
                <a:sym typeface="Caveat"/>
              </a:rPr>
              <a:t>Провести  </a:t>
            </a:r>
            <a:r>
              <a:rPr lang="ru" sz="2000" dirty="0" smtClean="0">
                <a:latin typeface="Caveat"/>
                <a:ea typeface="Caveat"/>
                <a:cs typeface="Caveat"/>
                <a:sym typeface="Caveat"/>
              </a:rPr>
              <a:t> диалог на </a:t>
            </a:r>
            <a:r>
              <a:rPr lang="ru" sz="2000" dirty="0">
                <a:latin typeface="Caveat"/>
                <a:ea typeface="Caveat"/>
                <a:cs typeface="Caveat"/>
                <a:sym typeface="Caveat"/>
              </a:rPr>
              <a:t>тему “Деятели киноискусства фронтовики ВОВ”</a:t>
            </a:r>
            <a:endParaRPr sz="2000" dirty="0">
              <a:latin typeface="Caveat"/>
              <a:ea typeface="Caveat"/>
              <a:cs typeface="Caveat"/>
              <a:sym typeface="Caveat"/>
            </a:endParaRPr>
          </a:p>
        </p:txBody>
      </p:sp>
      <p:sp>
        <p:nvSpPr>
          <p:cNvPr id="143" name="Shape 143"/>
          <p:cNvSpPr txBox="1">
            <a:spLocks noGrp="1"/>
          </p:cNvSpPr>
          <p:nvPr>
            <p:ph type="title"/>
          </p:nvPr>
        </p:nvSpPr>
        <p:spPr>
          <a:xfrm>
            <a:off x="765650" y="2792548"/>
            <a:ext cx="7505700" cy="987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ru" sz="5500">
                <a:latin typeface="Amatic SC"/>
                <a:ea typeface="Amatic SC"/>
                <a:cs typeface="Amatic SC"/>
                <a:sym typeface="Amatic SC"/>
              </a:rPr>
              <a:t>Задачи:</a:t>
            </a:r>
            <a:endParaRPr sz="5500">
              <a:latin typeface="Amatic SC"/>
              <a:ea typeface="Amatic SC"/>
              <a:cs typeface="Amatic SC"/>
              <a:sym typeface="Amatic SC"/>
            </a:endParaRPr>
          </a:p>
        </p:txBody>
      </p:sp>
      <p:sp>
        <p:nvSpPr>
          <p:cNvPr id="144" name="Shape 144"/>
          <p:cNvSpPr txBox="1"/>
          <p:nvPr/>
        </p:nvSpPr>
        <p:spPr>
          <a:xfrm>
            <a:off x="1359550" y="3677325"/>
            <a:ext cx="6604800" cy="2573400"/>
          </a:xfrm>
          <a:prstGeom prst="rect">
            <a:avLst/>
          </a:prstGeom>
          <a:noFill/>
          <a:ln>
            <a:noFill/>
          </a:ln>
        </p:spPr>
        <p:txBody>
          <a:bodyPr spcFirstLastPara="1" wrap="square" lIns="91425" tIns="91425" rIns="91425" bIns="91425" anchor="t" anchorCtr="0">
            <a:noAutofit/>
          </a:bodyPr>
          <a:lstStyle/>
          <a:p>
            <a:pPr marL="457200" lvl="0" indent="-355600" rtl="0">
              <a:spcBef>
                <a:spcPts val="0"/>
              </a:spcBef>
              <a:spcAft>
                <a:spcPts val="0"/>
              </a:spcAft>
              <a:buClr>
                <a:srgbClr val="434343"/>
              </a:buClr>
              <a:buSzPts val="2000"/>
              <a:buFont typeface="Caveat"/>
              <a:buAutoNum type="arabicParenR"/>
            </a:pPr>
            <a:r>
              <a:rPr lang="ru-RU" sz="2000" dirty="0" smtClean="0">
                <a:solidFill>
                  <a:srgbClr val="434343"/>
                </a:solidFill>
                <a:latin typeface="Caveat"/>
                <a:ea typeface="Caveat"/>
                <a:cs typeface="Caveat"/>
                <a:sym typeface="Caveat"/>
              </a:rPr>
              <a:t>Освоить информацию по теме</a:t>
            </a:r>
            <a:endParaRPr sz="2000" dirty="0">
              <a:solidFill>
                <a:srgbClr val="434343"/>
              </a:solidFill>
              <a:latin typeface="Caveat"/>
              <a:ea typeface="Caveat"/>
              <a:cs typeface="Caveat"/>
              <a:sym typeface="Caveat"/>
            </a:endParaRPr>
          </a:p>
          <a:p>
            <a:pPr marL="457200" lvl="0" indent="-355600" rtl="0">
              <a:spcBef>
                <a:spcPts val="0"/>
              </a:spcBef>
              <a:spcAft>
                <a:spcPts val="0"/>
              </a:spcAft>
              <a:buClr>
                <a:srgbClr val="434343"/>
              </a:buClr>
              <a:buSzPts val="2000"/>
              <a:buFont typeface="Caveat"/>
              <a:buAutoNum type="arabicParenR"/>
            </a:pPr>
            <a:r>
              <a:rPr lang="ru-RU" sz="2000" dirty="0" smtClean="0">
                <a:solidFill>
                  <a:srgbClr val="434343"/>
                </a:solidFill>
                <a:latin typeface="Caveat"/>
                <a:ea typeface="Caveat"/>
                <a:cs typeface="Caveat"/>
                <a:sym typeface="Caveat"/>
              </a:rPr>
              <a:t>Учить участвовать в диалоге правильно применяя термины и понятия</a:t>
            </a:r>
            <a:endParaRPr sz="2000" dirty="0">
              <a:solidFill>
                <a:srgbClr val="434343"/>
              </a:solidFill>
              <a:latin typeface="Caveat"/>
              <a:ea typeface="Caveat"/>
              <a:cs typeface="Caveat"/>
              <a:sym typeface="Caveat"/>
            </a:endParaRPr>
          </a:p>
          <a:p>
            <a:pPr marL="457200" lvl="0" indent="-355600" rtl="0">
              <a:spcBef>
                <a:spcPts val="0"/>
              </a:spcBef>
              <a:spcAft>
                <a:spcPts val="0"/>
              </a:spcAft>
              <a:buClr>
                <a:srgbClr val="434343"/>
              </a:buClr>
              <a:buSzPts val="2000"/>
              <a:buFont typeface="Caveat"/>
              <a:buAutoNum type="arabicParenR"/>
            </a:pPr>
            <a:r>
              <a:rPr lang="ru" sz="2000" dirty="0" smtClean="0">
                <a:solidFill>
                  <a:srgbClr val="434343"/>
                </a:solidFill>
                <a:latin typeface="Caveat"/>
                <a:ea typeface="Caveat"/>
                <a:cs typeface="Caveat"/>
                <a:sym typeface="Caveat"/>
              </a:rPr>
              <a:t>Расширить знания учащихся в области киноискусства</a:t>
            </a:r>
          </a:p>
          <a:p>
            <a:pPr marL="457200" lvl="0" indent="-355600" rtl="0">
              <a:spcBef>
                <a:spcPts val="0"/>
              </a:spcBef>
              <a:spcAft>
                <a:spcPts val="0"/>
              </a:spcAft>
              <a:buClr>
                <a:srgbClr val="434343"/>
              </a:buClr>
              <a:buSzPts val="2000"/>
              <a:buFont typeface="Caveat"/>
              <a:buAutoNum type="arabicParenR"/>
            </a:pPr>
            <a:r>
              <a:rPr lang="ru-RU" sz="2000" dirty="0" smtClean="0">
                <a:solidFill>
                  <a:srgbClr val="434343"/>
                </a:solidFill>
                <a:latin typeface="Caveat"/>
                <a:ea typeface="Caveat"/>
                <a:cs typeface="Caveat"/>
                <a:sym typeface="Caveat"/>
              </a:rPr>
              <a:t>В</a:t>
            </a:r>
            <a:r>
              <a:rPr lang="ru" sz="2000" dirty="0" smtClean="0">
                <a:solidFill>
                  <a:srgbClr val="434343"/>
                </a:solidFill>
                <a:latin typeface="Caveat"/>
                <a:ea typeface="Caveat"/>
                <a:cs typeface="Caveat"/>
                <a:sym typeface="Caveat"/>
              </a:rPr>
              <a:t>остипывать чувство гордости за своих соотечественников</a:t>
            </a:r>
            <a:endParaRPr sz="2000" dirty="0">
              <a:solidFill>
                <a:srgbClr val="434343"/>
              </a:solidFill>
              <a:latin typeface="Caveat"/>
              <a:ea typeface="Caveat"/>
              <a:cs typeface="Caveat"/>
              <a:sym typeface="Caveat"/>
            </a:endParaRPr>
          </a:p>
        </p:txBody>
      </p:sp>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descr="F:\Data\Рабочий стол\14123922223743774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11318" cy="5807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594633"/>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F:\Data\Рабочий стол\wx1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8559316" cy="5706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819559"/>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F:\Data\Рабочий стол\f_0IvIwFQF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747323" cy="5831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07552"/>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descr="F:\Data\Рабочий стол\242564-250740210f9cb4a13620ec3c68ed36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80" y="548680"/>
            <a:ext cx="8495295" cy="5663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469921"/>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descr="F:\Data\Рабочий стол\242561-297e4f482b27c1e543a9e2973b806a3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1"/>
            <a:ext cx="8963347" cy="5975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54700"/>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descr="F:\Data\Рабочий стол\wx1080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017"/>
            <a:ext cx="8809058" cy="587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92990"/>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descr="F:\Data\Рабочий стол\wx1080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666820" cy="5777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64320"/>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descr="F:\Data\Рабочий стол\9f1d6033b407fe63db2fdd49c0bba1f9_RSZ_6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16" y="548680"/>
            <a:ext cx="8532948" cy="5688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403613"/>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179512" y="332656"/>
            <a:ext cx="5377500" cy="2194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ru-RU" sz="5400" b="1" dirty="0" smtClean="0">
                <a:solidFill>
                  <a:srgbClr val="F3F3F3"/>
                </a:solidFill>
                <a:latin typeface="Amatic SC"/>
                <a:ea typeface="Amatic SC"/>
                <a:cs typeface="Amatic SC"/>
                <a:sym typeface="Amatic SC"/>
              </a:rPr>
              <a:t>А</a:t>
            </a:r>
            <a:r>
              <a:rPr lang="ru" sz="5400" b="1" dirty="0" smtClean="0">
                <a:solidFill>
                  <a:srgbClr val="F3F3F3"/>
                </a:solidFill>
                <a:latin typeface="Amatic SC"/>
                <a:ea typeface="Amatic SC"/>
                <a:cs typeface="Amatic SC"/>
                <a:sym typeface="Amatic SC"/>
              </a:rPr>
              <a:t>ктеры-</a:t>
            </a:r>
            <a:br>
              <a:rPr lang="ru" sz="5400" b="1" dirty="0" smtClean="0">
                <a:solidFill>
                  <a:srgbClr val="F3F3F3"/>
                </a:solidFill>
                <a:latin typeface="Amatic SC"/>
                <a:ea typeface="Amatic SC"/>
                <a:cs typeface="Amatic SC"/>
                <a:sym typeface="Amatic SC"/>
              </a:rPr>
            </a:br>
            <a:r>
              <a:rPr lang="ru" sz="5400" b="1" dirty="0" smtClean="0">
                <a:solidFill>
                  <a:srgbClr val="F3F3F3"/>
                </a:solidFill>
                <a:latin typeface="Amatic SC"/>
                <a:ea typeface="Amatic SC"/>
                <a:cs typeface="Amatic SC"/>
                <a:sym typeface="Amatic SC"/>
              </a:rPr>
              <a:t>фронтовики</a:t>
            </a:r>
            <a:endParaRPr sz="5400" b="1" dirty="0">
              <a:solidFill>
                <a:srgbClr val="F3F3F3"/>
              </a:solidFill>
              <a:latin typeface="Amatic SC"/>
              <a:ea typeface="Amatic SC"/>
              <a:cs typeface="Amatic SC"/>
              <a:sym typeface="Amatic SC"/>
            </a:endParaRPr>
          </a:p>
        </p:txBody>
      </p:sp>
      <p:sp>
        <p:nvSpPr>
          <p:cNvPr id="3" name="Прямоугольник 2"/>
          <p:cNvSpPr/>
          <p:nvPr/>
        </p:nvSpPr>
        <p:spPr>
          <a:xfrm>
            <a:off x="5580112" y="3383414"/>
            <a:ext cx="1935145" cy="523220"/>
          </a:xfrm>
          <a:prstGeom prst="rect">
            <a:avLst/>
          </a:prstGeom>
        </p:spPr>
        <p:txBody>
          <a:bodyPr wrap="none">
            <a:spAutoFit/>
          </a:bodyPr>
          <a:lstStyle/>
          <a:p>
            <a:r>
              <a:rPr lang="ru" sz="2800" b="1" dirty="0">
                <a:solidFill>
                  <a:srgbClr val="FFFF00"/>
                </a:solidFill>
                <a:latin typeface="Amatic SC"/>
                <a:ea typeface="Amatic SC"/>
                <a:cs typeface="Amatic SC"/>
                <a:sym typeface="Amatic SC"/>
              </a:rPr>
              <a:t>Владимир Басов</a:t>
            </a:r>
            <a:endParaRPr lang="ru-RU" sz="2800" b="1" dirty="0">
              <a:solidFill>
                <a:srgbClr val="FFFF00"/>
              </a:solidFill>
            </a:endParaRPr>
          </a:p>
        </p:txBody>
      </p:sp>
      <p:sp>
        <p:nvSpPr>
          <p:cNvPr id="4" name="Прямоугольник 3"/>
          <p:cNvSpPr/>
          <p:nvPr/>
        </p:nvSpPr>
        <p:spPr>
          <a:xfrm>
            <a:off x="1043608" y="6138882"/>
            <a:ext cx="1787669" cy="523220"/>
          </a:xfrm>
          <a:prstGeom prst="rect">
            <a:avLst/>
          </a:prstGeom>
        </p:spPr>
        <p:txBody>
          <a:bodyPr wrap="none">
            <a:spAutoFit/>
          </a:bodyPr>
          <a:lstStyle/>
          <a:p>
            <a:r>
              <a:rPr lang="ru" sz="2800" b="1" dirty="0">
                <a:solidFill>
                  <a:srgbClr val="FFFF00"/>
                </a:solidFill>
                <a:latin typeface="Amatic SC"/>
                <a:ea typeface="Amatic SC"/>
                <a:cs typeface="Amatic SC"/>
                <a:sym typeface="Amatic SC"/>
              </a:rPr>
              <a:t>Евгений Весник</a:t>
            </a:r>
            <a:endParaRPr lang="ru-RU" sz="2800" b="1" dirty="0">
              <a:solidFill>
                <a:srgbClr val="FFFF00"/>
              </a:solidFill>
            </a:endParaRPr>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330" t="11880" r="5876" b="11288"/>
          <a:stretch/>
        </p:blipFill>
        <p:spPr bwMode="auto">
          <a:xfrm>
            <a:off x="4524192" y="404664"/>
            <a:ext cx="4363107" cy="286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72" t="3744" r="2409" b="2386"/>
          <a:stretch/>
        </p:blipFill>
        <p:spPr bwMode="auto">
          <a:xfrm>
            <a:off x="107504" y="2996952"/>
            <a:ext cx="4237003" cy="301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252536" y="122465"/>
            <a:ext cx="5377500" cy="2194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ru-RU" sz="5400" b="1" dirty="0" smtClean="0">
                <a:solidFill>
                  <a:srgbClr val="F3F3F3"/>
                </a:solidFill>
                <a:latin typeface="Amatic SC"/>
                <a:ea typeface="Amatic SC"/>
                <a:cs typeface="Amatic SC"/>
                <a:sym typeface="Amatic SC"/>
              </a:rPr>
              <a:t>А</a:t>
            </a:r>
            <a:r>
              <a:rPr lang="ru" sz="5400" b="1" dirty="0" smtClean="0">
                <a:solidFill>
                  <a:srgbClr val="F3F3F3"/>
                </a:solidFill>
                <a:latin typeface="Amatic SC"/>
                <a:ea typeface="Amatic SC"/>
                <a:cs typeface="Amatic SC"/>
                <a:sym typeface="Amatic SC"/>
              </a:rPr>
              <a:t>ктеры-</a:t>
            </a:r>
            <a:br>
              <a:rPr lang="ru" sz="5400" b="1" dirty="0" smtClean="0">
                <a:solidFill>
                  <a:srgbClr val="F3F3F3"/>
                </a:solidFill>
                <a:latin typeface="Amatic SC"/>
                <a:ea typeface="Amatic SC"/>
                <a:cs typeface="Amatic SC"/>
                <a:sym typeface="Amatic SC"/>
              </a:rPr>
            </a:br>
            <a:r>
              <a:rPr lang="ru" sz="5400" b="1" dirty="0" smtClean="0">
                <a:solidFill>
                  <a:srgbClr val="F3F3F3"/>
                </a:solidFill>
                <a:latin typeface="Amatic SC"/>
                <a:ea typeface="Amatic SC"/>
                <a:cs typeface="Amatic SC"/>
                <a:sym typeface="Amatic SC"/>
              </a:rPr>
              <a:t>фронтовики</a:t>
            </a:r>
            <a:endParaRPr sz="5400" b="1" dirty="0">
              <a:solidFill>
                <a:srgbClr val="F3F3F3"/>
              </a:solidFill>
              <a:latin typeface="Amatic SC"/>
              <a:ea typeface="Amatic SC"/>
              <a:cs typeface="Amatic SC"/>
              <a:sym typeface="Amatic SC"/>
            </a:endParaRPr>
          </a:p>
        </p:txBody>
      </p:sp>
      <p:sp>
        <p:nvSpPr>
          <p:cNvPr id="3" name="Прямоугольник 2"/>
          <p:cNvSpPr/>
          <p:nvPr/>
        </p:nvSpPr>
        <p:spPr>
          <a:xfrm>
            <a:off x="5924389" y="3495269"/>
            <a:ext cx="1524776" cy="461665"/>
          </a:xfrm>
          <a:prstGeom prst="rect">
            <a:avLst/>
          </a:prstGeom>
        </p:spPr>
        <p:txBody>
          <a:bodyPr wrap="none">
            <a:spAutoFit/>
          </a:bodyPr>
          <a:lstStyle/>
          <a:p>
            <a:r>
              <a:rPr lang="ru" sz="2400" b="1" dirty="0">
                <a:solidFill>
                  <a:srgbClr val="FFFF00"/>
                </a:solidFill>
                <a:latin typeface="Amatic SC"/>
                <a:ea typeface="Amatic SC"/>
                <a:cs typeface="Amatic SC"/>
                <a:sym typeface="Amatic SC"/>
              </a:rPr>
              <a:t>Зиновий Гердт</a:t>
            </a:r>
            <a:endParaRPr lang="ru-RU" sz="2400" b="1" dirty="0">
              <a:solidFill>
                <a:srgbClr val="FFFF00"/>
              </a:solidFill>
            </a:endParaRPr>
          </a:p>
        </p:txBody>
      </p:sp>
      <p:sp>
        <p:nvSpPr>
          <p:cNvPr id="4" name="Прямоугольник 3"/>
          <p:cNvSpPr/>
          <p:nvPr/>
        </p:nvSpPr>
        <p:spPr>
          <a:xfrm>
            <a:off x="1154342" y="5734647"/>
            <a:ext cx="1947969" cy="461665"/>
          </a:xfrm>
          <a:prstGeom prst="rect">
            <a:avLst/>
          </a:prstGeom>
        </p:spPr>
        <p:txBody>
          <a:bodyPr wrap="none">
            <a:spAutoFit/>
          </a:bodyPr>
          <a:lstStyle/>
          <a:p>
            <a:r>
              <a:rPr lang="ru" sz="2400" b="1" dirty="0">
                <a:solidFill>
                  <a:srgbClr val="FFFF00"/>
                </a:solidFill>
                <a:latin typeface="Amatic SC"/>
                <a:ea typeface="Amatic SC"/>
                <a:cs typeface="Amatic SC"/>
                <a:sym typeface="Amatic SC"/>
              </a:rPr>
              <a:t>Николай Трофимов</a:t>
            </a:r>
            <a:endParaRPr lang="ru-RU" sz="2400" b="1" dirty="0">
              <a:solidFill>
                <a:srgbClr val="FFFF00"/>
              </a:solidFill>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70" r="2034"/>
          <a:stretch/>
        </p:blipFill>
        <p:spPr bwMode="auto">
          <a:xfrm>
            <a:off x="251520" y="2317265"/>
            <a:ext cx="4042161" cy="3163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271" y="404664"/>
            <a:ext cx="4315012" cy="29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146272"/>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23528" y="1412776"/>
            <a:ext cx="3096344" cy="671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ru" dirty="0"/>
              <a:t>Главный кадр </a:t>
            </a:r>
            <a:r>
              <a:rPr lang="ru" dirty="0" smtClean="0"/>
              <a:t/>
            </a:r>
            <a:br>
              <a:rPr lang="ru" dirty="0" smtClean="0"/>
            </a:br>
            <a:r>
              <a:rPr lang="ru" dirty="0" smtClean="0"/>
              <a:t>– </a:t>
            </a:r>
            <a:r>
              <a:rPr lang="ru" dirty="0"/>
              <a:t>на передовой!</a:t>
            </a:r>
            <a:endParaRPr dirty="0"/>
          </a:p>
        </p:txBody>
      </p:sp>
      <p:sp>
        <p:nvSpPr>
          <p:cNvPr id="150" name="Shape 150"/>
          <p:cNvSpPr txBox="1">
            <a:spLocks noGrp="1"/>
          </p:cNvSpPr>
          <p:nvPr>
            <p:ph type="body" idx="1"/>
          </p:nvPr>
        </p:nvSpPr>
        <p:spPr>
          <a:xfrm>
            <a:off x="395536" y="4653136"/>
            <a:ext cx="8424936" cy="1550136"/>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ru" sz="2000" dirty="0">
                <a:solidFill>
                  <a:srgbClr val="212121"/>
                </a:solidFill>
                <a:latin typeface="Times New Roman" pitchFamily="18" charset="0"/>
                <a:ea typeface="Verdana"/>
                <a:cs typeface="Times New Roman" pitchFamily="18" charset="0"/>
                <a:sym typeface="Verdana"/>
              </a:rPr>
              <a:t>А что на фронте? Это вопрос волновал каждого в годы войны. Самую животрепещущую  тему освещала фронтовая кинохроника. 250 кинооператоров побывали на месте сражений, из них почти 50 человек погибли на передовой.  Они запечатлели на пленке кадры, которые без прикрас доносили всю правду о страшной войне</a:t>
            </a:r>
            <a:r>
              <a:rPr lang="ru" sz="2000" dirty="0" smtClean="0">
                <a:solidFill>
                  <a:srgbClr val="212121"/>
                </a:solidFill>
                <a:latin typeface="Times New Roman" pitchFamily="18" charset="0"/>
                <a:ea typeface="Verdana"/>
                <a:cs typeface="Times New Roman" pitchFamily="18" charset="0"/>
                <a:sym typeface="Verdana"/>
              </a:rPr>
              <a:t>.</a:t>
            </a:r>
            <a:endParaRPr sz="2000" dirty="0">
              <a:solidFill>
                <a:srgbClr val="212121"/>
              </a:solidFill>
              <a:latin typeface="Times New Roman" pitchFamily="18" charset="0"/>
              <a:ea typeface="Verdana"/>
              <a:cs typeface="Times New Roman" pitchFamily="18" charset="0"/>
              <a:sym typeface="Verdana"/>
            </a:endParaRPr>
          </a:p>
        </p:txBody>
      </p:sp>
      <p:pic>
        <p:nvPicPr>
          <p:cNvPr id="152" name="Shape 152"/>
          <p:cNvPicPr preferRelativeResize="0"/>
          <p:nvPr/>
        </p:nvPicPr>
        <p:blipFill>
          <a:blip r:embed="rId3">
            <a:alphaModFix/>
          </a:blip>
          <a:stretch>
            <a:fillRect/>
          </a:stretch>
        </p:blipFill>
        <p:spPr>
          <a:xfrm>
            <a:off x="3347864" y="692696"/>
            <a:ext cx="4635389" cy="3815099"/>
          </a:xfrm>
          <a:prstGeom prst="rect">
            <a:avLst/>
          </a:prstGeom>
          <a:noFill/>
          <a:ln>
            <a:noFill/>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4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179512" y="332656"/>
            <a:ext cx="5377500" cy="2194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ru-RU" sz="5400" b="1" dirty="0" smtClean="0">
                <a:solidFill>
                  <a:srgbClr val="F3F3F3"/>
                </a:solidFill>
                <a:latin typeface="Amatic SC"/>
                <a:ea typeface="Amatic SC"/>
                <a:cs typeface="Amatic SC"/>
                <a:sym typeface="Amatic SC"/>
              </a:rPr>
              <a:t>А</a:t>
            </a:r>
            <a:r>
              <a:rPr lang="ru" sz="5400" b="1" dirty="0" smtClean="0">
                <a:solidFill>
                  <a:srgbClr val="F3F3F3"/>
                </a:solidFill>
                <a:latin typeface="Amatic SC"/>
                <a:ea typeface="Amatic SC"/>
                <a:cs typeface="Amatic SC"/>
                <a:sym typeface="Amatic SC"/>
              </a:rPr>
              <a:t>ктеры-</a:t>
            </a:r>
            <a:br>
              <a:rPr lang="ru" sz="5400" b="1" dirty="0" smtClean="0">
                <a:solidFill>
                  <a:srgbClr val="F3F3F3"/>
                </a:solidFill>
                <a:latin typeface="Amatic SC"/>
                <a:ea typeface="Amatic SC"/>
                <a:cs typeface="Amatic SC"/>
                <a:sym typeface="Amatic SC"/>
              </a:rPr>
            </a:br>
            <a:r>
              <a:rPr lang="ru" sz="5400" b="1" dirty="0" smtClean="0">
                <a:solidFill>
                  <a:srgbClr val="F3F3F3"/>
                </a:solidFill>
                <a:latin typeface="Amatic SC"/>
                <a:ea typeface="Amatic SC"/>
                <a:cs typeface="Amatic SC"/>
                <a:sym typeface="Amatic SC"/>
              </a:rPr>
              <a:t>фронтовики</a:t>
            </a:r>
            <a:endParaRPr sz="5400" b="1" dirty="0">
              <a:solidFill>
                <a:srgbClr val="F3F3F3"/>
              </a:solidFill>
              <a:latin typeface="Amatic SC"/>
              <a:ea typeface="Amatic SC"/>
              <a:cs typeface="Amatic SC"/>
              <a:sym typeface="Amatic SC"/>
            </a:endParaRPr>
          </a:p>
        </p:txBody>
      </p:sp>
      <p:sp>
        <p:nvSpPr>
          <p:cNvPr id="3" name="Прямоугольник 2"/>
          <p:cNvSpPr/>
          <p:nvPr/>
        </p:nvSpPr>
        <p:spPr>
          <a:xfrm>
            <a:off x="6111052" y="2996952"/>
            <a:ext cx="1848583" cy="523220"/>
          </a:xfrm>
          <a:prstGeom prst="rect">
            <a:avLst/>
          </a:prstGeom>
        </p:spPr>
        <p:txBody>
          <a:bodyPr wrap="none">
            <a:spAutoFit/>
          </a:bodyPr>
          <a:lstStyle/>
          <a:p>
            <a:r>
              <a:rPr lang="ru" sz="2800" b="1" dirty="0">
                <a:solidFill>
                  <a:srgbClr val="FFFF00"/>
                </a:solidFill>
                <a:latin typeface="Amatic SC"/>
                <a:ea typeface="Amatic SC"/>
                <a:cs typeface="Amatic SC"/>
                <a:sym typeface="Amatic SC"/>
              </a:rPr>
              <a:t>Леонид Гайдай</a:t>
            </a:r>
            <a:endParaRPr lang="ru-RU" sz="2800" b="1" dirty="0">
              <a:solidFill>
                <a:srgbClr val="FFFF00"/>
              </a:solidFill>
            </a:endParaRPr>
          </a:p>
        </p:txBody>
      </p:sp>
      <p:sp>
        <p:nvSpPr>
          <p:cNvPr id="4" name="Прямоугольник 3"/>
          <p:cNvSpPr/>
          <p:nvPr/>
        </p:nvSpPr>
        <p:spPr>
          <a:xfrm>
            <a:off x="1187624" y="5481152"/>
            <a:ext cx="1980029" cy="523220"/>
          </a:xfrm>
          <a:prstGeom prst="rect">
            <a:avLst/>
          </a:prstGeom>
        </p:spPr>
        <p:txBody>
          <a:bodyPr wrap="none">
            <a:spAutoFit/>
          </a:bodyPr>
          <a:lstStyle/>
          <a:p>
            <a:r>
              <a:rPr lang="ru" sz="2800" b="1" dirty="0" smtClean="0">
                <a:solidFill>
                  <a:srgbClr val="FFFF00"/>
                </a:solidFill>
                <a:latin typeface="Amatic SC"/>
                <a:ea typeface="Amatic SC"/>
                <a:cs typeface="Amatic SC"/>
                <a:sym typeface="Amatic SC"/>
              </a:rPr>
              <a:t>Сергей Бондарчук</a:t>
            </a:r>
            <a:endParaRPr lang="ru-RU" sz="2800" b="1" dirty="0">
              <a:solidFill>
                <a:srgbClr val="FFFF00"/>
              </a:solidFill>
            </a:endParaRPr>
          </a:p>
        </p:txBody>
      </p:sp>
      <p:pic>
        <p:nvPicPr>
          <p:cNvPr id="15364" name="Picture 4" descr="F:\Data\Рабочий стол\91e75be7e8ea76db02543079ec9997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2420888"/>
            <a:ext cx="4328617" cy="288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5411" t="22872"/>
          <a:stretch/>
        </p:blipFill>
        <p:spPr bwMode="auto">
          <a:xfrm>
            <a:off x="4932040" y="332656"/>
            <a:ext cx="420660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81637"/>
      </p:ext>
    </p:ext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755576" y="1412776"/>
            <a:ext cx="7505700" cy="37335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ru" sz="2000" dirty="0">
                <a:latin typeface="Caveat"/>
                <a:ea typeface="Caveat"/>
                <a:cs typeface="Caveat"/>
                <a:sym typeface="Caveat"/>
              </a:rPr>
              <a:t>         </a:t>
            </a:r>
            <a:r>
              <a:rPr lang="ru" sz="2400" b="1" dirty="0">
                <a:solidFill>
                  <a:srgbClr val="C00000"/>
                </a:solidFill>
                <a:latin typeface="Caveat"/>
                <a:ea typeface="Caveat"/>
                <a:cs typeface="Caveat"/>
                <a:sym typeface="Caveat"/>
              </a:rPr>
              <a:t>Глаза человека, если хорошо присмотреться — в них можно увидеть всю душу, радость или боль, страх или отвагу. Очень непросто играть роль советского солдата, и если тело, мимика лица еще как то могут вжиться в роль, а вот глаза — та боль, которая еле уловима, тот ужас, через который прошел настоящий советский солдат — правду пережитой войны в глазах сыграть практически невозможно...</a:t>
            </a:r>
            <a:endParaRPr sz="2400" b="1" dirty="0">
              <a:solidFill>
                <a:srgbClr val="C00000"/>
              </a:solidFill>
              <a:latin typeface="Caveat"/>
              <a:ea typeface="Caveat"/>
              <a:cs typeface="Caveat"/>
              <a:sym typeface="Caveat"/>
            </a:endParaRPr>
          </a:p>
        </p:txBody>
      </p:sp>
    </p:spTree>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899592" y="332656"/>
            <a:ext cx="7505700" cy="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ru" dirty="0">
                <a:latin typeface="Amatic SC"/>
                <a:ea typeface="Amatic SC"/>
                <a:cs typeface="Amatic SC"/>
                <a:sym typeface="Amatic SC"/>
              </a:rPr>
              <a:t>Источники</a:t>
            </a:r>
            <a:endParaRPr dirty="0">
              <a:latin typeface="Amatic SC"/>
              <a:ea typeface="Amatic SC"/>
              <a:cs typeface="Amatic SC"/>
              <a:sym typeface="Amatic SC"/>
            </a:endParaRPr>
          </a:p>
        </p:txBody>
      </p:sp>
      <p:sp>
        <p:nvSpPr>
          <p:cNvPr id="317" name="Shape 317"/>
          <p:cNvSpPr txBox="1">
            <a:spLocks noGrp="1"/>
          </p:cNvSpPr>
          <p:nvPr>
            <p:ph type="body" idx="1"/>
          </p:nvPr>
        </p:nvSpPr>
        <p:spPr>
          <a:xfrm>
            <a:off x="637550" y="908720"/>
            <a:ext cx="7505700" cy="3985200"/>
          </a:xfrm>
          <a:prstGeom prst="rect">
            <a:avLst/>
          </a:prstGeom>
        </p:spPr>
        <p:txBody>
          <a:bodyPr spcFirstLastPara="1" wrap="square" lIns="91425" tIns="91425" rIns="91425" bIns="91425" anchor="t" anchorCtr="0">
            <a:noAutofit/>
          </a:bodyPr>
          <a:lstStyle/>
          <a:p>
            <a:pPr marL="457200" lvl="0" indent="-368300" rtl="0">
              <a:lnSpc>
                <a:spcPct val="100000"/>
              </a:lnSpc>
              <a:spcBef>
                <a:spcPts val="0"/>
              </a:spcBef>
              <a:spcAft>
                <a:spcPts val="0"/>
              </a:spcAft>
              <a:buSzPts val="2200"/>
              <a:buFont typeface="Caveat"/>
              <a:buChar char="●"/>
            </a:pPr>
            <a:r>
              <a:rPr lang="ru" sz="1800" dirty="0">
                <a:latin typeface="Caveat"/>
                <a:ea typeface="Caveat"/>
                <a:cs typeface="Caveat"/>
                <a:sym typeface="Caveat"/>
              </a:rPr>
              <a:t>http://живаяистория-ургпу.рф/blog/271-kinematograf-vov.html</a:t>
            </a:r>
            <a:endParaRPr sz="1800" dirty="0">
              <a:latin typeface="Caveat"/>
              <a:ea typeface="Caveat"/>
              <a:cs typeface="Caveat"/>
              <a:sym typeface="Caveat"/>
            </a:endParaRPr>
          </a:p>
          <a:p>
            <a:pPr marL="457200" lvl="0" indent="-368300" rtl="0">
              <a:lnSpc>
                <a:spcPct val="100000"/>
              </a:lnSpc>
              <a:spcBef>
                <a:spcPts val="0"/>
              </a:spcBef>
              <a:spcAft>
                <a:spcPts val="0"/>
              </a:spcAft>
              <a:buSzPts val="2200"/>
              <a:buFont typeface="Caveat"/>
              <a:buChar char="●"/>
            </a:pPr>
            <a:r>
              <a:rPr lang="ru" sz="1800" u="sng" dirty="0">
                <a:solidFill>
                  <a:schemeClr val="hlink"/>
                </a:solidFill>
                <a:latin typeface="Caveat"/>
                <a:ea typeface="Caveat"/>
                <a:cs typeface="Caveat"/>
                <a:sym typeface="Caveat"/>
                <a:hlinkClick r:id="rId3"/>
              </a:rPr>
              <a:t>http://infonarod.ru/info/frontovye-kinooperatory</a:t>
            </a:r>
            <a:endParaRPr sz="1800" dirty="0">
              <a:latin typeface="Caveat"/>
              <a:ea typeface="Caveat"/>
              <a:cs typeface="Caveat"/>
              <a:sym typeface="Caveat"/>
            </a:endParaRPr>
          </a:p>
          <a:p>
            <a:pPr marL="457200" lvl="0" indent="-368300" rtl="0">
              <a:lnSpc>
                <a:spcPct val="100000"/>
              </a:lnSpc>
              <a:spcBef>
                <a:spcPts val="0"/>
              </a:spcBef>
              <a:spcAft>
                <a:spcPts val="0"/>
              </a:spcAft>
              <a:buSzPts val="2200"/>
              <a:buFont typeface="Caveat"/>
              <a:buChar char="●"/>
            </a:pPr>
            <a:r>
              <a:rPr lang="ru" sz="1800" u="sng" dirty="0">
                <a:solidFill>
                  <a:schemeClr val="hlink"/>
                </a:solidFill>
                <a:latin typeface="Caveat"/>
                <a:ea typeface="Caveat"/>
                <a:cs typeface="Caveat"/>
                <a:sym typeface="Caveat"/>
                <a:hlinkClick r:id="rId4"/>
              </a:rPr>
              <a:t>https://ru.wikipedia.org/wiki/Фронтовые_кинооператоры_Великой_Отечественной_войны</a:t>
            </a:r>
            <a:endParaRPr sz="1800" dirty="0">
              <a:latin typeface="Caveat"/>
              <a:ea typeface="Caveat"/>
              <a:cs typeface="Caveat"/>
              <a:sym typeface="Caveat"/>
            </a:endParaRPr>
          </a:p>
          <a:p>
            <a:pPr marL="457200" lvl="0" indent="-368300" rtl="0">
              <a:lnSpc>
                <a:spcPct val="100000"/>
              </a:lnSpc>
              <a:spcBef>
                <a:spcPts val="0"/>
              </a:spcBef>
              <a:spcAft>
                <a:spcPts val="0"/>
              </a:spcAft>
              <a:buSzPts val="2200"/>
              <a:buFont typeface="Caveat"/>
              <a:buChar char="●"/>
            </a:pPr>
            <a:r>
              <a:rPr lang="ru" sz="1800" u="sng" dirty="0">
                <a:solidFill>
                  <a:schemeClr val="hlink"/>
                </a:solidFill>
                <a:latin typeface="Caveat"/>
                <a:ea typeface="Caveat"/>
                <a:cs typeface="Caveat"/>
                <a:sym typeface="Caveat"/>
                <a:hlinkClick r:id="rId5"/>
              </a:rPr>
              <a:t>http://pandia.ru/text/77/400/50494.php</a:t>
            </a:r>
            <a:endParaRPr sz="1800" dirty="0">
              <a:latin typeface="Caveat"/>
              <a:ea typeface="Caveat"/>
              <a:cs typeface="Caveat"/>
              <a:sym typeface="Caveat"/>
            </a:endParaRPr>
          </a:p>
          <a:p>
            <a:pPr marL="457200" lvl="0" indent="-368300" rtl="0">
              <a:lnSpc>
                <a:spcPct val="100000"/>
              </a:lnSpc>
              <a:spcBef>
                <a:spcPts val="0"/>
              </a:spcBef>
              <a:spcAft>
                <a:spcPts val="0"/>
              </a:spcAft>
              <a:buSzPts val="2200"/>
              <a:buFont typeface="Caveat"/>
              <a:buChar char="●"/>
            </a:pPr>
            <a:r>
              <a:rPr lang="ru" sz="1800" u="sng" dirty="0">
                <a:solidFill>
                  <a:schemeClr val="hlink"/>
                </a:solidFill>
                <a:latin typeface="Caveat"/>
                <a:ea typeface="Caveat"/>
                <a:cs typeface="Caveat"/>
                <a:sym typeface="Caveat"/>
                <a:hlinkClick r:id="rId6"/>
              </a:rPr>
              <a:t>http://voenhronika.ru/publ/vtoraja_mirovaja_vojna_sssr_khronika/frontovye_operatory_cena_kadra_kazhdyj_vtoroj_ranen_kazhdyj_chetvertyj_ubit_rossija_2008_god/22-1-0-1220</a:t>
            </a:r>
            <a:endParaRPr sz="1800" dirty="0">
              <a:latin typeface="Caveat"/>
              <a:ea typeface="Caveat"/>
              <a:cs typeface="Caveat"/>
              <a:sym typeface="Caveat"/>
            </a:endParaRPr>
          </a:p>
          <a:p>
            <a:pPr marL="457200" lvl="0" indent="-368300" rtl="0">
              <a:lnSpc>
                <a:spcPct val="100000"/>
              </a:lnSpc>
              <a:spcBef>
                <a:spcPts val="0"/>
              </a:spcBef>
              <a:spcAft>
                <a:spcPts val="0"/>
              </a:spcAft>
              <a:buSzPts val="2200"/>
              <a:buFont typeface="Caveat"/>
              <a:buChar char="●"/>
            </a:pPr>
            <a:r>
              <a:rPr lang="ru" sz="1800" u="sng" dirty="0">
                <a:solidFill>
                  <a:schemeClr val="hlink"/>
                </a:solidFill>
                <a:latin typeface="Caveat"/>
                <a:ea typeface="Caveat"/>
                <a:cs typeface="Caveat"/>
                <a:sym typeface="Caveat"/>
                <a:hlinkClick r:id="rId7"/>
              </a:rPr>
              <a:t>https://moiarussia.ru/sovetskie-aktery-proshedshie-velikuyu-otechestvennuyu-vojnu/</a:t>
            </a:r>
            <a:endParaRPr sz="1800" dirty="0">
              <a:latin typeface="Caveat"/>
              <a:ea typeface="Caveat"/>
              <a:cs typeface="Caveat"/>
              <a:sym typeface="Caveat"/>
            </a:endParaRPr>
          </a:p>
          <a:p>
            <a:pPr marL="457200" lvl="0" indent="-368300" rtl="0">
              <a:lnSpc>
                <a:spcPct val="100000"/>
              </a:lnSpc>
              <a:spcBef>
                <a:spcPts val="0"/>
              </a:spcBef>
              <a:spcAft>
                <a:spcPts val="0"/>
              </a:spcAft>
              <a:buSzPts val="2200"/>
              <a:buFont typeface="Caveat"/>
              <a:buChar char="●"/>
            </a:pPr>
            <a:r>
              <a:rPr lang="ru" sz="1800" u="sng" dirty="0">
                <a:solidFill>
                  <a:schemeClr val="hlink"/>
                </a:solidFill>
                <a:latin typeface="Caveat"/>
                <a:ea typeface="Caveat"/>
                <a:cs typeface="Caveat"/>
                <a:sym typeface="Caveat"/>
                <a:hlinkClick r:id="rId8"/>
              </a:rPr>
              <a:t>http://okok.life/life/26-sovetskih-akterov-frontovikov/</a:t>
            </a:r>
            <a:endParaRPr sz="1800" dirty="0">
              <a:latin typeface="Caveat"/>
              <a:ea typeface="Caveat"/>
              <a:cs typeface="Caveat"/>
              <a:sym typeface="Caveat"/>
            </a:endParaRPr>
          </a:p>
          <a:p>
            <a:pPr marL="457200" lvl="0" indent="-368300" rtl="0">
              <a:lnSpc>
                <a:spcPct val="100000"/>
              </a:lnSpc>
              <a:spcBef>
                <a:spcPts val="0"/>
              </a:spcBef>
              <a:spcAft>
                <a:spcPts val="0"/>
              </a:spcAft>
              <a:buSzPts val="2200"/>
              <a:buFont typeface="Caveat"/>
              <a:buChar char="●"/>
            </a:pPr>
            <a:r>
              <a:rPr lang="ru" sz="1800" dirty="0">
                <a:latin typeface="Caveat"/>
                <a:ea typeface="Caveat"/>
                <a:cs typeface="Caveat"/>
                <a:sym typeface="Caveat"/>
                <a:hlinkClick r:id="rId9"/>
              </a:rPr>
              <a:t>http://www.kino-teatr.ru/kino/operator/sov/369699/bio</a:t>
            </a:r>
            <a:r>
              <a:rPr lang="ru" sz="1800" dirty="0" smtClean="0">
                <a:latin typeface="Caveat"/>
                <a:ea typeface="Caveat"/>
                <a:cs typeface="Caveat"/>
                <a:sym typeface="Caveat"/>
                <a:hlinkClick r:id="rId9"/>
              </a:rPr>
              <a:t>/</a:t>
            </a:r>
            <a:endParaRPr lang="ru" sz="1800" dirty="0" smtClean="0">
              <a:latin typeface="Caveat"/>
              <a:ea typeface="Caveat"/>
              <a:cs typeface="Caveat"/>
              <a:sym typeface="Caveat"/>
            </a:endParaRPr>
          </a:p>
          <a:p>
            <a:pPr lvl="0" indent="-355600">
              <a:buSzPts val="2000"/>
              <a:buFont typeface="Caveat"/>
              <a:buChar char="●"/>
            </a:pPr>
            <a:r>
              <a:rPr lang="en-US" sz="1800" u="sng" dirty="0">
                <a:solidFill>
                  <a:schemeClr val="hlink"/>
                </a:solidFill>
                <a:latin typeface="Caveat"/>
                <a:ea typeface="Caveat"/>
                <a:cs typeface="Caveat"/>
                <a:sym typeface="Caveat"/>
                <a:hlinkClick r:id="rId10"/>
              </a:rPr>
              <a:t>http://feldgrau.info/2010-09-02-14-48-28/10567-frontovye-korespondenty-ch-3</a:t>
            </a:r>
            <a:endParaRPr lang="en-US" sz="1800" dirty="0">
              <a:latin typeface="Caveat"/>
              <a:ea typeface="Caveat"/>
              <a:cs typeface="Caveat"/>
              <a:sym typeface="Caveat"/>
            </a:endParaRPr>
          </a:p>
          <a:p>
            <a:pPr lvl="0" indent="-355600">
              <a:buSzPts val="2000"/>
              <a:buFont typeface="Caveat"/>
              <a:buChar char="●"/>
            </a:pPr>
            <a:r>
              <a:rPr lang="en-US" sz="1800" u="sng" dirty="0">
                <a:solidFill>
                  <a:schemeClr val="hlink"/>
                </a:solidFill>
                <a:latin typeface="Caveat"/>
                <a:ea typeface="Caveat"/>
                <a:cs typeface="Caveat"/>
                <a:sym typeface="Caveat"/>
                <a:hlinkClick r:id="rId11"/>
              </a:rPr>
              <a:t>https://fishki.net/1262604-sovetskie-aktyory--uchastniki-velikoj-otechestvennoj-vojny.html</a:t>
            </a:r>
            <a:endParaRPr lang="en-US" sz="1800" dirty="0">
              <a:latin typeface="Caveat"/>
              <a:ea typeface="Caveat"/>
              <a:cs typeface="Caveat"/>
              <a:sym typeface="Caveat"/>
            </a:endParaRPr>
          </a:p>
          <a:p>
            <a:pPr lvl="0" indent="-355600">
              <a:buSzPts val="2000"/>
              <a:buFont typeface="Caveat"/>
              <a:buChar char="●"/>
            </a:pPr>
            <a:r>
              <a:rPr lang="en-US" sz="1800" u="sng" dirty="0">
                <a:solidFill>
                  <a:schemeClr val="hlink"/>
                </a:solidFill>
                <a:latin typeface="Caveat"/>
                <a:ea typeface="Caveat"/>
                <a:cs typeface="Caveat"/>
                <a:sym typeface="Caveat"/>
                <a:hlinkClick r:id="rId5"/>
              </a:rPr>
              <a:t>http://pandia.ru/text/77/400/50494.php</a:t>
            </a:r>
            <a:endParaRPr lang="en-US" sz="1800" dirty="0">
              <a:latin typeface="Caveat"/>
              <a:ea typeface="Caveat"/>
              <a:cs typeface="Caveat"/>
              <a:sym typeface="Caveat"/>
            </a:endParaRPr>
          </a:p>
          <a:p>
            <a:pPr lvl="0" indent="-355600">
              <a:buSzPts val="2000"/>
              <a:buFont typeface="Caveat"/>
              <a:buChar char="●"/>
            </a:pPr>
            <a:r>
              <a:rPr lang="en-US" sz="1800" u="sng" dirty="0">
                <a:solidFill>
                  <a:schemeClr val="hlink"/>
                </a:solidFill>
                <a:latin typeface="Caveat"/>
                <a:ea typeface="Caveat"/>
                <a:cs typeface="Caveat"/>
                <a:sym typeface="Caveat"/>
                <a:hlinkClick r:id="rId12"/>
              </a:rPr>
              <a:t>https://ru.wikipedia.org/wiki/</a:t>
            </a:r>
            <a:r>
              <a:rPr lang="ru-RU" sz="1800" u="sng" dirty="0" err="1">
                <a:solidFill>
                  <a:schemeClr val="hlink"/>
                </a:solidFill>
                <a:latin typeface="Caveat"/>
                <a:ea typeface="Caveat"/>
                <a:cs typeface="Caveat"/>
                <a:sym typeface="Caveat"/>
                <a:hlinkClick r:id="rId12"/>
              </a:rPr>
              <a:t>Андриканис</a:t>
            </a:r>
            <a:r>
              <a:rPr lang="ru-RU" sz="1800" u="sng" dirty="0">
                <a:solidFill>
                  <a:schemeClr val="hlink"/>
                </a:solidFill>
                <a:latin typeface="Caveat"/>
                <a:ea typeface="Caveat"/>
                <a:cs typeface="Caveat"/>
                <a:sym typeface="Caveat"/>
                <a:hlinkClick r:id="rId12"/>
              </a:rPr>
              <a:t>,_</a:t>
            </a:r>
            <a:r>
              <a:rPr lang="ru-RU" sz="1800" u="sng" dirty="0" err="1">
                <a:solidFill>
                  <a:schemeClr val="hlink"/>
                </a:solidFill>
                <a:latin typeface="Caveat"/>
                <a:ea typeface="Caveat"/>
                <a:cs typeface="Caveat"/>
                <a:sym typeface="Caveat"/>
                <a:hlinkClick r:id="rId12"/>
              </a:rPr>
              <a:t>Евгений_Николаевич</a:t>
            </a:r>
            <a:endParaRPr lang="ru-RU" sz="1800" dirty="0">
              <a:latin typeface="Caveat"/>
              <a:ea typeface="Caveat"/>
              <a:cs typeface="Caveat"/>
              <a:sym typeface="Caveat"/>
            </a:endParaRPr>
          </a:p>
          <a:p>
            <a:pPr lvl="0" indent="-355600">
              <a:buSzPts val="2000"/>
              <a:buFont typeface="Caveat"/>
              <a:buChar char="●"/>
            </a:pPr>
            <a:r>
              <a:rPr lang="en-US" sz="1800" u="sng" dirty="0">
                <a:solidFill>
                  <a:schemeClr val="hlink"/>
                </a:solidFill>
                <a:latin typeface="Caveat"/>
                <a:ea typeface="Caveat"/>
                <a:cs typeface="Caveat"/>
                <a:sym typeface="Caveat"/>
                <a:hlinkClick r:id="rId13"/>
              </a:rPr>
              <a:t>https://ru.wikipedia.org/wiki/</a:t>
            </a:r>
            <a:r>
              <a:rPr lang="ru-RU" sz="1800" u="sng" dirty="0">
                <a:solidFill>
                  <a:schemeClr val="hlink"/>
                </a:solidFill>
                <a:latin typeface="Caveat"/>
                <a:ea typeface="Caveat"/>
                <a:cs typeface="Caveat"/>
                <a:sym typeface="Caveat"/>
                <a:hlinkClick r:id="rId13"/>
              </a:rPr>
              <a:t>Смирнов,_</a:t>
            </a:r>
            <a:r>
              <a:rPr lang="ru-RU" sz="1800" u="sng" dirty="0" err="1">
                <a:solidFill>
                  <a:schemeClr val="hlink"/>
                </a:solidFill>
                <a:latin typeface="Caveat"/>
                <a:ea typeface="Caveat"/>
                <a:cs typeface="Caveat"/>
                <a:sym typeface="Caveat"/>
                <a:hlinkClick r:id="rId13"/>
              </a:rPr>
              <a:t>Алексей_Макарович</a:t>
            </a:r>
            <a:endParaRPr lang="ru-RU" sz="1800" dirty="0">
              <a:latin typeface="Caveat"/>
              <a:ea typeface="Caveat"/>
              <a:cs typeface="Caveat"/>
              <a:sym typeface="Caveat"/>
            </a:endParaRPr>
          </a:p>
          <a:p>
            <a:pPr marL="457200" lvl="0" indent="-368300" rtl="0">
              <a:lnSpc>
                <a:spcPct val="100000"/>
              </a:lnSpc>
              <a:spcBef>
                <a:spcPts val="0"/>
              </a:spcBef>
              <a:spcAft>
                <a:spcPts val="0"/>
              </a:spcAft>
              <a:buSzPts val="2200"/>
              <a:buFont typeface="Caveat"/>
              <a:buChar char="●"/>
            </a:pPr>
            <a:endParaRPr sz="2200" dirty="0">
              <a:latin typeface="Caveat"/>
              <a:ea typeface="Caveat"/>
              <a:cs typeface="Caveat"/>
              <a:sym typeface="Caveat"/>
            </a:endParaRPr>
          </a:p>
          <a:p>
            <a:pPr marL="0" lvl="0" indent="0">
              <a:lnSpc>
                <a:spcPct val="100000"/>
              </a:lnSpc>
              <a:spcBef>
                <a:spcPts val="1600"/>
              </a:spcBef>
              <a:spcAft>
                <a:spcPts val="0"/>
              </a:spcAft>
              <a:buNone/>
            </a:pPr>
            <a:endParaRPr sz="1400" dirty="0"/>
          </a:p>
          <a:p>
            <a:pPr marL="0" lvl="0" indent="0">
              <a:spcBef>
                <a:spcPts val="1600"/>
              </a:spcBef>
              <a:spcAft>
                <a:spcPts val="1600"/>
              </a:spcAft>
              <a:buNone/>
            </a:pPr>
            <a:endParaRPr sz="1400" dirty="0"/>
          </a:p>
        </p:txBody>
      </p:sp>
      <p:sp>
        <p:nvSpPr>
          <p:cNvPr id="318" name="Shape 318"/>
          <p:cNvSpPr txBox="1"/>
          <p:nvPr/>
        </p:nvSpPr>
        <p:spPr>
          <a:xfrm>
            <a:off x="4390400" y="1127475"/>
            <a:ext cx="1371600" cy="45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1500"/>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263" y="908720"/>
            <a:ext cx="3600400" cy="1337172"/>
          </a:xfrm>
        </p:spPr>
        <p:txBody>
          <a:bodyPr/>
          <a:lstStyle/>
          <a:p>
            <a:pPr algn="just"/>
            <a:r>
              <a:rPr lang="ru-RU" sz="2000" dirty="0">
                <a:latin typeface="Times New Roman" pitchFamily="18" charset="0"/>
                <a:cs typeface="Times New Roman" pitchFamily="18" charset="0"/>
              </a:rPr>
              <a:t>В те годы документалисты трудились круглые сутки. В Москве на Киевском вокзале работала студия «</a:t>
            </a:r>
            <a:r>
              <a:rPr lang="ru-RU" sz="2000" dirty="0" err="1">
                <a:latin typeface="Times New Roman" pitchFamily="18" charset="0"/>
                <a:cs typeface="Times New Roman" pitchFamily="18" charset="0"/>
              </a:rPr>
              <a:t>Союзкинохроника</a:t>
            </a:r>
            <a:r>
              <a:rPr lang="ru-RU" sz="2000" dirty="0">
                <a:latin typeface="Times New Roman" pitchFamily="18" charset="0"/>
                <a:cs typeface="Times New Roman" pitchFamily="18" charset="0"/>
              </a:rPr>
              <a:t>», в которой непрерывно обрабатывалась пленка, полученная из «горячих» точек. Эти кадры ждала вся страна, поэтому отдыхать бригадам документального кино было некогда.</a:t>
            </a:r>
          </a:p>
          <a:p>
            <a:pPr algn="just"/>
            <a:endParaRPr lang="ru-RU" sz="2000" dirty="0"/>
          </a:p>
          <a:p>
            <a:pPr algn="just"/>
            <a:endParaRPr lang="ru-RU" sz="2000" dirty="0"/>
          </a:p>
        </p:txBody>
      </p:sp>
      <p:pic>
        <p:nvPicPr>
          <p:cNvPr id="2052" name="Picture 4" descr="F:\Data\Рабочий стол\826165.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62826" y="332656"/>
            <a:ext cx="4392488" cy="3294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descr="F:\Data\Рабочий стол\Cq1sgEgXEAAQ26C.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54406" y="3627022"/>
            <a:ext cx="4557886" cy="2897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45051"/>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251520" y="332656"/>
            <a:ext cx="7505700" cy="639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ru" dirty="0">
                <a:solidFill>
                  <a:schemeClr val="bg1">
                    <a:lumMod val="75000"/>
                  </a:schemeClr>
                </a:solidFill>
              </a:rPr>
              <a:t>Первый «Оскар» - за правду войны</a:t>
            </a:r>
            <a:endParaRPr dirty="0">
              <a:solidFill>
                <a:schemeClr val="bg1">
                  <a:lumMod val="75000"/>
                </a:schemeClr>
              </a:solidFill>
            </a:endParaRPr>
          </a:p>
        </p:txBody>
      </p:sp>
      <p:sp>
        <p:nvSpPr>
          <p:cNvPr id="158" name="Shape 158"/>
          <p:cNvSpPr txBox="1">
            <a:spLocks noGrp="1"/>
          </p:cNvSpPr>
          <p:nvPr>
            <p:ph type="body" idx="1"/>
          </p:nvPr>
        </p:nvSpPr>
        <p:spPr>
          <a:xfrm>
            <a:off x="251520" y="4725144"/>
            <a:ext cx="8712968" cy="1329012"/>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ru" sz="2000" dirty="0">
                <a:latin typeface="Times New Roman" pitchFamily="18" charset="0"/>
                <a:cs typeface="Times New Roman" pitchFamily="18" charset="0"/>
              </a:rPr>
              <a:t>В 1942 году на экраны вышел масштабный документальный фильм «Разгром немецких войск под Москвой». Авторами фильма стали Илья Копалин и Леонид Варламов. Они обработали и смонтировали в единую картину съемки 15-ти фронтовых операторов. На подлинных кадрах – жизнь и борьба,  фронт и тыл, смерть и разгром, победа и поражение</a:t>
            </a:r>
            <a:r>
              <a:rPr lang="ru" sz="2000" dirty="0" smtClean="0">
                <a:latin typeface="Times New Roman" pitchFamily="18" charset="0"/>
                <a:cs typeface="Times New Roman" pitchFamily="18" charset="0"/>
              </a:rPr>
              <a:t>.</a:t>
            </a:r>
            <a:endParaRPr sz="2000" dirty="0">
              <a:latin typeface="Times New Roman" pitchFamily="18" charset="0"/>
              <a:cs typeface="Times New Roman" pitchFamily="18" charset="0"/>
            </a:endParaRPr>
          </a:p>
        </p:txBody>
      </p:sp>
      <p:pic>
        <p:nvPicPr>
          <p:cNvPr id="3075" name="Picture 3" descr="F:\Data\Рабочий стол\И_1502429.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5536" y="1196752"/>
            <a:ext cx="3292116" cy="3456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851920" y="1340768"/>
            <a:ext cx="4822415" cy="3429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endParaRPr lang="ru-RU"/>
          </a:p>
        </p:txBody>
      </p:sp>
      <p:pic>
        <p:nvPicPr>
          <p:cNvPr id="410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1196752"/>
            <a:ext cx="8515350" cy="4476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42693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79512" y="4005064"/>
            <a:ext cx="8712968" cy="2417292"/>
          </a:xfrm>
        </p:spPr>
        <p:txBody>
          <a:bodyPr/>
          <a:lstStyle/>
          <a:p>
            <a:pPr marL="146050" lvl="0" indent="0" algn="just">
              <a:lnSpc>
                <a:spcPct val="100000"/>
              </a:lnSpc>
              <a:buNone/>
            </a:pPr>
            <a:r>
              <a:rPr lang="ru-RU" sz="2000" dirty="0">
                <a:latin typeface="Times New Roman" pitchFamily="18" charset="0"/>
                <a:cs typeface="Times New Roman" pitchFamily="18" charset="0"/>
              </a:rPr>
              <a:t>В своих воспоминаниях И. </a:t>
            </a:r>
            <a:r>
              <a:rPr lang="ru-RU" sz="2000" dirty="0" err="1">
                <a:latin typeface="Times New Roman" pitchFamily="18" charset="0"/>
                <a:cs typeface="Times New Roman" pitchFamily="18" charset="0"/>
              </a:rPr>
              <a:t>Копалин</a:t>
            </a:r>
            <a:r>
              <a:rPr lang="ru-RU" sz="2000" dirty="0">
                <a:latin typeface="Times New Roman" pitchFamily="18" charset="0"/>
                <a:cs typeface="Times New Roman" pitchFamily="18" charset="0"/>
              </a:rPr>
              <a:t> рассказывал, что работали над фильмом сутками, в суровые декабрьские дни - в нетопленных комнатах монтажа. Этот труд был высоко оценен правительством Советского Союза, авторы получили Сталинскую премию. В США фильм показали в 1943 году под названием «Москва наносит ответный удар». </a:t>
            </a:r>
            <a:endParaRPr lang="ru-RU" sz="2000" dirty="0" smtClean="0">
              <a:latin typeface="Times New Roman" pitchFamily="18" charset="0"/>
              <a:cs typeface="Times New Roman" pitchFamily="18" charset="0"/>
            </a:endParaRPr>
          </a:p>
          <a:p>
            <a:pPr marL="146050" lvl="0" indent="0" algn="ctr">
              <a:lnSpc>
                <a:spcPct val="100000"/>
              </a:lnSpc>
              <a:buNone/>
            </a:pPr>
            <a:r>
              <a:rPr lang="ru-RU" sz="2000" b="1" i="1" dirty="0" smtClean="0">
                <a:latin typeface="Times New Roman" pitchFamily="18" charset="0"/>
                <a:cs typeface="Times New Roman" pitchFamily="18" charset="0"/>
              </a:rPr>
              <a:t>Уникальная </a:t>
            </a:r>
            <a:r>
              <a:rPr lang="ru-RU" sz="2000" b="1" i="1" dirty="0">
                <a:latin typeface="Times New Roman" pitchFamily="18" charset="0"/>
                <a:cs typeface="Times New Roman" pitchFamily="18" charset="0"/>
              </a:rPr>
              <a:t>документальная история о трагедии и героизме советского народа не оставила равнодушной Американскую киноакадемию:  впервые русские документалисты удостоились «Оскара».</a:t>
            </a:r>
          </a:p>
          <a:p>
            <a:pPr algn="just"/>
            <a:endParaRPr lang="ru-RU" dirty="0"/>
          </a:p>
        </p:txBody>
      </p:sp>
      <p:pic>
        <p:nvPicPr>
          <p:cNvPr id="5122" name="Picture 2" descr="F:\Data\Рабочий стол\imag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76673"/>
            <a:ext cx="4536504" cy="3493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56693"/>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251520" y="0"/>
            <a:ext cx="6336704" cy="252028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ru" sz="13500" b="1" dirty="0">
                <a:solidFill>
                  <a:srgbClr val="F4CCCC"/>
                </a:solidFill>
                <a:latin typeface="Amatic SC"/>
                <a:ea typeface="Amatic SC"/>
                <a:cs typeface="Amatic SC"/>
                <a:sym typeface="Amatic SC"/>
              </a:rPr>
              <a:t>Операторы</a:t>
            </a:r>
            <a:endParaRPr sz="13500" b="1" dirty="0">
              <a:solidFill>
                <a:schemeClr val="dk1"/>
              </a:solidFill>
              <a:latin typeface="Amatic SC"/>
              <a:ea typeface="Amatic SC"/>
              <a:cs typeface="Amatic SC"/>
              <a:sym typeface="Amatic SC"/>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89464"/>
            <a:ext cx="3672408" cy="3372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F:\Data\Рабочий стол\enn52b332607a419_1024.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27984" y="2060848"/>
            <a:ext cx="3967004" cy="3001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1305</Words>
  <Application>Microsoft Office PowerPoint</Application>
  <PresentationFormat>Экран (4:3)</PresentationFormat>
  <Paragraphs>74</Paragraphs>
  <Slides>42</Slides>
  <Notes>17</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42</vt:i4>
      </vt:variant>
    </vt:vector>
  </HeadingPairs>
  <TitlesOfParts>
    <vt:vector size="50" baseType="lpstr">
      <vt:lpstr>Arial</vt:lpstr>
      <vt:lpstr>Verdana</vt:lpstr>
      <vt:lpstr>Amatic SC</vt:lpstr>
      <vt:lpstr>Calibri</vt:lpstr>
      <vt:lpstr>Caveat</vt:lpstr>
      <vt:lpstr>Nunito</vt:lpstr>
      <vt:lpstr>Times New Roman</vt:lpstr>
      <vt:lpstr>Shift</vt:lpstr>
      <vt:lpstr>Деятели киноискусства фронтовики  ВОВ</vt:lpstr>
      <vt:lpstr>Введение</vt:lpstr>
      <vt:lpstr>Цель:</vt:lpstr>
      <vt:lpstr>Главный кадр  – на передовой!</vt:lpstr>
      <vt:lpstr>Презентация PowerPoint</vt:lpstr>
      <vt:lpstr>Первый «Оскар» - за правду войны</vt:lpstr>
      <vt:lpstr>Презентация PowerPoint</vt:lpstr>
      <vt:lpstr>Презентация PowerPoint</vt:lpstr>
      <vt:lpstr>Операторы</vt:lpstr>
      <vt:lpstr>Фронтовые кинооператоры Великой Отечественной войны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Актеры- фронтовики</vt:lpstr>
      <vt:lpstr>Актеры- фронтовики</vt:lpstr>
      <vt:lpstr>Актеры- фронтовики</vt:lpstr>
      <vt:lpstr>Презентация PowerPoint</vt:lpstr>
      <vt:lpstr>Источники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Деятели киноискусства фронтовики  ВОВ</dc:title>
  <cp:lastModifiedBy>Домашний</cp:lastModifiedBy>
  <cp:revision>38</cp:revision>
  <dcterms:modified xsi:type="dcterms:W3CDTF">2019-03-17T15:53:41Z</dcterms:modified>
</cp:coreProperties>
</file>