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60" r:id="rId4"/>
    <p:sldId id="265" r:id="rId5"/>
    <p:sldId id="262" r:id="rId6"/>
    <p:sldId id="272" r:id="rId7"/>
    <p:sldId id="268" r:id="rId8"/>
    <p:sldId id="271" r:id="rId9"/>
    <p:sldId id="25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йййй\Desktop\картинки и фон\р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6722"/>
            <a:ext cx="241791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11552" y="939571"/>
            <a:ext cx="403244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ДВА  ЛАДА</a:t>
            </a:r>
            <a:endParaRPr lang="ru-RU" sz="36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26921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 учитель музыки </a:t>
            </a:r>
          </a:p>
          <a:p>
            <a:pPr algn="ctr"/>
            <a:r>
              <a:rPr lang="ru-RU" dirty="0" smtClean="0"/>
              <a:t>ГБОУ СОШ № 531</a:t>
            </a:r>
          </a:p>
          <a:p>
            <a:pPr algn="ctr"/>
            <a:r>
              <a:rPr lang="ru-RU" dirty="0" smtClean="0"/>
              <a:t>Малаева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3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3601357"/>
            <a:ext cx="4968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a typeface="Calibri"/>
                <a:cs typeface="Times New Roman"/>
              </a:rPr>
              <a:t>Домашнее </a:t>
            </a:r>
            <a:r>
              <a:rPr lang="ru-RU" sz="2400" b="1" dirty="0" smtClean="0">
                <a:ea typeface="Calibri"/>
                <a:cs typeface="Times New Roman"/>
              </a:rPr>
              <a:t>задание</a:t>
            </a:r>
            <a:r>
              <a:rPr lang="ru-RU" sz="2400" b="1" dirty="0">
                <a:ea typeface="Calibri"/>
                <a:cs typeface="Times New Roman"/>
              </a:rPr>
              <a:t>:</a:t>
            </a:r>
            <a:r>
              <a:rPr lang="ru-RU" sz="2400" b="1" dirty="0" smtClean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Calibri"/>
                <a:cs typeface="Times New Roman"/>
              </a:rPr>
              <a:t>Напишите, какая песенка написана в мажорном ладу, а какая в минорном? Раскрасьте </a:t>
            </a:r>
            <a:r>
              <a:rPr lang="ru-RU" sz="2400" dirty="0" smtClean="0">
                <a:ea typeface="Calibri"/>
                <a:cs typeface="Times New Roman"/>
              </a:rPr>
              <a:t>улицу по настроению</a:t>
            </a:r>
            <a:r>
              <a:rPr lang="ru-RU" sz="2400" smtClean="0">
                <a:ea typeface="Calibri"/>
                <a:cs typeface="Times New Roman"/>
              </a:rPr>
              <a:t>. 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59" y="2431421"/>
            <a:ext cx="2303141" cy="2773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98072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Всем мажорного </a:t>
            </a:r>
            <a:r>
              <a:rPr lang="ru-RU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настроения</a:t>
            </a:r>
            <a:r>
              <a:rPr lang="ru-RU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йййй\Desktop\картинки и фон\р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6577"/>
            <a:ext cx="3570040" cy="429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9" y="620688"/>
            <a:ext cx="5184575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Музыка – волшебница! Она без слов может выразить любое настроение – грустное или весёлое.</a:t>
            </a: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Но для этого нашей волшебнице Фее нужны помощники: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Мелодия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Ритм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Лад </a:t>
            </a: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 другие музыкальные средства выразительности (темп, динамика, тембр).</a:t>
            </a:r>
          </a:p>
          <a:p>
            <a:pPr>
              <a:lnSpc>
                <a:spcPct val="115000"/>
              </a:lnSpc>
            </a:pPr>
            <a:endParaRPr lang="ru-RU" b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Получается, что все композиторы немного волшебники. Они сочиняют музыку, а мы понимаем, о чём она.</a:t>
            </a:r>
          </a:p>
          <a:p>
            <a:pPr>
              <a:lnSpc>
                <a:spcPct val="115000"/>
              </a:lnSpc>
            </a:pPr>
            <a:endParaRPr lang="ru-RU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5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4363"/>
            <a:ext cx="1786098" cy="27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476672"/>
            <a:ext cx="5328593" cy="428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«Музыка учит людей понимать друг друга»- эта фраза принадлежит советскому композитору и педагогу Дмитрию </a:t>
            </a:r>
            <a:r>
              <a:rPr lang="ru-RU" dirty="0" err="1"/>
              <a:t>Кабалевскому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dirty="0">
                <a:solidFill>
                  <a:srgbClr val="C00000"/>
                </a:solidFill>
              </a:rPr>
              <a:t>М</a:t>
            </a:r>
            <a:r>
              <a:rPr lang="ru-RU" dirty="0" smtClean="0">
                <a:solidFill>
                  <a:srgbClr val="C00000"/>
                </a:solidFill>
              </a:rPr>
              <a:t>узыкальный </a:t>
            </a:r>
            <a:r>
              <a:rPr lang="ru-RU" dirty="0">
                <a:solidFill>
                  <a:srgbClr val="C00000"/>
                </a:solidFill>
              </a:rPr>
              <a:t>лад </a:t>
            </a:r>
            <a:r>
              <a:rPr lang="ru-RU" dirty="0"/>
              <a:t>- выразительное средство в музыке, </a:t>
            </a:r>
            <a:r>
              <a:rPr lang="ru-RU" dirty="0" smtClean="0"/>
              <a:t>помогает определить настроение музыкального произведения. Если мелодия радостная, весёлая, то лад называют мажорным, а если мелодия грустная, лирическая или  задумчивая, то такой лад называют минорным.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Прослушайте </a:t>
            </a:r>
            <a:r>
              <a:rPr lang="ru-RU" dirty="0"/>
              <a:t>музыкальные загадки и </a:t>
            </a:r>
            <a:r>
              <a:rPr lang="ru-RU" dirty="0" smtClean="0"/>
              <a:t>определите, </a:t>
            </a:r>
            <a:r>
              <a:rPr lang="ru-RU" dirty="0"/>
              <a:t>в каком ладу </a:t>
            </a:r>
            <a:r>
              <a:rPr lang="ru-RU" dirty="0" smtClean="0"/>
              <a:t>звучит </a:t>
            </a:r>
            <a:r>
              <a:rPr lang="ru-RU" dirty="0"/>
              <a:t>фрагмент музыкального </a:t>
            </a:r>
            <a:r>
              <a:rPr lang="ru-RU" dirty="0" smtClean="0"/>
              <a:t>произведения</a:t>
            </a:r>
            <a:r>
              <a:rPr lang="ru-RU" dirty="0"/>
              <a:t>:</a:t>
            </a: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Picture 2" descr="C:\Users\йййй\Desktop\улыб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1597429" cy="1597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йййй\Desktop\грус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19058"/>
            <a:ext cx="1624714" cy="1634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25" y="911701"/>
            <a:ext cx="1988598" cy="194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mg1.liveinternet.ru/images/attach/c/8/101/820/101820403_5111852_antoshka_1969_27_mb_dvdrip_2723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61314"/>
            <a:ext cx="2651349" cy="19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ordcreak.ru/upload/video/thumbs/medium/2017/10/19/spjat-ustalye-igrush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7" y="4043138"/>
            <a:ext cx="2600795" cy="24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pDqBPy1z47Y/WWwRwTgBhII/AAAAAAAAZtU/T-I_02mP7Y0C05YyYAdG6qcau-HZVbEXwCLcBGAs/s1600/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34186" r="5491" b="10358"/>
          <a:stretch/>
        </p:blipFill>
        <p:spPr bwMode="auto">
          <a:xfrm flipH="1">
            <a:off x="3461312" y="2455861"/>
            <a:ext cx="1941963" cy="1946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24" y="4005015"/>
            <a:ext cx="3555736" cy="214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1960" y="291123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Клоуны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3893" y="2928427"/>
            <a:ext cx="103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Антошка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22076" y="4412971"/>
            <a:ext cx="147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Перепелочка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65908" y="6237312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Болезнь куклы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5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44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1" y="2825382"/>
            <a:ext cx="1677126" cy="15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bipbap.ru/wp-content/uploads/2017/12/0_76b83_c768892_orig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22858"/>
            <a:ext cx="2350408" cy="17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4931" y="755297"/>
            <a:ext cx="923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лад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281" y="2064990"/>
            <a:ext cx="1568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мажор</a:t>
            </a:r>
            <a:endParaRPr 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6224" y="2120247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Calibri"/>
              </a:rPr>
              <a:t>минор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370392"/>
            <a:ext cx="289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ea typeface="Calibri"/>
              </a:rPr>
              <a:t>с</a:t>
            </a:r>
            <a:r>
              <a:rPr lang="ru-RU" sz="2400" b="1" dirty="0" smtClean="0">
                <a:solidFill>
                  <a:srgbClr val="FFC000"/>
                </a:solidFill>
                <a:ea typeface="Calibri"/>
              </a:rPr>
              <a:t>ветлый, радостный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4251" y="4425160"/>
            <a:ext cx="3244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рустный, задумчивый</a:t>
            </a:r>
            <a:endParaRPr lang="ru-RU" sz="2400" b="1" dirty="0">
              <a:solidFill>
                <a:schemeClr val="bg1">
                  <a:lumMod val="6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576321">
            <a:off x="5647818" y="1596615"/>
            <a:ext cx="978408" cy="384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5493" y="1466964"/>
            <a:ext cx="968396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658" y="5244864"/>
            <a:ext cx="8319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 красок тоже есть мажорные и минорные цвета, распределите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их на две группы по ладам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 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одну яркие, сочные, теплые к смайлику с улыбкой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ажорчику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»,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другую темные,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хмурые,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холодные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 грустному смайлику «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Минорчику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images.myshared.ru/9/846381/slide_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2" y="0"/>
            <a:ext cx="9180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21288"/>
            <a:ext cx="152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60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йййй\Desktop\домик мажор и минор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1" r="5704" b="63461"/>
          <a:stretch/>
        </p:blipFill>
        <p:spPr bwMode="auto">
          <a:xfrm rot="5400000">
            <a:off x="4139952" y="1874342"/>
            <a:ext cx="4680520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5" b="9369"/>
          <a:stretch/>
        </p:blipFill>
        <p:spPr bwMode="auto">
          <a:xfrm>
            <a:off x="533833" y="1124744"/>
            <a:ext cx="4326199" cy="4701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55987"/>
            <a:ext cx="509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Раскрасьте улицу в соответствии ладовой окраске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0" y="261230"/>
            <a:ext cx="2659040" cy="24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868" y="2969567"/>
            <a:ext cx="4902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Выглянуло </a:t>
            </a:r>
            <a:r>
              <a:rPr lang="ru-RU" sz="2000" dirty="0">
                <a:cs typeface="Times New Roman" panose="02020603050405020304" pitchFamily="18" charset="0"/>
              </a:rPr>
              <a:t>солнышко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Из-за </a:t>
            </a:r>
            <a:r>
              <a:rPr lang="ru-RU" sz="2000" dirty="0">
                <a:cs typeface="Times New Roman" panose="02020603050405020304" pitchFamily="18" charset="0"/>
              </a:rPr>
              <a:t>серых туч</a:t>
            </a:r>
            <a:r>
              <a:rPr lang="ru-RU" sz="2000" dirty="0" smtClean="0"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Золотистым зёрнышком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Прыгнул </a:t>
            </a:r>
            <a:r>
              <a:rPr lang="ru-RU" sz="2000" dirty="0">
                <a:cs typeface="Times New Roman" panose="02020603050405020304" pitchFamily="18" charset="0"/>
              </a:rPr>
              <a:t>первый луч.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i="1" dirty="0"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cs typeface="Times New Roman" panose="02020603050405020304" pitchFamily="18" charset="0"/>
              </a:rPr>
              <a:t>рипев:</a:t>
            </a:r>
          </a:p>
          <a:p>
            <a:r>
              <a:rPr lang="ru-RU" sz="2000" i="1" dirty="0" smtClean="0">
                <a:cs typeface="Times New Roman" panose="02020603050405020304" pitchFamily="18" charset="0"/>
              </a:rPr>
              <a:t>Скачет </a:t>
            </a:r>
            <a:r>
              <a:rPr lang="ru-RU" sz="2000" i="1" dirty="0">
                <a:cs typeface="Times New Roman" panose="02020603050405020304" pitchFamily="18" charset="0"/>
              </a:rPr>
              <a:t>по полям, с небом </a:t>
            </a:r>
            <a:r>
              <a:rPr lang="ru-RU" sz="2000" i="1" dirty="0" smtClean="0">
                <a:cs typeface="Times New Roman" panose="02020603050405020304" pitchFamily="18" charset="0"/>
              </a:rPr>
              <a:t>пополам,</a:t>
            </a:r>
          </a:p>
          <a:p>
            <a:r>
              <a:rPr lang="ru-RU" sz="2000" i="1" dirty="0" smtClean="0">
                <a:cs typeface="Times New Roman" panose="02020603050405020304" pitchFamily="18" charset="0"/>
              </a:rPr>
              <a:t>Песенку </a:t>
            </a:r>
            <a:r>
              <a:rPr lang="ru-RU" sz="2000" i="1" dirty="0">
                <a:cs typeface="Times New Roman" panose="02020603050405020304" pitchFamily="18" charset="0"/>
              </a:rPr>
              <a:t>весёлую напевает нам. </a:t>
            </a:r>
            <a:endParaRPr lang="ru-RU" sz="2000" i="1" dirty="0" smtClean="0"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cs typeface="Times New Roman" panose="02020603050405020304" pitchFamily="18" charset="0"/>
              </a:rPr>
              <a:t>Скачет </a:t>
            </a:r>
            <a:r>
              <a:rPr lang="ru-RU" sz="2000" i="1" dirty="0">
                <a:cs typeface="Times New Roman" panose="02020603050405020304" pitchFamily="18" charset="0"/>
              </a:rPr>
              <a:t>по полям, с небом пополам, </a:t>
            </a:r>
            <a:endParaRPr lang="ru-RU" sz="2000" i="1" dirty="0" smtClean="0"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cs typeface="Times New Roman" panose="02020603050405020304" pitchFamily="18" charset="0"/>
              </a:rPr>
              <a:t>Песенку </a:t>
            </a:r>
            <a:r>
              <a:rPr lang="ru-RU" sz="2000" i="1" dirty="0">
                <a:cs typeface="Times New Roman" panose="02020603050405020304" pitchFamily="18" charset="0"/>
              </a:rPr>
              <a:t>весёлую напевает нам.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23850"/>
            <a:ext cx="39566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Веселая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песенка</a:t>
            </a:r>
          </a:p>
          <a:p>
            <a:pPr fontAlgn="base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узыка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Александр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Ермолов</a:t>
            </a:r>
          </a:p>
          <a:p>
            <a:pPr fontAlgn="base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слова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Вадим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Борисов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endParaRPr lang="ru-RU" sz="24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1909584"/>
            <a:ext cx="3607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 от этой песенки</a:t>
            </a:r>
            <a:br>
              <a:rPr lang="ru-RU" sz="2000" dirty="0"/>
            </a:br>
            <a:r>
              <a:rPr lang="ru-RU" sz="2000" dirty="0"/>
              <a:t>Тает тишина,</a:t>
            </a:r>
            <a:br>
              <a:rPr lang="ru-RU" sz="2000" dirty="0"/>
            </a:br>
            <a:r>
              <a:rPr lang="ru-RU" sz="2000" dirty="0"/>
              <a:t>И с ручьями весело</a:t>
            </a:r>
            <a:br>
              <a:rPr lang="ru-RU" sz="2000" dirty="0"/>
            </a:br>
            <a:r>
              <a:rPr lang="ru-RU" sz="2000" dirty="0"/>
              <a:t>Прыгает весна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Разбудили песенку</a:t>
            </a:r>
            <a:br>
              <a:rPr lang="ru-RU" sz="2000" dirty="0"/>
            </a:br>
            <a:r>
              <a:rPr lang="ru-RU" sz="2000" dirty="0"/>
              <a:t>Теплые лучи,</a:t>
            </a:r>
          </a:p>
          <a:p>
            <a:r>
              <a:rPr lang="ru-RU" sz="2000" dirty="0"/>
              <a:t>И на ветках весело</a:t>
            </a:r>
            <a:br>
              <a:rPr lang="ru-RU" sz="2000" dirty="0"/>
            </a:br>
            <a:r>
              <a:rPr lang="ru-RU" sz="2000" dirty="0"/>
              <a:t>Прыгают грачи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песенку задорную</a:t>
            </a:r>
            <a:br>
              <a:rPr lang="ru-RU" sz="2000" dirty="0"/>
            </a:br>
            <a:r>
              <a:rPr lang="ru-RU" sz="2000" dirty="0"/>
              <a:t>Просто влюблена,</a:t>
            </a:r>
            <a:br>
              <a:rPr lang="ru-RU" sz="2000" dirty="0"/>
            </a:br>
            <a:r>
              <a:rPr lang="ru-RU" sz="2000" dirty="0"/>
              <a:t>Прыгает огромная</a:t>
            </a:r>
            <a:br>
              <a:rPr lang="ru-RU" sz="2000" dirty="0"/>
            </a:br>
            <a:r>
              <a:rPr lang="ru-RU" sz="2000" dirty="0"/>
              <a:t>Детская страна</a:t>
            </a:r>
          </a:p>
        </p:txBody>
      </p:sp>
    </p:spTree>
    <p:extLst>
      <p:ext uri="{BB962C8B-B14F-4D97-AF65-F5344CB8AC3E}">
        <p14:creationId xmlns:p14="http://schemas.microsoft.com/office/powerpoint/2010/main" val="13170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йййй\Desktop\картинки и фон\р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 rot="19459756">
            <a:off x="5106935" y="1206648"/>
            <a:ext cx="3705374" cy="1338537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аккомпанемент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681123" y="3114618"/>
            <a:ext cx="3462877" cy="118752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средний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rot="2783659">
            <a:off x="4525208" y="4624179"/>
            <a:ext cx="3323180" cy="139676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</a:t>
            </a:r>
            <a:r>
              <a:rPr lang="ru-RU" alt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оркестры,голоса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хоры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 rot="2339003">
            <a:off x="2573358" y="3744187"/>
            <a:ext cx="1456699" cy="3156428"/>
          </a:xfrm>
          <a:prstGeom prst="ellipse">
            <a:avLst/>
          </a:prstGeom>
          <a:solidFill>
            <a:srgbClr val="99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Форте,меццо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форте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Пиано,меццо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пиано,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 rot="21196288">
            <a:off x="209300" y="3150991"/>
            <a:ext cx="3524832" cy="11936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Мажор,минор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rot="2117745">
            <a:off x="1130869" y="1576829"/>
            <a:ext cx="3304371" cy="1066536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быстро, </a:t>
            </a:r>
            <a:r>
              <a:rPr lang="ru-RU" alt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умеренно,медленно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 rot="5400000">
            <a:off x="3689345" y="1287892"/>
            <a:ext cx="2425053" cy="92443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200" b="1" noProof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707904" y="3031167"/>
            <a:ext cx="1973219" cy="937602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интонация</a:t>
            </a:r>
            <a:endParaRPr lang="ru-RU" alt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362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NSimSun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йййй</dc:creator>
  <cp:lastModifiedBy>админ</cp:lastModifiedBy>
  <cp:revision>33</cp:revision>
  <dcterms:created xsi:type="dcterms:W3CDTF">2018-05-13T18:57:59Z</dcterms:created>
  <dcterms:modified xsi:type="dcterms:W3CDTF">2020-09-06T13:08:59Z</dcterms:modified>
</cp:coreProperties>
</file>