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59" r:id="rId4"/>
    <p:sldId id="282" r:id="rId5"/>
    <p:sldId id="261" r:id="rId6"/>
    <p:sldId id="310" r:id="rId7"/>
    <p:sldId id="263" r:id="rId8"/>
    <p:sldId id="302" r:id="rId9"/>
    <p:sldId id="283" r:id="rId10"/>
    <p:sldId id="286" r:id="rId11"/>
    <p:sldId id="287" r:id="rId12"/>
    <p:sldId id="288" r:id="rId13"/>
    <p:sldId id="291" r:id="rId14"/>
    <p:sldId id="289" r:id="rId15"/>
    <p:sldId id="304" r:id="rId16"/>
    <p:sldId id="313" r:id="rId17"/>
    <p:sldId id="314" r:id="rId18"/>
    <p:sldId id="315" r:id="rId19"/>
    <p:sldId id="316" r:id="rId20"/>
    <p:sldId id="318" r:id="rId21"/>
    <p:sldId id="284" r:id="rId22"/>
    <p:sldId id="265" r:id="rId23"/>
    <p:sldId id="311" r:id="rId24"/>
    <p:sldId id="31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266" r:id="rId35"/>
    <p:sldId id="26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3700" autoAdjust="0"/>
  </p:normalViewPr>
  <p:slideViewPr>
    <p:cSldViewPr>
      <p:cViewPr varScale="1">
        <p:scale>
          <a:sx n="75" d="100"/>
          <a:sy n="75" d="100"/>
        </p:scale>
        <p:origin x="-10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33F55-9132-4F20-B740-70D33090EEDF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796ED-7057-4D77-A192-2B4CD3F8C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slide" Target="slide29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slide" Target="slide28.xml"/><Relationship Id="rId9" Type="http://schemas.openxmlformats.org/officeDocument/2006/relationships/slide" Target="slide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slide" Target="slide3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slide" Target="slide3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0;&#1086;&#1084;&#1087;\Desktop\Ex.%202b,%20p.%2046.mp3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0;&#1086;&#1084;&#1087;\Desktop\Ex.%208,%20p.%2047.mp3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50;&#1086;&#1084;&#1087;\Desktop\Ex.%201a,%20p.%2046.mp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1714488"/>
            <a:ext cx="405688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Festive time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 класс</a:t>
            </a:r>
          </a:p>
          <a:p>
            <a:pPr algn="ctr"/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are they doing?</a:t>
            </a:r>
            <a:endParaRPr lang="ru-RU" b="1" dirty="0"/>
          </a:p>
        </p:txBody>
      </p:sp>
      <p:pic>
        <p:nvPicPr>
          <p:cNvPr id="4" name="Содержимое 3" descr="готовит обед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3116"/>
            <a:ext cx="4606496" cy="3543312"/>
          </a:xfrm>
        </p:spPr>
      </p:pic>
      <p:pic>
        <p:nvPicPr>
          <p:cNvPr id="5" name="Рисунок 4" descr="делают покупкиpeg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071678"/>
            <a:ext cx="3686175" cy="4071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135729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hlinkClick r:id="rId4" action="ppaction://hlinksldjump"/>
              </a:rPr>
              <a:t>1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0628" y="142873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hlinkClick r:id="rId5" action="ppaction://hlinksldjump"/>
              </a:rPr>
              <a:t>2</a:t>
            </a:r>
            <a:endParaRPr lang="ru-RU" sz="36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42860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hlinkClick r:id="rId2" action="ppaction://hlinksldjump"/>
              </a:rPr>
              <a:t>3</a:t>
            </a:r>
            <a:endParaRPr lang="ru-RU" sz="3600" b="1" dirty="0"/>
          </a:p>
        </p:txBody>
      </p:sp>
      <p:pic>
        <p:nvPicPr>
          <p:cNvPr id="4" name="Рисунок 3" descr="наряжает елку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071546"/>
            <a:ext cx="3429024" cy="2428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29190" y="42860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hlinkClick r:id="rId4" action="ppaction://hlinksldjump"/>
              </a:rPr>
              <a:t>4</a:t>
            </a:r>
            <a:endParaRPr lang="ru-RU" sz="3600" b="1" dirty="0"/>
          </a:p>
        </p:txBody>
      </p:sp>
      <p:pic>
        <p:nvPicPr>
          <p:cNvPr id="6" name="Рисунок 5" descr="моет посуду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1000108"/>
            <a:ext cx="3786214" cy="2500329"/>
          </a:xfrm>
          <a:prstGeom prst="rect">
            <a:avLst/>
          </a:prstGeom>
        </p:spPr>
      </p:pic>
      <p:pic>
        <p:nvPicPr>
          <p:cNvPr id="7" name="Рисунок 6" descr="протирать пыльjp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4143380"/>
            <a:ext cx="3643338" cy="2519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472" y="350043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hlinkClick r:id="rId7" action="ppaction://hlinksldjump"/>
              </a:rPr>
              <a:t>5</a:t>
            </a:r>
            <a:endParaRPr lang="ru-RU" sz="3600" b="1" dirty="0"/>
          </a:p>
        </p:txBody>
      </p:sp>
      <p:pic>
        <p:nvPicPr>
          <p:cNvPr id="9" name="Рисунок 8" descr="печет торт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57752" y="4071942"/>
            <a:ext cx="3357586" cy="25717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57752" y="350043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hlinkClick r:id="rId9" action="ppaction://hlinksldjump"/>
              </a:rPr>
              <a:t>6</a:t>
            </a:r>
            <a:endParaRPr lang="ru-RU" sz="36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евочки с мамой готовят обе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785794"/>
            <a:ext cx="3752850" cy="2628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hlinkClick r:id="rId3" action="ppaction://hlinksldjump"/>
              </a:rPr>
              <a:t>7</a:t>
            </a:r>
            <a:endParaRPr lang="ru-RU" sz="3600" b="1" dirty="0"/>
          </a:p>
        </p:txBody>
      </p:sp>
      <p:pic>
        <p:nvPicPr>
          <p:cNvPr id="5" name="Рисунок 4" descr="наряжаются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785795"/>
            <a:ext cx="3952878" cy="26432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4876" y="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hlinkClick r:id="rId5" action="ppaction://hlinksldjump"/>
              </a:rPr>
              <a:t>8</a:t>
            </a:r>
            <a:endParaRPr lang="ru-RU" sz="3600" b="1" dirty="0"/>
          </a:p>
        </p:txBody>
      </p:sp>
      <p:pic>
        <p:nvPicPr>
          <p:cNvPr id="7" name="Рисунок 6" descr="в саду_Q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6050" y="3500438"/>
            <a:ext cx="4071966" cy="3197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3108" y="378619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hlinkClick r:id="rId7" action="ppaction://hlinksldjump"/>
              </a:rPr>
              <a:t>9</a:t>
            </a:r>
            <a:endParaRPr lang="ru-RU" sz="36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7715304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New words: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7030A0"/>
                </a:solidFill>
              </a:rPr>
              <a:t>spend – </a:t>
            </a:r>
            <a:r>
              <a:rPr lang="ru-RU" sz="3200" b="1" dirty="0" smtClean="0">
                <a:solidFill>
                  <a:srgbClr val="7030A0"/>
                </a:solidFill>
              </a:rPr>
              <a:t>проводить (время)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fried baby eels – </a:t>
            </a:r>
            <a:r>
              <a:rPr lang="ru-RU" sz="3200" b="1" dirty="0" smtClean="0">
                <a:solidFill>
                  <a:srgbClr val="7030A0"/>
                </a:solidFill>
              </a:rPr>
              <a:t>жаренные молодые угри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r>
              <a:rPr lang="en-US" sz="3200" b="1" dirty="0" smtClean="0">
                <a:solidFill>
                  <a:srgbClr val="7030A0"/>
                </a:solidFill>
              </a:rPr>
              <a:t>delicious [</a:t>
            </a:r>
            <a:r>
              <a:rPr lang="en-US" sz="3200" b="1" dirty="0" err="1" smtClean="0">
                <a:solidFill>
                  <a:srgbClr val="7030A0"/>
                </a:solidFill>
              </a:rPr>
              <a:t>dili</a:t>
            </a:r>
            <a:r>
              <a:rPr lang="ru-RU" sz="3200" b="1" dirty="0" smtClean="0">
                <a:solidFill>
                  <a:srgbClr val="7030A0"/>
                </a:solidFill>
              </a:rPr>
              <a:t>Ѕ</a:t>
            </a:r>
            <a:r>
              <a:rPr lang="en-US" sz="3200" b="1" dirty="0" err="1" smtClean="0">
                <a:solidFill>
                  <a:srgbClr val="7030A0"/>
                </a:solidFill>
              </a:rPr>
              <a:t>əs</a:t>
            </a:r>
            <a:r>
              <a:rPr lang="en-US" sz="3200" b="1" dirty="0" smtClean="0">
                <a:solidFill>
                  <a:srgbClr val="7030A0"/>
                </a:solidFill>
              </a:rPr>
              <a:t>] – </a:t>
            </a:r>
            <a:r>
              <a:rPr lang="ru-RU" sz="3200" b="1" dirty="0" smtClean="0">
                <a:solidFill>
                  <a:srgbClr val="7030A0"/>
                </a:solidFill>
              </a:rPr>
              <a:t>вкусный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grapes [</a:t>
            </a:r>
            <a:r>
              <a:rPr lang="en-US" sz="3200" b="1" dirty="0" err="1" smtClean="0">
                <a:solidFill>
                  <a:srgbClr val="7030A0"/>
                </a:solidFill>
              </a:rPr>
              <a:t>greips</a:t>
            </a:r>
            <a:r>
              <a:rPr lang="en-US" sz="3200" b="1" dirty="0" smtClean="0">
                <a:solidFill>
                  <a:srgbClr val="7030A0"/>
                </a:solidFill>
              </a:rPr>
              <a:t>] – </a:t>
            </a:r>
            <a:r>
              <a:rPr lang="ru-RU" sz="3200" b="1" dirty="0" smtClean="0">
                <a:solidFill>
                  <a:srgbClr val="7030A0"/>
                </a:solidFill>
              </a:rPr>
              <a:t>виноград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r>
              <a:rPr lang="en-US" sz="3200" b="1" dirty="0" smtClean="0">
                <a:solidFill>
                  <a:srgbClr val="7030A0"/>
                </a:solidFill>
              </a:rPr>
              <a:t>excited [</a:t>
            </a:r>
            <a:r>
              <a:rPr lang="en-US" sz="3200" b="1" dirty="0" err="1" smtClean="0">
                <a:solidFill>
                  <a:srgbClr val="7030A0"/>
                </a:solidFill>
              </a:rPr>
              <a:t>iksaitid</a:t>
            </a:r>
            <a:r>
              <a:rPr lang="en-US" sz="3200" b="1" dirty="0" smtClean="0">
                <a:solidFill>
                  <a:srgbClr val="7030A0"/>
                </a:solidFill>
              </a:rPr>
              <a:t>] – </a:t>
            </a:r>
            <a:r>
              <a:rPr lang="ru-RU" sz="3200" b="1" dirty="0" smtClean="0">
                <a:solidFill>
                  <a:srgbClr val="7030A0"/>
                </a:solidFill>
              </a:rPr>
              <a:t>взволнованный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r>
              <a:rPr lang="en-US" sz="3200" b="1" dirty="0" smtClean="0">
                <a:solidFill>
                  <a:srgbClr val="7030A0"/>
                </a:solidFill>
              </a:rPr>
              <a:t>means –</a:t>
            </a:r>
            <a:r>
              <a:rPr lang="ru-RU" sz="3200" b="1" dirty="0" smtClean="0">
                <a:solidFill>
                  <a:srgbClr val="7030A0"/>
                </a:solidFill>
              </a:rPr>
              <a:t> означает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r>
              <a:rPr lang="en-US" sz="3200" b="1" dirty="0" smtClean="0">
                <a:solidFill>
                  <a:srgbClr val="7030A0"/>
                </a:solidFill>
              </a:rPr>
              <a:t>celebrate –</a:t>
            </a:r>
            <a:r>
              <a:rPr lang="ru-RU" sz="3200" b="1" dirty="0" smtClean="0">
                <a:solidFill>
                  <a:srgbClr val="7030A0"/>
                </a:solidFill>
              </a:rPr>
              <a:t> праздновать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r>
              <a:rPr lang="en-US" sz="3200" b="1" dirty="0" smtClean="0">
                <a:solidFill>
                  <a:srgbClr val="7030A0"/>
                </a:solidFill>
              </a:rPr>
              <a:t>council workers [</a:t>
            </a:r>
            <a:r>
              <a:rPr lang="en-US" sz="3200" b="1" dirty="0" err="1" smtClean="0">
                <a:solidFill>
                  <a:srgbClr val="7030A0"/>
                </a:solidFill>
              </a:rPr>
              <a:t>kansl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wɜ:kəz</a:t>
            </a:r>
            <a:r>
              <a:rPr lang="en-US" sz="3200" b="1" dirty="0" smtClean="0">
                <a:solidFill>
                  <a:srgbClr val="7030A0"/>
                </a:solidFill>
              </a:rPr>
              <a:t>] – </a:t>
            </a:r>
            <a:r>
              <a:rPr lang="ru-RU" sz="3200" b="1" dirty="0" smtClean="0">
                <a:solidFill>
                  <a:srgbClr val="7030A0"/>
                </a:solidFill>
              </a:rPr>
              <a:t>работники городских служб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make preparations - </a:t>
            </a:r>
            <a:r>
              <a:rPr lang="ru-RU" sz="3200" b="1" dirty="0" smtClean="0">
                <a:solidFill>
                  <a:srgbClr val="7030A0"/>
                </a:solidFill>
              </a:rPr>
              <a:t>готовиться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celebration- </a:t>
            </a:r>
            <a:r>
              <a:rPr lang="ru-RU" sz="3200" b="1" dirty="0" smtClean="0">
                <a:solidFill>
                  <a:srgbClr val="7030A0"/>
                </a:solidFill>
              </a:rPr>
              <a:t>празднование</a:t>
            </a:r>
          </a:p>
          <a:p>
            <a:endParaRPr lang="en-US" sz="3200" b="1" dirty="0" smtClean="0">
              <a:solidFill>
                <a:srgbClr val="7030A0"/>
              </a:solidFill>
            </a:endParaRPr>
          </a:p>
          <a:p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endParaRPr lang="en-US" sz="3600" b="1" dirty="0" smtClean="0">
              <a:solidFill>
                <a:srgbClr val="7030A0"/>
              </a:solidFill>
            </a:endParaRPr>
          </a:p>
          <a:p>
            <a:endParaRPr lang="ru-RU" sz="2800" b="1" dirty="0" smtClean="0">
              <a:solidFill>
                <a:srgbClr val="7030A0"/>
              </a:solidFill>
            </a:endParaRPr>
          </a:p>
          <a:p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57298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b="1" dirty="0" smtClean="0"/>
              <a:t>From: Rosa</a:t>
            </a:r>
            <a:br>
              <a:rPr lang="en-US" sz="2000" b="1" dirty="0" smtClean="0"/>
            </a:br>
            <a:r>
              <a:rPr lang="en-US" sz="2000" b="1" dirty="0" smtClean="0"/>
              <a:t>To: Lizzie</a:t>
            </a:r>
            <a:br>
              <a:rPr lang="en-US" sz="2000" b="1" dirty="0" smtClean="0"/>
            </a:br>
            <a:r>
              <a:rPr lang="en-US" sz="2000" b="1" dirty="0" smtClean="0"/>
              <a:t>Subject: Season’s greetings.</a:t>
            </a:r>
            <a:br>
              <a:rPr lang="en-US" sz="2000" b="1" dirty="0" smtClean="0"/>
            </a:br>
            <a:r>
              <a:rPr lang="en-US" sz="2000" b="1" dirty="0" smtClean="0"/>
              <a:t>Dear Lizzie,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82499" y="1071546"/>
            <a:ext cx="8404343" cy="7200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A_ </a:t>
            </a:r>
            <a:r>
              <a:rPr lang="en-US" sz="2000" b="1" dirty="0" smtClean="0"/>
              <a:t>What about you? How are you </a:t>
            </a:r>
            <a:r>
              <a:rPr lang="en-US" sz="2000" b="1" u="sng" dirty="0" smtClean="0">
                <a:solidFill>
                  <a:srgbClr val="7030A0"/>
                </a:solidFill>
              </a:rPr>
              <a:t>spend</a:t>
            </a:r>
            <a:r>
              <a:rPr lang="en-US" sz="2000" b="1" u="sng" dirty="0" smtClean="0"/>
              <a:t>ing</a:t>
            </a:r>
            <a:r>
              <a:rPr lang="en-US" sz="2000" b="1" dirty="0" smtClean="0"/>
              <a:t> New Year’s </a:t>
            </a:r>
            <a:r>
              <a:rPr lang="en-US" sz="2000" b="1" dirty="0" smtClean="0"/>
              <a:t>Eve? Whatever </a:t>
            </a:r>
            <a:r>
              <a:rPr lang="en-US" sz="2000" b="1" dirty="0" smtClean="0"/>
              <a:t>you are doing, have a wonderful time. I wish </a:t>
            </a:r>
            <a:r>
              <a:rPr lang="en-US" sz="2000" b="1" dirty="0" smtClean="0"/>
              <a:t>you and </a:t>
            </a:r>
            <a:r>
              <a:rPr lang="en-US" sz="2000" b="1" dirty="0" smtClean="0"/>
              <a:t>your family a Happy New Year.</a:t>
            </a:r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B_</a:t>
            </a:r>
            <a:r>
              <a:rPr lang="en-US" sz="2000" b="1" dirty="0" err="1" smtClean="0"/>
              <a:t>We</a:t>
            </a:r>
            <a:r>
              <a:rPr lang="en-US" sz="2000" b="1" dirty="0" smtClean="0"/>
              <a:t> are very busy at the moment. Dad </a:t>
            </a:r>
            <a:r>
              <a:rPr lang="en-US" sz="2000" b="1" dirty="0" smtClean="0"/>
              <a:t>id </a:t>
            </a:r>
            <a:r>
              <a:rPr lang="en-US" sz="2000" b="1" dirty="0" smtClean="0"/>
              <a:t>doing the </a:t>
            </a:r>
            <a:r>
              <a:rPr lang="en-US" sz="2000" b="1" dirty="0" smtClean="0"/>
              <a:t>last </a:t>
            </a:r>
            <a:r>
              <a:rPr lang="en-US" sz="2000" b="1" dirty="0" smtClean="0"/>
              <a:t>minute shopping. Mum is making a special dish, fried </a:t>
            </a:r>
            <a:r>
              <a:rPr lang="en-US" sz="2000" b="1" dirty="0" smtClean="0"/>
              <a:t>baby eels</a:t>
            </a:r>
            <a:r>
              <a:rPr lang="en-US" sz="2000" b="1" dirty="0" smtClean="0"/>
              <a:t>. They’re </a:t>
            </a:r>
            <a:r>
              <a:rPr lang="en-US" sz="2000" b="1" u="sng" dirty="0" smtClean="0">
                <a:solidFill>
                  <a:srgbClr val="7030A0"/>
                </a:solidFill>
              </a:rPr>
              <a:t>delicious</a:t>
            </a:r>
            <a:r>
              <a:rPr lang="en-US" sz="2000" b="1" dirty="0" smtClean="0"/>
              <a:t>, honest! Aunt </a:t>
            </a:r>
            <a:r>
              <a:rPr lang="en-US" sz="2000" b="1" dirty="0" err="1" smtClean="0"/>
              <a:t>Betsie</a:t>
            </a:r>
            <a:r>
              <a:rPr lang="en-US" sz="2000" b="1" dirty="0" smtClean="0"/>
              <a:t> is making </a:t>
            </a:r>
            <a:r>
              <a:rPr lang="en-US" sz="2000" b="1" dirty="0" smtClean="0"/>
              <a:t>tea for </a:t>
            </a:r>
            <a:r>
              <a:rPr lang="en-US" sz="2000" b="1" dirty="0" smtClean="0"/>
              <a:t>everyone and Grandma is doing the gardening. Clara </a:t>
            </a:r>
          </a:p>
          <a:p>
            <a:r>
              <a:rPr lang="en-US" sz="2000" b="1" dirty="0" smtClean="0"/>
              <a:t>and Steve are doing the washing-up. Steve’s also washing </a:t>
            </a:r>
            <a:r>
              <a:rPr lang="en-US" sz="2000" b="1" dirty="0" smtClean="0"/>
              <a:t>the </a:t>
            </a:r>
            <a:r>
              <a:rPr lang="en-US" sz="2000" b="1" u="sng" dirty="0" smtClean="0">
                <a:solidFill>
                  <a:srgbClr val="7030A0"/>
                </a:solidFill>
              </a:rPr>
              <a:t>grapes</a:t>
            </a:r>
            <a:r>
              <a:rPr lang="en-US" sz="2000" b="1" dirty="0" smtClean="0"/>
              <a:t> for tonight. In Spain, it’s good luck to eat twelve </a:t>
            </a:r>
            <a:r>
              <a:rPr lang="en-US" sz="2000" b="1" dirty="0" smtClean="0"/>
              <a:t>grapes </a:t>
            </a:r>
            <a:r>
              <a:rPr lang="en-US" sz="2000" b="1" dirty="0" smtClean="0"/>
              <a:t>at midnight on New Year’s </a:t>
            </a:r>
            <a:r>
              <a:rPr lang="en-US" sz="2000" b="1" dirty="0" smtClean="0"/>
              <a:t>Eve! As for the twins, they </a:t>
            </a:r>
            <a:r>
              <a:rPr lang="en-US" sz="2000" b="1" dirty="0" smtClean="0"/>
              <a:t>a</a:t>
            </a:r>
            <a:r>
              <a:rPr lang="en-US" sz="2000" b="1" dirty="0" smtClean="0"/>
              <a:t>re making the decorations. They are </a:t>
            </a:r>
            <a:r>
              <a:rPr lang="en-US" sz="2000" b="1" u="sng" dirty="0" smtClean="0">
                <a:solidFill>
                  <a:srgbClr val="7030A0"/>
                </a:solidFill>
              </a:rPr>
              <a:t>excited</a:t>
            </a:r>
            <a:r>
              <a:rPr lang="en-US" sz="2000" b="1" dirty="0" smtClean="0"/>
              <a:t>. Spanish people call New Year’s Eve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Nochevieja</a:t>
            </a:r>
            <a:r>
              <a:rPr lang="en-US" sz="2000" b="1" dirty="0" smtClean="0"/>
              <a:t>, which</a:t>
            </a:r>
          </a:p>
          <a:p>
            <a:r>
              <a:rPr lang="en-US" sz="2000" b="1" u="sng" dirty="0" smtClean="0">
                <a:solidFill>
                  <a:srgbClr val="7030A0"/>
                </a:solidFill>
              </a:rPr>
              <a:t>means</a:t>
            </a:r>
            <a:r>
              <a:rPr lang="en-US" sz="2000" b="1" dirty="0" smtClean="0"/>
              <a:t> the old </a:t>
            </a:r>
            <a:r>
              <a:rPr lang="en-US" sz="2000" b="1" dirty="0" smtClean="0"/>
              <a:t>night. This is because the 31 </a:t>
            </a:r>
            <a:r>
              <a:rPr lang="en-US" sz="2000" b="1" dirty="0" err="1" smtClean="0"/>
              <a:t>st</a:t>
            </a:r>
            <a:r>
              <a:rPr lang="en-US" sz="2000" b="1" dirty="0" smtClean="0"/>
              <a:t> of December is the last night</a:t>
            </a:r>
          </a:p>
          <a:p>
            <a:r>
              <a:rPr lang="en-US" sz="2000" b="1" dirty="0" smtClean="0"/>
              <a:t> </a:t>
            </a:r>
            <a:r>
              <a:rPr lang="en-US" sz="2000" b="1" dirty="0" smtClean="0"/>
              <a:t>of the old year</a:t>
            </a:r>
            <a:r>
              <a:rPr lang="en-US" sz="2000" b="1" dirty="0" smtClean="0"/>
              <a:t>.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</a:rPr>
              <a:t>_</a:t>
            </a:r>
            <a:r>
              <a:rPr lang="en-US" sz="2000" b="1" dirty="0" smtClean="0"/>
              <a:t> How’s everything back in New York? I hope the </a:t>
            </a:r>
            <a:r>
              <a:rPr lang="en-US" sz="2000" b="1" dirty="0" smtClean="0"/>
              <a:t>weather </a:t>
            </a:r>
            <a:r>
              <a:rPr lang="en-US" sz="2000" b="1" dirty="0" smtClean="0"/>
              <a:t>isn’t too cold. Here in Madrid, everyone is getting </a:t>
            </a:r>
            <a:r>
              <a:rPr lang="en-US" sz="2000" b="1" dirty="0" smtClean="0"/>
              <a:t>ready </a:t>
            </a:r>
            <a:r>
              <a:rPr lang="en-US" sz="2000" b="1" dirty="0" smtClean="0"/>
              <a:t>to celebrate New Year’s Eve. The shops are full of </a:t>
            </a:r>
            <a:r>
              <a:rPr lang="en-US" sz="2000" b="1" dirty="0" smtClean="0"/>
              <a:t>people. They </a:t>
            </a:r>
            <a:r>
              <a:rPr lang="en-US" sz="2000" b="1" dirty="0" smtClean="0"/>
              <a:t>are buying presents and food. </a:t>
            </a:r>
            <a:r>
              <a:rPr lang="en-US" sz="2000" b="1" u="sng" dirty="0" smtClean="0">
                <a:solidFill>
                  <a:srgbClr val="7030A0"/>
                </a:solidFill>
              </a:rPr>
              <a:t>Council</a:t>
            </a:r>
            <a:r>
              <a:rPr lang="en-US" sz="2000" b="1" dirty="0" smtClean="0"/>
              <a:t> </a:t>
            </a:r>
            <a:r>
              <a:rPr lang="en-US" sz="2000" b="1" dirty="0" smtClean="0"/>
              <a:t> </a:t>
            </a:r>
            <a:r>
              <a:rPr lang="en-US" sz="2000" b="1" u="sng" dirty="0" smtClean="0">
                <a:solidFill>
                  <a:srgbClr val="7030A0"/>
                </a:solidFill>
              </a:rPr>
              <a:t>workers</a:t>
            </a:r>
            <a:r>
              <a:rPr lang="en-US" sz="2000" b="1" dirty="0" smtClean="0"/>
              <a:t> are decorating </a:t>
            </a:r>
            <a:r>
              <a:rPr lang="en-US" sz="2000" b="1" dirty="0" smtClean="0"/>
              <a:t>the streets and </a:t>
            </a:r>
            <a:r>
              <a:rPr lang="en-US" sz="2000" b="1" u="sng" dirty="0" smtClean="0">
                <a:solidFill>
                  <a:srgbClr val="7030A0"/>
                </a:solidFill>
              </a:rPr>
              <a:t>making</a:t>
            </a:r>
            <a:r>
              <a:rPr lang="en-US" sz="2000" b="1" dirty="0" smtClean="0"/>
              <a:t> </a:t>
            </a:r>
            <a:r>
              <a:rPr lang="en-US" sz="2000" b="1" u="sng" dirty="0" smtClean="0">
                <a:solidFill>
                  <a:srgbClr val="7030A0"/>
                </a:solidFill>
              </a:rPr>
              <a:t>preparations</a:t>
            </a:r>
            <a:r>
              <a:rPr lang="en-US" sz="2000" b="1" dirty="0" smtClean="0"/>
              <a:t> </a:t>
            </a:r>
            <a:r>
              <a:rPr lang="en-US" sz="2000" b="1" dirty="0" smtClean="0"/>
              <a:t>for tonight’s </a:t>
            </a:r>
            <a:r>
              <a:rPr lang="en-US" sz="2000" b="1" u="sng" dirty="0" smtClean="0">
                <a:solidFill>
                  <a:srgbClr val="7030A0"/>
                </a:solidFill>
              </a:rPr>
              <a:t>celebrations</a:t>
            </a:r>
            <a:r>
              <a:rPr lang="en-US" sz="2000" b="1" dirty="0" smtClean="0"/>
              <a:t> in the Plaza del Sol.</a:t>
            </a:r>
          </a:p>
          <a:p>
            <a:r>
              <a:rPr lang="en-US" sz="2000" b="1" dirty="0" smtClean="0"/>
              <a:t>All the best!</a:t>
            </a:r>
          </a:p>
          <a:p>
            <a:r>
              <a:rPr lang="en-US" sz="2000" b="1" dirty="0" smtClean="0"/>
              <a:t>Rosa</a:t>
            </a:r>
            <a:endParaRPr lang="ru-RU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b="1" dirty="0" smtClean="0"/>
              <a:t>From: Rosa</a:t>
            </a:r>
            <a:br>
              <a:rPr lang="en-US" sz="2000" b="1" dirty="0" smtClean="0"/>
            </a:br>
            <a:r>
              <a:rPr lang="en-US" sz="2000" b="1" dirty="0" smtClean="0"/>
              <a:t>To: Lizzie</a:t>
            </a:r>
            <a:br>
              <a:rPr lang="en-US" sz="2000" b="1" dirty="0" smtClean="0"/>
            </a:br>
            <a:r>
              <a:rPr lang="en-US" sz="2000" b="1" dirty="0" smtClean="0"/>
              <a:t>Subject: Season’s greetings.</a:t>
            </a:r>
            <a:br>
              <a:rPr lang="en-US" sz="2000" b="1" dirty="0" smtClean="0"/>
            </a:br>
            <a:r>
              <a:rPr lang="en-US" sz="2000" b="1" dirty="0" smtClean="0"/>
              <a:t>Dear Lizzie</a:t>
            </a:r>
            <a:r>
              <a:rPr lang="en-US" sz="2000" dirty="0" smtClean="0"/>
              <a:t>,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285860"/>
            <a:ext cx="8429684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C1</a:t>
            </a:r>
            <a:r>
              <a:rPr lang="en-US" sz="2000" b="1" dirty="0" smtClean="0"/>
              <a:t> How’s everything back in New York? I hope the weather isn’t too cold. Here in Madrid, everyone is getting ready to celebrate New Year’s Eve. The shops are full of people. They are buying presents and food. </a:t>
            </a:r>
            <a:r>
              <a:rPr lang="en-US" sz="2000" b="1" u="sng" dirty="0" smtClean="0">
                <a:solidFill>
                  <a:srgbClr val="7030A0"/>
                </a:solidFill>
              </a:rPr>
              <a:t>Council</a:t>
            </a:r>
            <a:r>
              <a:rPr lang="en-US" sz="2000" b="1" dirty="0" smtClean="0"/>
              <a:t> </a:t>
            </a:r>
            <a:r>
              <a:rPr lang="en-US" sz="2000" b="1" u="sng" dirty="0" smtClean="0">
                <a:solidFill>
                  <a:srgbClr val="7030A0"/>
                </a:solidFill>
              </a:rPr>
              <a:t>workers</a:t>
            </a:r>
            <a:r>
              <a:rPr lang="en-US" sz="2000" b="1" dirty="0" smtClean="0"/>
              <a:t> are decorating the streets and </a:t>
            </a:r>
            <a:r>
              <a:rPr lang="en-US" sz="2000" b="1" u="sng" dirty="0" smtClean="0">
                <a:solidFill>
                  <a:srgbClr val="7030A0"/>
                </a:solidFill>
              </a:rPr>
              <a:t>making</a:t>
            </a:r>
            <a:r>
              <a:rPr lang="en-US" sz="2000" b="1" dirty="0" smtClean="0"/>
              <a:t> </a:t>
            </a:r>
            <a:r>
              <a:rPr lang="en-US" sz="2000" b="1" u="sng" dirty="0" smtClean="0">
                <a:solidFill>
                  <a:srgbClr val="7030A0"/>
                </a:solidFill>
              </a:rPr>
              <a:t>preparations</a:t>
            </a:r>
            <a:r>
              <a:rPr lang="en-US" sz="2000" b="1" dirty="0" smtClean="0"/>
              <a:t> for tonight’s </a:t>
            </a:r>
            <a:r>
              <a:rPr lang="en-US" sz="2000" b="1" u="sng" dirty="0" smtClean="0">
                <a:solidFill>
                  <a:srgbClr val="7030A0"/>
                </a:solidFill>
              </a:rPr>
              <a:t>celebrations</a:t>
            </a:r>
            <a:r>
              <a:rPr lang="en-US" sz="2000" b="1" dirty="0" smtClean="0"/>
              <a:t> in the Plaza del Sol.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B2</a:t>
            </a:r>
            <a:r>
              <a:rPr lang="en-US" sz="2000" b="1" dirty="0" smtClean="0"/>
              <a:t>We </a:t>
            </a:r>
            <a:r>
              <a:rPr lang="en-US" sz="2000" b="1" dirty="0" smtClean="0"/>
              <a:t>are very busy at the moment. Dad </a:t>
            </a:r>
            <a:r>
              <a:rPr lang="en-US" sz="2000" b="1" dirty="0" smtClean="0"/>
              <a:t>is </a:t>
            </a:r>
            <a:r>
              <a:rPr lang="en-US" sz="2000" b="1" dirty="0" smtClean="0"/>
              <a:t>doing the last minute shopping. Mum is making a special dish, fried baby eels. They’re </a:t>
            </a:r>
            <a:r>
              <a:rPr lang="en-US" sz="2000" b="1" u="sng" dirty="0" smtClean="0">
                <a:solidFill>
                  <a:srgbClr val="7030A0"/>
                </a:solidFill>
              </a:rPr>
              <a:t>delicious</a:t>
            </a:r>
            <a:r>
              <a:rPr lang="en-US" sz="2000" b="1" dirty="0" smtClean="0"/>
              <a:t>, honest! Aunt </a:t>
            </a:r>
            <a:r>
              <a:rPr lang="en-US" sz="2000" b="1" dirty="0" err="1" smtClean="0"/>
              <a:t>Betsie</a:t>
            </a:r>
            <a:r>
              <a:rPr lang="en-US" sz="2000" b="1" dirty="0" smtClean="0"/>
              <a:t> is making tea for everyone and Grandma is doing the gardening. Clara </a:t>
            </a:r>
          </a:p>
          <a:p>
            <a:r>
              <a:rPr lang="en-US" sz="2000" b="1" dirty="0" smtClean="0"/>
              <a:t>and Steve are doing the washing-up. Steve’s also washing the </a:t>
            </a:r>
            <a:r>
              <a:rPr lang="en-US" sz="2000" b="1" u="sng" dirty="0" smtClean="0">
                <a:solidFill>
                  <a:srgbClr val="7030A0"/>
                </a:solidFill>
              </a:rPr>
              <a:t>grapes</a:t>
            </a:r>
            <a:r>
              <a:rPr lang="en-US" sz="2000" b="1" dirty="0" smtClean="0"/>
              <a:t> for tonight. In Spain, it’s good luck to eat twelve grapes at midnight on New Year’s </a:t>
            </a:r>
            <a:r>
              <a:rPr lang="en-US" sz="2000" b="1" dirty="0" smtClean="0"/>
              <a:t>Eve! As for the twins, they are making the decorations. They are </a:t>
            </a:r>
            <a:r>
              <a:rPr lang="en-US" sz="2000" b="1" u="sng" dirty="0" smtClean="0">
                <a:solidFill>
                  <a:srgbClr val="7030A0"/>
                </a:solidFill>
              </a:rPr>
              <a:t>excited</a:t>
            </a:r>
            <a:r>
              <a:rPr lang="en-US" sz="2000" b="1" dirty="0" smtClean="0"/>
              <a:t>. Spanish people call New Year’s Eve </a:t>
            </a:r>
            <a:r>
              <a:rPr lang="en-US" sz="2000" b="1" dirty="0" err="1" smtClean="0"/>
              <a:t>Nochevieja</a:t>
            </a:r>
            <a:r>
              <a:rPr lang="en-US" sz="2000" b="1" dirty="0" smtClean="0"/>
              <a:t>, which </a:t>
            </a:r>
            <a:r>
              <a:rPr lang="en-US" sz="2000" b="1" u="sng" dirty="0" smtClean="0">
                <a:solidFill>
                  <a:srgbClr val="7030A0"/>
                </a:solidFill>
              </a:rPr>
              <a:t>means</a:t>
            </a:r>
            <a:r>
              <a:rPr lang="en-US" sz="2000" b="1" dirty="0" smtClean="0"/>
              <a:t> the old </a:t>
            </a:r>
            <a:r>
              <a:rPr lang="en-US" sz="2000" b="1" dirty="0" smtClean="0"/>
              <a:t>night. This is  because the 31 </a:t>
            </a:r>
            <a:r>
              <a:rPr lang="en-US" sz="2000" b="1" dirty="0" err="1" smtClean="0"/>
              <a:t>st</a:t>
            </a:r>
            <a:r>
              <a:rPr lang="en-US" sz="2000" b="1" dirty="0" smtClean="0"/>
              <a:t> of December is the last night of </a:t>
            </a:r>
            <a:r>
              <a:rPr lang="en-US" sz="2000" b="1" dirty="0" smtClean="0"/>
              <a:t>the old year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A3 </a:t>
            </a:r>
            <a:r>
              <a:rPr lang="en-US" sz="2000" b="1" dirty="0" smtClean="0"/>
              <a:t>What about you? How are you </a:t>
            </a:r>
            <a:r>
              <a:rPr lang="en-US" sz="2000" b="1" u="sng" dirty="0" smtClean="0">
                <a:solidFill>
                  <a:srgbClr val="7030A0"/>
                </a:solidFill>
              </a:rPr>
              <a:t>spend</a:t>
            </a:r>
            <a:r>
              <a:rPr lang="en-US" sz="2000" b="1" u="sng" dirty="0" smtClean="0"/>
              <a:t>ing</a:t>
            </a:r>
            <a:r>
              <a:rPr lang="en-US" sz="2000" b="1" dirty="0" smtClean="0"/>
              <a:t> New Year’s Eve?</a:t>
            </a:r>
          </a:p>
          <a:p>
            <a:r>
              <a:rPr lang="en-US" sz="2000" b="1" dirty="0" smtClean="0"/>
              <a:t>Whatever you are doing, have a wonderful time. I wish you</a:t>
            </a:r>
          </a:p>
          <a:p>
            <a:r>
              <a:rPr lang="en-US" sz="2000" b="1" dirty="0" smtClean="0"/>
              <a:t> and your family a Happy New Year.</a:t>
            </a:r>
          </a:p>
          <a:p>
            <a:r>
              <a:rPr lang="en-US" sz="2000" b="1" dirty="0" smtClean="0"/>
              <a:t>All the best!</a:t>
            </a:r>
          </a:p>
          <a:p>
            <a:r>
              <a:rPr lang="en-US" sz="2000" b="1" dirty="0" smtClean="0"/>
              <a:t>Rosa</a:t>
            </a:r>
            <a:endParaRPr lang="ru-RU" sz="2000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Ex. 2b, p. 4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58214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5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5440378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1 </a:t>
            </a:r>
            <a:r>
              <a:rPr lang="en-US" sz="3600" b="1" dirty="0" smtClean="0">
                <a:solidFill>
                  <a:srgbClr val="FF0000"/>
                </a:solidFill>
              </a:rPr>
              <a:t>Aunt </a:t>
            </a:r>
            <a:r>
              <a:rPr lang="en-US" sz="3600" b="1" dirty="0" err="1" smtClean="0">
                <a:solidFill>
                  <a:srgbClr val="FF0000"/>
                </a:solidFill>
              </a:rPr>
              <a:t>Betsie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/>
              <a:t>is making tea for </a:t>
            </a:r>
            <a:r>
              <a:rPr lang="en-US" sz="3600" b="1" dirty="0" smtClean="0"/>
              <a:t>everyone.</a:t>
            </a:r>
            <a:br>
              <a:rPr lang="en-US" sz="3600" b="1" dirty="0" smtClean="0"/>
            </a:br>
            <a:r>
              <a:rPr lang="en-US" sz="3600" b="1" dirty="0" smtClean="0"/>
              <a:t>2 </a:t>
            </a:r>
            <a:r>
              <a:rPr lang="en-US" sz="3600" b="1" dirty="0" smtClean="0">
                <a:solidFill>
                  <a:srgbClr val="FF0000"/>
                </a:solidFill>
              </a:rPr>
              <a:t>Mum</a:t>
            </a:r>
            <a:r>
              <a:rPr lang="en-US" sz="3600" b="1" dirty="0" smtClean="0"/>
              <a:t> is making a special dish, fried </a:t>
            </a:r>
            <a:r>
              <a:rPr lang="en-US" sz="3600" b="1" dirty="0" smtClean="0"/>
              <a:t>baby eels.</a:t>
            </a:r>
            <a:br>
              <a:rPr lang="en-US" sz="3600" b="1" dirty="0" smtClean="0"/>
            </a:br>
            <a:r>
              <a:rPr lang="en-US" sz="3600" b="1" dirty="0" smtClean="0"/>
              <a:t>3 </a:t>
            </a:r>
            <a:r>
              <a:rPr lang="en-US" sz="3600" b="1" dirty="0" smtClean="0">
                <a:solidFill>
                  <a:srgbClr val="FF0000"/>
                </a:solidFill>
              </a:rPr>
              <a:t>Clara </a:t>
            </a:r>
            <a:r>
              <a:rPr lang="en-US" sz="3600" b="1" dirty="0" smtClean="0">
                <a:solidFill>
                  <a:srgbClr val="FF0000"/>
                </a:solidFill>
              </a:rPr>
              <a:t>and </a:t>
            </a:r>
            <a:r>
              <a:rPr lang="en-US" sz="3600" b="1" dirty="0" smtClean="0">
                <a:solidFill>
                  <a:srgbClr val="FF0000"/>
                </a:solidFill>
              </a:rPr>
              <a:t>Steve </a:t>
            </a:r>
            <a:r>
              <a:rPr lang="en-US" sz="3600" b="1" dirty="0" smtClean="0"/>
              <a:t>are doing the </a:t>
            </a:r>
            <a:r>
              <a:rPr lang="en-US" sz="3600" b="1" dirty="0" smtClean="0"/>
              <a:t>washing-up.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Steve</a:t>
            </a:r>
            <a:r>
              <a:rPr lang="en-US" sz="3600" b="1" dirty="0" smtClean="0"/>
              <a:t>’s </a:t>
            </a:r>
            <a:r>
              <a:rPr lang="en-US" sz="3600" b="1" dirty="0" smtClean="0"/>
              <a:t>also washing the </a:t>
            </a:r>
            <a:r>
              <a:rPr lang="en-US" sz="3600" b="1" u="sng" dirty="0" smtClean="0">
                <a:solidFill>
                  <a:srgbClr val="7030A0"/>
                </a:solidFill>
              </a:rPr>
              <a:t>grapes</a:t>
            </a:r>
            <a:r>
              <a:rPr lang="en-US" sz="3600" b="1" dirty="0" smtClean="0"/>
              <a:t> for tonight. </a:t>
            </a:r>
            <a:r>
              <a:rPr lang="en-US" sz="3600" b="1" dirty="0" smtClean="0"/>
              <a:t> </a:t>
            </a:r>
            <a:br>
              <a:rPr lang="en-US" sz="3600" b="1" dirty="0" smtClean="0"/>
            </a:br>
            <a:r>
              <a:rPr lang="en-US" sz="3600" b="1" dirty="0" smtClean="0"/>
              <a:t>4 </a:t>
            </a:r>
            <a:r>
              <a:rPr lang="en-US" sz="3600" b="1" dirty="0" smtClean="0">
                <a:solidFill>
                  <a:srgbClr val="FF0000"/>
                </a:solidFill>
              </a:rPr>
              <a:t>Dad</a:t>
            </a:r>
            <a:r>
              <a:rPr lang="en-US" sz="3600" b="1" dirty="0" smtClean="0"/>
              <a:t> is doing the last minute shopping.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5 </a:t>
            </a:r>
            <a:r>
              <a:rPr lang="en-US" sz="3600" b="1" dirty="0" smtClean="0">
                <a:solidFill>
                  <a:srgbClr val="FF0000"/>
                </a:solidFill>
              </a:rPr>
              <a:t>Grandma</a:t>
            </a:r>
            <a:r>
              <a:rPr lang="en-US" sz="3600" b="1" dirty="0" smtClean="0"/>
              <a:t> </a:t>
            </a:r>
            <a:r>
              <a:rPr lang="en-US" sz="3600" b="1" dirty="0" smtClean="0"/>
              <a:t>is doing the </a:t>
            </a:r>
            <a:r>
              <a:rPr lang="en-US" sz="3600" b="1" dirty="0" smtClean="0"/>
              <a:t>gardening. </a:t>
            </a:r>
            <a:br>
              <a:rPr lang="en-US" sz="3600" b="1" dirty="0" smtClean="0"/>
            </a:br>
            <a:r>
              <a:rPr lang="en-US" sz="3600" b="1" dirty="0" smtClean="0"/>
              <a:t>6 </a:t>
            </a:r>
            <a:r>
              <a:rPr lang="en-US" sz="3600" b="1" dirty="0" smtClean="0">
                <a:solidFill>
                  <a:srgbClr val="FF0000"/>
                </a:solidFill>
              </a:rPr>
              <a:t>The twins </a:t>
            </a:r>
            <a:r>
              <a:rPr lang="en-US" sz="3600" b="1" dirty="0" smtClean="0"/>
              <a:t>are making the </a:t>
            </a:r>
            <a:r>
              <a:rPr lang="en-US" sz="3600" b="1" dirty="0" smtClean="0"/>
              <a:t>decorations.</a:t>
            </a:r>
            <a:endParaRPr lang="ru-RU" sz="3600" dirty="0"/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Use the prompts to say what the people in the picture are doing. </a:t>
            </a:r>
            <a:br>
              <a:rPr lang="en-US" b="1" dirty="0" smtClean="0"/>
            </a:br>
            <a:r>
              <a:rPr lang="en-US" b="1" dirty="0" smtClean="0"/>
              <a:t>What are they celebrating?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329642" cy="4411675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blow a party horn – </a:t>
            </a:r>
            <a:r>
              <a:rPr lang="ru-RU" b="1" dirty="0" smtClean="0">
                <a:solidFill>
                  <a:srgbClr val="FF0000"/>
                </a:solidFill>
              </a:rPr>
              <a:t>дуть в рожок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talk on the mobile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dance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play the drums – </a:t>
            </a:r>
            <a:r>
              <a:rPr lang="ru-RU" b="1" dirty="0" smtClean="0">
                <a:solidFill>
                  <a:srgbClr val="FF0000"/>
                </a:solidFill>
              </a:rPr>
              <a:t>играть на барабанах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eat a sandwich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bring a cake</a:t>
            </a:r>
          </a:p>
          <a:p>
            <a:pPr>
              <a:buNone/>
            </a:pPr>
            <a:r>
              <a:rPr lang="en-US" dirty="0" smtClean="0"/>
              <a:t>John </a:t>
            </a:r>
            <a:r>
              <a:rPr lang="en-US" u="sng" dirty="0" smtClean="0"/>
              <a:t>is blowing </a:t>
            </a:r>
            <a:r>
              <a:rPr lang="en-US" dirty="0" smtClean="0"/>
              <a:t>a party horn.</a:t>
            </a:r>
          </a:p>
          <a:p>
            <a:pPr>
              <a:buNone/>
            </a:pPr>
            <a:r>
              <a:rPr lang="en-US" dirty="0" smtClean="0"/>
              <a:t>Ex. 5. p.47.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An invitation card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0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500174"/>
            <a:ext cx="271464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Jeff</a:t>
            </a:r>
            <a:r>
              <a:rPr lang="en-US" b="1" dirty="0" smtClean="0"/>
              <a:t> </a:t>
            </a:r>
            <a:r>
              <a:rPr lang="en-US" sz="3200" b="1" dirty="0" smtClean="0"/>
              <a:t>and</a:t>
            </a:r>
            <a:r>
              <a:rPr lang="en-US" b="1" dirty="0" smtClean="0"/>
              <a:t> </a:t>
            </a:r>
            <a:r>
              <a:rPr lang="en-US" sz="3200" b="1" dirty="0" smtClean="0"/>
              <a:t>Lynn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2428868"/>
            <a:ext cx="5018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Invite you to a Halloween  </a:t>
            </a:r>
            <a:r>
              <a:rPr lang="en-US" sz="3200" b="1" dirty="0" smtClean="0">
                <a:solidFill>
                  <a:srgbClr val="FF0000"/>
                </a:solidFill>
              </a:rPr>
              <a:t> 1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2500306"/>
            <a:ext cx="235745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3286124"/>
            <a:ext cx="250033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0034" y="328612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4744" y="3286124"/>
            <a:ext cx="2274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, October 31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4143380"/>
            <a:ext cx="418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3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4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1538" y="4143380"/>
            <a:ext cx="250033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4929198"/>
            <a:ext cx="250033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714744" y="4214818"/>
            <a:ext cx="809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pm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643306" y="4929198"/>
            <a:ext cx="1215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Street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00298" y="5643578"/>
            <a:ext cx="40458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Fancy dress</a:t>
            </a:r>
          </a:p>
          <a:p>
            <a:r>
              <a:rPr lang="en-US" sz="3200" b="1" dirty="0" smtClean="0"/>
              <a:t>RSVP Jely@yahoo.com</a:t>
            </a:r>
            <a:endParaRPr lang="ru-RU" sz="3200" b="1" dirty="0"/>
          </a:p>
        </p:txBody>
      </p:sp>
      <p:pic>
        <p:nvPicPr>
          <p:cNvPr id="17" name="Ex. 8, p. 4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072462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7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An invitation card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0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500174"/>
            <a:ext cx="271464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Jeff</a:t>
            </a:r>
            <a:r>
              <a:rPr lang="en-US" b="1" dirty="0" smtClean="0"/>
              <a:t> </a:t>
            </a:r>
            <a:r>
              <a:rPr lang="en-US" sz="3200" b="1" dirty="0" smtClean="0"/>
              <a:t>and</a:t>
            </a:r>
            <a:r>
              <a:rPr lang="en-US" b="1" dirty="0" smtClean="0"/>
              <a:t> </a:t>
            </a:r>
            <a:r>
              <a:rPr lang="en-US" sz="3200" b="1" dirty="0" smtClean="0"/>
              <a:t>Lynn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2428868"/>
            <a:ext cx="5018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Invite you to a Halloween  </a:t>
            </a:r>
            <a:r>
              <a:rPr lang="en-US" sz="3200" b="1" dirty="0" smtClean="0">
                <a:solidFill>
                  <a:srgbClr val="FF0000"/>
                </a:solidFill>
              </a:rPr>
              <a:t> 1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2500306"/>
            <a:ext cx="235745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party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3286124"/>
            <a:ext cx="250033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Friday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328612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4744" y="3286124"/>
            <a:ext cx="2274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, October 31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4143380"/>
            <a:ext cx="418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3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4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1538" y="4143380"/>
            <a:ext cx="250033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7:30</a:t>
            </a:r>
            <a:endParaRPr lang="ru-RU" sz="3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4929198"/>
            <a:ext cx="250033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Market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14744" y="4214818"/>
            <a:ext cx="809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pm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643306" y="4929198"/>
            <a:ext cx="1215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Street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00298" y="5643578"/>
            <a:ext cx="40458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Fancy dress</a:t>
            </a:r>
          </a:p>
          <a:p>
            <a:r>
              <a:rPr lang="en-US" sz="3200" b="1" dirty="0" smtClean="0"/>
              <a:t>RSVP Jely@yahoo.com</a:t>
            </a:r>
            <a:endParaRPr lang="ru-RU" sz="32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14290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Look at the pictures.</a:t>
            </a:r>
            <a:br>
              <a:rPr lang="en-US" sz="3600" b="1" dirty="0" smtClean="0"/>
            </a:br>
            <a:r>
              <a:rPr lang="en-US" sz="3600" b="1" dirty="0" smtClean="0"/>
              <a:t>What holidays </a:t>
            </a:r>
            <a:r>
              <a:rPr lang="en-US" sz="3600" b="1" dirty="0" smtClean="0"/>
              <a:t>are people celebrating?</a:t>
            </a:r>
            <a:endParaRPr lang="ru-RU" sz="3600" b="1" dirty="0"/>
          </a:p>
        </p:txBody>
      </p:sp>
      <p:pic>
        <p:nvPicPr>
          <p:cNvPr id="8" name="Содержимое 7" descr="новый год. рождеств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3643338" cy="2643206"/>
          </a:xfrm>
        </p:spPr>
      </p:pic>
      <p:pic>
        <p:nvPicPr>
          <p:cNvPr id="9" name="Содержимое 8" descr="день рожденияjp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571612"/>
            <a:ext cx="3143272" cy="2428892"/>
          </a:xfrm>
        </p:spPr>
      </p:pic>
      <p:pic>
        <p:nvPicPr>
          <p:cNvPr id="10" name="Рисунок 9" descr="маслениц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3951514"/>
            <a:ext cx="4000504" cy="2692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566" y="1685109"/>
            <a:ext cx="586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29124" y="1643050"/>
            <a:ext cx="561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71670" y="442913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3</a:t>
            </a:r>
            <a:endParaRPr lang="ru-RU" sz="36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Ex. 1 p.46 – words</a:t>
            </a:r>
          </a:p>
          <a:p>
            <a:r>
              <a:rPr lang="en-US" sz="4000" b="1" dirty="0" smtClean="0"/>
              <a:t>Ex.1-3 p.29 (</a:t>
            </a:r>
            <a:r>
              <a:rPr lang="en-US" sz="4000" b="1" dirty="0" err="1" smtClean="0"/>
              <a:t>Wb</a:t>
            </a:r>
            <a:r>
              <a:rPr lang="en-US" sz="4000" b="1" dirty="0" smtClean="0"/>
              <a:t>)</a:t>
            </a:r>
            <a:endParaRPr lang="ru-RU" sz="4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Present Continuous Tense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/>
              <a:t>Negative – </a:t>
            </a:r>
            <a:r>
              <a:rPr lang="ru-RU" b="1" dirty="0" smtClean="0"/>
              <a:t>отрицательная форма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am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             is          not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are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7030A0"/>
                </a:solidFill>
              </a:rPr>
              <a:t>I </a:t>
            </a:r>
            <a:r>
              <a:rPr lang="en-US" sz="3600" b="1" dirty="0" smtClean="0">
                <a:solidFill>
                  <a:srgbClr val="FF0000"/>
                </a:solidFill>
              </a:rPr>
              <a:t>am not </a:t>
            </a:r>
            <a:r>
              <a:rPr lang="en-US" sz="3600" b="1" dirty="0" smtClean="0"/>
              <a:t>read</a:t>
            </a:r>
            <a:r>
              <a:rPr lang="en-US" sz="3600" b="1" dirty="0" smtClean="0">
                <a:solidFill>
                  <a:srgbClr val="FF0000"/>
                </a:solidFill>
              </a:rPr>
              <a:t>ing </a:t>
            </a:r>
            <a:r>
              <a:rPr lang="en-US" sz="3600" b="1" dirty="0" smtClean="0"/>
              <a:t>a</a:t>
            </a:r>
          </a:p>
          <a:p>
            <a:pPr>
              <a:buNone/>
            </a:pPr>
            <a:r>
              <a:rPr lang="en-US" sz="3600" b="1" dirty="0" smtClean="0"/>
              <a:t>book </a:t>
            </a:r>
            <a:r>
              <a:rPr lang="en-US" sz="3600" b="1" dirty="0" smtClean="0">
                <a:solidFill>
                  <a:srgbClr val="00B050"/>
                </a:solidFill>
              </a:rPr>
              <a:t>now.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7030A0"/>
                </a:solidFill>
              </a:rPr>
              <a:t>He/she/it </a:t>
            </a:r>
            <a:r>
              <a:rPr lang="en-US" sz="3600" b="1" dirty="0" smtClean="0">
                <a:solidFill>
                  <a:srgbClr val="FF0000"/>
                </a:solidFill>
              </a:rPr>
              <a:t>isn’t</a:t>
            </a:r>
          </a:p>
          <a:p>
            <a:pPr>
              <a:buNone/>
            </a:pPr>
            <a:r>
              <a:rPr lang="en-US" sz="3600" b="1" dirty="0" smtClean="0"/>
              <a:t>read</a:t>
            </a:r>
            <a:r>
              <a:rPr lang="en-US" sz="3600" b="1" dirty="0" smtClean="0">
                <a:solidFill>
                  <a:srgbClr val="FF0000"/>
                </a:solidFill>
              </a:rPr>
              <a:t>ing </a:t>
            </a:r>
            <a:r>
              <a:rPr lang="en-US" sz="3600" b="1" dirty="0" smtClean="0"/>
              <a:t>a book</a:t>
            </a:r>
          </a:p>
          <a:p>
            <a:pPr>
              <a:buNone/>
            </a:pPr>
            <a:r>
              <a:rPr lang="en-US" sz="3600" b="1" dirty="0" smtClean="0"/>
              <a:t>now.</a:t>
            </a:r>
            <a:endParaRPr lang="en-US" sz="36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en-US" sz="36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V </a:t>
            </a:r>
            <a:r>
              <a:rPr lang="en-US" sz="3600" b="1" dirty="0" err="1" smtClean="0">
                <a:solidFill>
                  <a:srgbClr val="FF0000"/>
                </a:solidFill>
              </a:rPr>
              <a:t>ing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36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7030A0"/>
                </a:solidFill>
              </a:rPr>
              <a:t>We/you/they </a:t>
            </a:r>
            <a:r>
              <a:rPr lang="en-US" sz="3600" b="1" dirty="0" smtClean="0">
                <a:solidFill>
                  <a:srgbClr val="FF0000"/>
                </a:solidFill>
              </a:rPr>
              <a:t>aren’t</a:t>
            </a:r>
          </a:p>
          <a:p>
            <a:pPr>
              <a:buNone/>
            </a:pPr>
            <a:r>
              <a:rPr lang="en-US" sz="3600" b="1" dirty="0" smtClean="0"/>
              <a:t>read</a:t>
            </a:r>
            <a:r>
              <a:rPr lang="en-US" sz="3600" b="1" dirty="0" smtClean="0">
                <a:solidFill>
                  <a:srgbClr val="FF0000"/>
                </a:solidFill>
              </a:rPr>
              <a:t>ing </a:t>
            </a:r>
            <a:r>
              <a:rPr lang="en-US" sz="3600" b="1" dirty="0" smtClean="0"/>
              <a:t>a book </a:t>
            </a:r>
            <a:r>
              <a:rPr lang="en-US" sz="3600" b="1" dirty="0" smtClean="0">
                <a:solidFill>
                  <a:srgbClr val="00B050"/>
                </a:solidFill>
              </a:rPr>
              <a:t>at the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moment.</a:t>
            </a:r>
            <a:endParaRPr lang="en-US" sz="36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 sentences negative: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He is blowing a party horn.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Ann and Harry are doing the washing up.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We are making a special dish.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4. She is doing the gardening now.</a:t>
            </a:r>
          </a:p>
          <a:p>
            <a:pPr>
              <a:buNone/>
            </a:pPr>
            <a:r>
              <a:rPr lang="en-US" sz="3200" b="1" dirty="0" smtClean="0"/>
              <a:t>5. His mum is doing the shopping at the moment.</a:t>
            </a:r>
          </a:p>
          <a:p>
            <a:pPr>
              <a:buNone/>
            </a:pPr>
            <a:r>
              <a:rPr lang="en-US" sz="3200" b="1" dirty="0" smtClean="0"/>
              <a:t>6. I am blowing the horn. </a:t>
            </a:r>
            <a:endParaRPr lang="ru-RU" sz="32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Present Continuous Tense</a:t>
            </a:r>
            <a:r>
              <a:rPr lang="ru-RU" dirty="0" smtClean="0"/>
              <a:t> – настоящее продолженное время</a:t>
            </a:r>
            <a:r>
              <a:rPr lang="ru-RU" dirty="0" smtClean="0"/>
              <a:t>.</a:t>
            </a:r>
            <a:r>
              <a:rPr lang="en-US" dirty="0" smtClean="0"/>
              <a:t>(</a:t>
            </a:r>
            <a:r>
              <a:rPr lang="ru-RU" dirty="0" smtClean="0"/>
              <a:t>утвердительная и отрицательная формы).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Выражения по теме «Праздники»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Ex. 1 p.46 – words</a:t>
            </a:r>
          </a:p>
          <a:p>
            <a:r>
              <a:rPr lang="en-US" sz="4000" b="1" dirty="0" smtClean="0"/>
              <a:t>Ex.1-3 p.29 (</a:t>
            </a:r>
            <a:r>
              <a:rPr lang="en-US" sz="4000" b="1" dirty="0" err="1" smtClean="0"/>
              <a:t>Wb</a:t>
            </a:r>
            <a:r>
              <a:rPr lang="en-US" sz="4000" b="1" dirty="0" smtClean="0"/>
              <a:t>)</a:t>
            </a:r>
            <a:endParaRPr lang="ru-RU" sz="4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5421" y="1643050"/>
            <a:ext cx="54489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1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She </a:t>
            </a:r>
            <a:r>
              <a:rPr lang="en-US" sz="54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 making 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special dish.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2546" y="2071678"/>
            <a:ext cx="59602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2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They </a:t>
            </a:r>
            <a:r>
              <a:rPr lang="en-US" sz="54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are doing 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Shopping.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1928802"/>
            <a:ext cx="49487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3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She </a:t>
            </a:r>
            <a:r>
              <a:rPr lang="en-US" sz="5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 doing 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washing up.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143116"/>
            <a:ext cx="62532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4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He </a:t>
            </a:r>
            <a:r>
              <a:rPr lang="en-US" sz="54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 decorating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new year tree.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2143116"/>
            <a:ext cx="49487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5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She </a:t>
            </a:r>
            <a:r>
              <a:rPr lang="en-US" sz="5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 doing 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dusting.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b="1" dirty="0"/>
          </a:p>
        </p:txBody>
      </p:sp>
      <p:pic>
        <p:nvPicPr>
          <p:cNvPr id="8" name="Содержимое 7" descr="хэллоуи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500174"/>
            <a:ext cx="3500462" cy="2429677"/>
          </a:xfrm>
        </p:spPr>
      </p:pic>
      <p:pic>
        <p:nvPicPr>
          <p:cNvPr id="9" name="Содержимое 8" descr="день святого валентин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500174"/>
            <a:ext cx="3714776" cy="2520086"/>
          </a:xfrm>
        </p:spPr>
      </p:pic>
      <p:pic>
        <p:nvPicPr>
          <p:cNvPr id="10" name="Рисунок 9" descr="обмен подаркам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3929066"/>
            <a:ext cx="3286148" cy="24288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2844" y="157161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4</a:t>
            </a:r>
            <a:endParaRPr lang="ru-RU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57686" y="1571612"/>
            <a:ext cx="633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5</a:t>
            </a:r>
            <a:endParaRPr lang="ru-RU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071670" y="4143380"/>
            <a:ext cx="7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6</a:t>
            </a:r>
            <a:endParaRPr lang="ru-RU" sz="36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5020" y="2967335"/>
            <a:ext cx="7713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6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She </a:t>
            </a:r>
            <a:r>
              <a:rPr lang="en-US" sz="54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 making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 cake.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357430"/>
            <a:ext cx="63033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7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They </a:t>
            </a:r>
            <a:r>
              <a:rPr lang="en-US" sz="54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are making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special dinner.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3852" y="2643182"/>
            <a:ext cx="7795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8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They </a:t>
            </a:r>
            <a:r>
              <a:rPr lang="en-US" sz="54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are dressing 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up.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500306"/>
            <a:ext cx="52084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9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He </a:t>
            </a:r>
            <a:r>
              <a:rPr lang="en-US" sz="54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 doing 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gardening.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up questions: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What …… Ann (do) now?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……. you ….. (listen) to music now?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………. he ……………. (decorate) the New Year tree?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4.  What … your mum …….(do)?</a:t>
            </a:r>
          </a:p>
          <a:p>
            <a:r>
              <a:rPr lang="en-US" sz="3200" b="1" dirty="0" smtClean="0"/>
              <a:t>5.  ……. Ann and Tom ……..(watch) the fireworks?</a:t>
            </a:r>
          </a:p>
          <a:p>
            <a:r>
              <a:rPr lang="en-US" sz="3200" b="1" dirty="0" smtClean="0"/>
              <a:t>6.  ……..your friends …….(watch)  street parades?</a:t>
            </a:r>
            <a:endParaRPr lang="ru-RU" sz="32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3879" y="1285861"/>
            <a:ext cx="715625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What do usually 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people do 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Before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celebrations?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in </a:t>
            </a:r>
            <a:r>
              <a:rPr lang="en-US" dirty="0" smtClean="0">
                <a:solidFill>
                  <a:srgbClr val="FF0000"/>
                </a:solidFill>
              </a:rPr>
              <a:t>make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do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..…the decorations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………a phone call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………………tea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…………….a special dish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……………..a cake</a:t>
            </a:r>
          </a:p>
          <a:p>
            <a:pPr>
              <a:buNone/>
            </a:pPr>
            <a:endParaRPr lang="en-US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………….the dusting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…………your homework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………….the gardening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………..the washing up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………..the shopping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1 p.46   Check yourself: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make  </a:t>
            </a:r>
            <a:r>
              <a:rPr lang="en-US" sz="3200" b="1" dirty="0" smtClean="0">
                <a:solidFill>
                  <a:srgbClr val="FF0000"/>
                </a:solidFill>
              </a:rPr>
              <a:t>the decorations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– </a:t>
            </a:r>
            <a:r>
              <a:rPr lang="ru-RU" sz="3200" b="1" dirty="0" smtClean="0"/>
              <a:t>украшать</a:t>
            </a:r>
            <a:endParaRPr lang="en-US" sz="3200" b="1" dirty="0" smtClean="0"/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do </a:t>
            </a:r>
            <a:r>
              <a:rPr lang="en-US" sz="3200" b="1" dirty="0" smtClean="0">
                <a:solidFill>
                  <a:srgbClr val="FF0000"/>
                </a:solidFill>
              </a:rPr>
              <a:t>the dusting –</a:t>
            </a:r>
            <a:r>
              <a:rPr lang="ru-RU" sz="3200" b="1" dirty="0" smtClean="0"/>
              <a:t>протирать пыль</a:t>
            </a:r>
            <a:endParaRPr lang="en-US" sz="3200" b="1" dirty="0" smtClean="0"/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do your homework</a:t>
            </a:r>
            <a:r>
              <a:rPr lang="ru-RU" sz="3200" b="1" dirty="0" smtClean="0">
                <a:solidFill>
                  <a:srgbClr val="FF0000"/>
                </a:solidFill>
              </a:rPr>
              <a:t> –</a:t>
            </a:r>
            <a:r>
              <a:rPr lang="ru-RU" sz="3200" b="1" dirty="0" smtClean="0"/>
              <a:t>делать домашнюю работу</a:t>
            </a:r>
            <a:endParaRPr lang="en-US" sz="3200" b="1" dirty="0" smtClean="0"/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make  </a:t>
            </a:r>
            <a:r>
              <a:rPr lang="en-US" sz="3200" b="1" dirty="0" smtClean="0">
                <a:solidFill>
                  <a:srgbClr val="FF0000"/>
                </a:solidFill>
              </a:rPr>
              <a:t>a phone call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– </a:t>
            </a:r>
            <a:r>
              <a:rPr lang="ru-RU" sz="3200" b="1" dirty="0" smtClean="0"/>
              <a:t>звонить </a:t>
            </a:r>
            <a:r>
              <a:rPr lang="ru-RU" sz="3200" b="1" dirty="0" smtClean="0"/>
              <a:t>по </a:t>
            </a:r>
            <a:r>
              <a:rPr lang="ru-RU" sz="3200" b="1" dirty="0" smtClean="0"/>
              <a:t>телефону</a:t>
            </a:r>
            <a:endParaRPr lang="en-US" sz="3200" b="1" dirty="0" smtClean="0"/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do </a:t>
            </a:r>
            <a:r>
              <a:rPr lang="en-US" sz="3200" b="1" dirty="0" smtClean="0">
                <a:solidFill>
                  <a:srgbClr val="FF0000"/>
                </a:solidFill>
              </a:rPr>
              <a:t>the gardening</a:t>
            </a:r>
            <a:r>
              <a:rPr lang="ru-RU" sz="3200" b="1" dirty="0" smtClean="0">
                <a:solidFill>
                  <a:srgbClr val="FF0000"/>
                </a:solidFill>
              </a:rPr>
              <a:t> –</a:t>
            </a:r>
            <a:r>
              <a:rPr lang="ru-RU" sz="3200" b="1" dirty="0" smtClean="0"/>
              <a:t>заниматься садоводством</a:t>
            </a:r>
            <a:endParaRPr lang="en-US" sz="3200" b="1" dirty="0" smtClean="0"/>
          </a:p>
          <a:p>
            <a:pPr>
              <a:buNone/>
            </a:pPr>
            <a:endParaRPr lang="en-US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make tea</a:t>
            </a:r>
            <a:r>
              <a:rPr lang="ru-RU" sz="3200" b="1" dirty="0" smtClean="0">
                <a:solidFill>
                  <a:srgbClr val="FF0000"/>
                </a:solidFill>
              </a:rPr>
              <a:t> – </a:t>
            </a:r>
            <a:r>
              <a:rPr lang="ru-RU" sz="3200" b="1" dirty="0" smtClean="0"/>
              <a:t>заваривать чай</a:t>
            </a:r>
            <a:endParaRPr lang="en-US" sz="3200" b="1" dirty="0" smtClean="0"/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make </a:t>
            </a:r>
            <a:r>
              <a:rPr lang="en-US" sz="3200" b="1" dirty="0" smtClean="0">
                <a:solidFill>
                  <a:srgbClr val="FF0000"/>
                </a:solidFill>
              </a:rPr>
              <a:t>a special dish</a:t>
            </a:r>
            <a:r>
              <a:rPr lang="ru-RU" sz="3200" b="1" dirty="0" smtClean="0">
                <a:solidFill>
                  <a:srgbClr val="FF0000"/>
                </a:solidFill>
              </a:rPr>
              <a:t> -</a:t>
            </a:r>
            <a:r>
              <a:rPr lang="ru-RU" sz="3200" b="1" dirty="0" smtClean="0"/>
              <a:t>готовить особенное блюдо</a:t>
            </a:r>
            <a:endParaRPr lang="en-US" sz="3200" b="1" dirty="0" smtClean="0"/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do </a:t>
            </a:r>
            <a:r>
              <a:rPr lang="en-US" sz="3200" b="1" dirty="0" smtClean="0">
                <a:solidFill>
                  <a:srgbClr val="FF0000"/>
                </a:solidFill>
              </a:rPr>
              <a:t>the washing up</a:t>
            </a:r>
            <a:r>
              <a:rPr lang="ru-RU" sz="3200" b="1" dirty="0" smtClean="0">
                <a:solidFill>
                  <a:srgbClr val="FF0000"/>
                </a:solidFill>
              </a:rPr>
              <a:t> – </a:t>
            </a:r>
            <a:r>
              <a:rPr lang="ru-RU" sz="3200" b="1" dirty="0" smtClean="0"/>
              <a:t>мыть посуду</a:t>
            </a:r>
            <a:endParaRPr lang="en-US" sz="3200" b="1" dirty="0" smtClean="0"/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do the shopping</a:t>
            </a:r>
            <a:r>
              <a:rPr lang="ru-RU" sz="3200" b="1" dirty="0" smtClean="0">
                <a:solidFill>
                  <a:srgbClr val="FF0000"/>
                </a:solidFill>
              </a:rPr>
              <a:t> – </a:t>
            </a:r>
            <a:r>
              <a:rPr lang="ru-RU" sz="3200" b="1" dirty="0" smtClean="0"/>
              <a:t>делать </a:t>
            </a:r>
            <a:r>
              <a:rPr lang="ru-RU" sz="3200" b="1" dirty="0" smtClean="0"/>
              <a:t>покупки</a:t>
            </a:r>
            <a:endParaRPr lang="en-US" sz="3200" b="1" dirty="0" smtClean="0"/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make a cake</a:t>
            </a:r>
            <a:r>
              <a:rPr lang="ru-RU" sz="3200" b="1" dirty="0" smtClean="0">
                <a:solidFill>
                  <a:srgbClr val="FF0000"/>
                </a:solidFill>
              </a:rPr>
              <a:t> – </a:t>
            </a:r>
            <a:r>
              <a:rPr lang="ru-RU" sz="3200" b="1" dirty="0" smtClean="0"/>
              <a:t>печь торт</a:t>
            </a:r>
            <a:endParaRPr lang="en-US" sz="3200" b="1" dirty="0" smtClean="0"/>
          </a:p>
          <a:p>
            <a:pPr>
              <a:buNone/>
            </a:pP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Ex. 1a, p. 4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929586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Present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Continuous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Tense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Affirmative – </a:t>
            </a:r>
            <a:r>
              <a:rPr lang="ru-RU" b="1" dirty="0" smtClean="0"/>
              <a:t>утвердительная форма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r>
              <a:rPr lang="en-US" sz="3600" b="1" dirty="0" smtClean="0">
                <a:solidFill>
                  <a:srgbClr val="FF0000"/>
                </a:solidFill>
              </a:rPr>
              <a:t>m</a:t>
            </a:r>
          </a:p>
          <a:p>
            <a:pPr>
              <a:buNone/>
            </a:pPr>
            <a:r>
              <a:rPr lang="en-US" sz="3600" b="1" u="sng" dirty="0" smtClean="0">
                <a:solidFill>
                  <a:srgbClr val="FF0000"/>
                </a:solidFill>
              </a:rPr>
              <a:t>to be </a:t>
            </a:r>
            <a:r>
              <a:rPr lang="en-US" sz="3600" b="1" dirty="0" smtClean="0">
                <a:solidFill>
                  <a:srgbClr val="FF0000"/>
                </a:solidFill>
              </a:rPr>
              <a:t>       is             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are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I</a:t>
            </a:r>
            <a:r>
              <a:rPr lang="en-US" sz="3200" b="1" dirty="0" smtClean="0"/>
              <a:t>  </a:t>
            </a:r>
            <a:r>
              <a:rPr lang="en-US" sz="3200" b="1" dirty="0" smtClean="0">
                <a:solidFill>
                  <a:srgbClr val="FF0000"/>
                </a:solidFill>
              </a:rPr>
              <a:t>am</a:t>
            </a:r>
            <a:r>
              <a:rPr lang="en-US" sz="3200" b="1" dirty="0" smtClean="0"/>
              <a:t> read</a:t>
            </a:r>
            <a:r>
              <a:rPr lang="en-US" sz="3200" b="1" dirty="0" smtClean="0">
                <a:solidFill>
                  <a:srgbClr val="FF0000"/>
                </a:solidFill>
              </a:rPr>
              <a:t>ing</a:t>
            </a:r>
            <a:r>
              <a:rPr lang="en-US" sz="3200" b="1" dirty="0" smtClean="0"/>
              <a:t> a book</a:t>
            </a:r>
            <a:endParaRPr lang="ru-RU" sz="3200" b="1" dirty="0" smtClean="0"/>
          </a:p>
          <a:p>
            <a:pPr>
              <a:buNone/>
            </a:pPr>
            <a:r>
              <a:rPr lang="en-US" sz="3200" b="1" dirty="0" smtClean="0">
                <a:solidFill>
                  <a:srgbClr val="00B050"/>
                </a:solidFill>
              </a:rPr>
              <a:t>now</a:t>
            </a:r>
            <a:r>
              <a:rPr lang="en-US" sz="3200" b="1" dirty="0" smtClean="0"/>
              <a:t>.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He/she/it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is</a:t>
            </a:r>
            <a:r>
              <a:rPr lang="en-US" sz="3200" b="1" dirty="0" smtClean="0"/>
              <a:t> read</a:t>
            </a:r>
            <a:r>
              <a:rPr lang="en-US" sz="3200" b="1" dirty="0" smtClean="0">
                <a:solidFill>
                  <a:srgbClr val="FF0000"/>
                </a:solidFill>
              </a:rPr>
              <a:t>ing</a:t>
            </a:r>
            <a:r>
              <a:rPr lang="en-US" sz="3200" b="1" dirty="0" smtClean="0"/>
              <a:t> a</a:t>
            </a:r>
            <a:endParaRPr lang="ru-RU" sz="3200" b="1" dirty="0" smtClean="0"/>
          </a:p>
          <a:p>
            <a:pPr>
              <a:buNone/>
            </a:pPr>
            <a:r>
              <a:rPr lang="en-US" sz="3200" b="1" dirty="0" smtClean="0"/>
              <a:t>book </a:t>
            </a:r>
            <a:r>
              <a:rPr lang="en-US" sz="3200" b="1" dirty="0" smtClean="0">
                <a:solidFill>
                  <a:srgbClr val="00B050"/>
                </a:solidFill>
              </a:rPr>
              <a:t>now</a:t>
            </a:r>
            <a:r>
              <a:rPr lang="en-US" sz="3200" b="1" dirty="0" smtClean="0"/>
              <a:t>.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endParaRPr lang="en-US" sz="3200" b="1" dirty="0" smtClean="0"/>
          </a:p>
          <a:p>
            <a:pPr algn="ctr">
              <a:buNone/>
            </a:pP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571612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V</a:t>
            </a:r>
            <a:r>
              <a:rPr lang="en-US" dirty="0" smtClean="0"/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ing</a:t>
            </a:r>
            <a:r>
              <a:rPr lang="ru-RU" sz="4000" b="1" dirty="0" smtClean="0">
                <a:solidFill>
                  <a:srgbClr val="FF0000"/>
                </a:solidFill>
              </a:rPr>
              <a:t>     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4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We/you/they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are</a:t>
            </a:r>
            <a:endParaRPr lang="ru-RU" sz="3200" b="1" dirty="0" smtClean="0"/>
          </a:p>
          <a:p>
            <a:pPr>
              <a:buNone/>
            </a:pPr>
            <a:r>
              <a:rPr lang="en-US" sz="3200" b="1" dirty="0" smtClean="0"/>
              <a:t>read</a:t>
            </a:r>
            <a:r>
              <a:rPr lang="en-US" sz="3200" b="1" dirty="0" smtClean="0">
                <a:solidFill>
                  <a:srgbClr val="FF0000"/>
                </a:solidFill>
              </a:rPr>
              <a:t>ing</a:t>
            </a:r>
            <a:r>
              <a:rPr lang="en-US" sz="3200" b="1" dirty="0" smtClean="0"/>
              <a:t> a book </a:t>
            </a:r>
            <a:r>
              <a:rPr lang="en-US" sz="3200" b="1" dirty="0" smtClean="0">
                <a:solidFill>
                  <a:srgbClr val="00B050"/>
                </a:solidFill>
              </a:rPr>
              <a:t>now</a:t>
            </a:r>
            <a:r>
              <a:rPr lang="en-US" sz="3200" b="1" dirty="0" smtClean="0"/>
              <a:t>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   </a:t>
            </a:r>
            <a:r>
              <a:rPr lang="en-US" sz="3200" b="1" dirty="0" smtClean="0">
                <a:solidFill>
                  <a:srgbClr val="00B050"/>
                </a:solidFill>
              </a:rPr>
              <a:t>now – </a:t>
            </a:r>
            <a:r>
              <a:rPr lang="ru-RU" sz="3200" b="1" dirty="0" smtClean="0">
                <a:solidFill>
                  <a:srgbClr val="00B050"/>
                </a:solidFill>
              </a:rPr>
              <a:t>сейчас</a:t>
            </a:r>
            <a:endParaRPr lang="en-US" sz="32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   </a:t>
            </a:r>
            <a:r>
              <a:rPr lang="en-US" sz="3200" b="1" dirty="0" smtClean="0">
                <a:solidFill>
                  <a:srgbClr val="00B050"/>
                </a:solidFill>
              </a:rPr>
              <a:t>at the moment – </a:t>
            </a:r>
            <a:r>
              <a:rPr lang="ru-RU" sz="3200" b="1" dirty="0" smtClean="0">
                <a:solidFill>
                  <a:srgbClr val="00B050"/>
                </a:solidFill>
              </a:rPr>
              <a:t>в данный момент</a:t>
            </a:r>
            <a:endParaRPr lang="en-US" sz="32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endParaRPr lang="ru-RU" sz="3200" b="1" dirty="0"/>
          </a:p>
        </p:txBody>
      </p:sp>
      <p:sp>
        <p:nvSpPr>
          <p:cNvPr id="5" name="Правая фигурная скобка 4"/>
          <p:cNvSpPr/>
          <p:nvPr/>
        </p:nvSpPr>
        <p:spPr>
          <a:xfrm flipH="1">
            <a:off x="1857356" y="1714488"/>
            <a:ext cx="214314" cy="15716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Глагол </a:t>
            </a:r>
            <a:r>
              <a:rPr lang="en-US" dirty="0" smtClean="0"/>
              <a:t>TO BE –</a:t>
            </a:r>
            <a:r>
              <a:rPr lang="en-US" dirty="0" smtClean="0">
                <a:solidFill>
                  <a:srgbClr val="FF0000"/>
                </a:solidFill>
              </a:rPr>
              <a:t>AM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ARE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I      am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You   are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He       is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She     is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It         is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We    are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You    are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They  are</a:t>
            </a:r>
          </a:p>
          <a:p>
            <a:pPr>
              <a:buNone/>
            </a:pP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1214414" y="3286124"/>
            <a:ext cx="500066" cy="1857388"/>
          </a:xfrm>
          <a:prstGeom prst="rightBrace">
            <a:avLst>
              <a:gd name="adj1" fmla="val 8333"/>
              <a:gd name="adj2" fmla="val 506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27032" y="1285860"/>
            <a:ext cx="12198083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Look at the pictures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in your books.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are the people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 the picture doing?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Ex.1 b) p.46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552</TotalTime>
  <Words>1144</Words>
  <Application>Microsoft Office PowerPoint</Application>
  <PresentationFormat>Экран (4:3)</PresentationFormat>
  <Paragraphs>211</Paragraphs>
  <Slides>35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Look at the pictures. What holidays are people celebrating?</vt:lpstr>
      <vt:lpstr>Слайд 3</vt:lpstr>
      <vt:lpstr>Слайд 4</vt:lpstr>
      <vt:lpstr>Fill in make or do:</vt:lpstr>
      <vt:lpstr>Ex. 1 p.46   Check yourself:</vt:lpstr>
      <vt:lpstr>Present Continuous Tense Affirmative – утвердительная форма</vt:lpstr>
      <vt:lpstr>Глагол TO BE –AM, IS, ARE</vt:lpstr>
      <vt:lpstr>Слайд 9</vt:lpstr>
      <vt:lpstr>What are they doing?</vt:lpstr>
      <vt:lpstr>Слайд 11</vt:lpstr>
      <vt:lpstr>Слайд 12</vt:lpstr>
      <vt:lpstr>Слайд 13</vt:lpstr>
      <vt:lpstr>From: Rosa To: Lizzie Subject: Season’s greetings. Dear Lizzie, </vt:lpstr>
      <vt:lpstr>From: Rosa To: Lizzie Subject: Season’s greetings. Dear Lizzie, </vt:lpstr>
      <vt:lpstr> 1 Aunt Betsie is making tea for everyone. 2 Mum is making a special dish, fried baby eels. 3 Clara and Steve are doing the washing-up. Steve’s also washing the grapes for tonight.   4 Dad is doing the last minute shopping.  5 Grandma is doing the gardening.  6 The twins are making the decorations.</vt:lpstr>
      <vt:lpstr>Use the prompts to say what the people in the picture are doing.  What are they celebrating?</vt:lpstr>
      <vt:lpstr>An invitation card</vt:lpstr>
      <vt:lpstr>An invitation card</vt:lpstr>
      <vt:lpstr>Homework</vt:lpstr>
      <vt:lpstr>Present Continuous Tense Negative – отрицательная форма</vt:lpstr>
      <vt:lpstr>Make  sentences negative:</vt:lpstr>
      <vt:lpstr>Подведение итогов:</vt:lpstr>
      <vt:lpstr>Homework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Make up questions: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Комп</cp:lastModifiedBy>
  <cp:revision>59</cp:revision>
  <dcterms:created xsi:type="dcterms:W3CDTF">2016-10-24T12:13:43Z</dcterms:created>
  <dcterms:modified xsi:type="dcterms:W3CDTF">2016-12-14T18:03:43Z</dcterms:modified>
</cp:coreProperties>
</file>