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65" r:id="rId2"/>
    <p:sldId id="257" r:id="rId3"/>
    <p:sldId id="261" r:id="rId4"/>
    <p:sldId id="259" r:id="rId5"/>
    <p:sldId id="262" r:id="rId6"/>
    <p:sldId id="263" r:id="rId7"/>
    <p:sldId id="264" r:id="rId8"/>
  </p:sldIdLst>
  <p:sldSz cx="9144000" cy="6858000" type="screen4x3"/>
  <p:notesSz cx="6858000" cy="9144000"/>
  <p:custDataLst>
    <p:tags r:id="rId9"/>
  </p:custData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198"/>
    <a:srgbClr val="422C16"/>
    <a:srgbClr val="0C788E"/>
    <a:srgbClr val="000099"/>
    <a:srgbClr val="1C1C1C"/>
    <a:srgbClr val="660066"/>
    <a:srgbClr val="00005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69" d="100"/>
          <a:sy n="69" d="100"/>
        </p:scale>
        <p:origin x="117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F9B477-6E92-4DC8-90F1-6B4E95DEA7E4}" type="slidenum">
              <a:rPr lang="es-ES" smtClean="0"/>
              <a:pPr/>
              <a:t>‹#›</a:t>
            </a:fld>
            <a:endParaRPr lang="es-ES"/>
          </a:p>
        </p:txBody>
      </p:sp>
    </p:spTree>
    <p:extLst>
      <p:ext uri="{BB962C8B-B14F-4D97-AF65-F5344CB8AC3E}">
        <p14:creationId xmlns:p14="http://schemas.microsoft.com/office/powerpoint/2010/main" val="102844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2A896B-3AB8-40E2-80EB-12E3BE42BF6A}" type="slidenum">
              <a:rPr lang="es-ES" smtClean="0"/>
              <a:pPr/>
              <a:t>‹#›</a:t>
            </a:fld>
            <a:endParaRPr lang="es-ES"/>
          </a:p>
        </p:txBody>
      </p:sp>
    </p:spTree>
    <p:extLst>
      <p:ext uri="{BB962C8B-B14F-4D97-AF65-F5344CB8AC3E}">
        <p14:creationId xmlns:p14="http://schemas.microsoft.com/office/powerpoint/2010/main" val="42575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85503A-0FCA-4F0E-B54A-B6C81D993600}" type="slidenum">
              <a:rPr lang="es-ES" smtClean="0"/>
              <a:pPr/>
              <a:t>‹#›</a:t>
            </a:fld>
            <a:endParaRPr lang="es-ES"/>
          </a:p>
        </p:txBody>
      </p:sp>
    </p:spTree>
    <p:extLst>
      <p:ext uri="{BB962C8B-B14F-4D97-AF65-F5344CB8AC3E}">
        <p14:creationId xmlns:p14="http://schemas.microsoft.com/office/powerpoint/2010/main" val="130294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6353189-0600-4DC0-8DFE-3E7734A2F322}" type="slidenum">
              <a:rPr lang="es-ES" smtClean="0"/>
              <a:pPr/>
              <a:t>‹#›</a:t>
            </a:fld>
            <a:endParaRPr lang="es-ES"/>
          </a:p>
        </p:txBody>
      </p:sp>
    </p:spTree>
    <p:extLst>
      <p:ext uri="{BB962C8B-B14F-4D97-AF65-F5344CB8AC3E}">
        <p14:creationId xmlns:p14="http://schemas.microsoft.com/office/powerpoint/2010/main" val="286895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592C02-9489-4ABC-8293-DDF517C99333}" type="slidenum">
              <a:rPr lang="es-ES" smtClean="0"/>
              <a:pPr/>
              <a:t>‹#›</a:t>
            </a:fld>
            <a:endParaRPr lang="es-ES"/>
          </a:p>
        </p:txBody>
      </p:sp>
    </p:spTree>
    <p:extLst>
      <p:ext uri="{BB962C8B-B14F-4D97-AF65-F5344CB8AC3E}">
        <p14:creationId xmlns:p14="http://schemas.microsoft.com/office/powerpoint/2010/main" val="408477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72B82A-8FC9-4D90-9EE7-A0A4A2CFE885}" type="slidenum">
              <a:rPr lang="es-ES" smtClean="0"/>
              <a:pPr/>
              <a:t>‹#›</a:t>
            </a:fld>
            <a:endParaRPr lang="es-ES"/>
          </a:p>
        </p:txBody>
      </p:sp>
    </p:spTree>
    <p:extLst>
      <p:ext uri="{BB962C8B-B14F-4D97-AF65-F5344CB8AC3E}">
        <p14:creationId xmlns:p14="http://schemas.microsoft.com/office/powerpoint/2010/main" val="420252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AB346E-7B8C-4161-8818-AAEB020C099C}" type="slidenum">
              <a:rPr lang="es-ES" smtClean="0"/>
              <a:pPr/>
              <a:t>‹#›</a:t>
            </a:fld>
            <a:endParaRPr lang="es-ES"/>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18780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6C66680-F24A-45CE-B631-B79687C5DC31}" type="slidenum">
              <a:rPr lang="es-ES" smtClean="0"/>
              <a:pPr/>
              <a:t>‹#›</a:t>
            </a:fld>
            <a:endParaRPr lang="es-ES"/>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6103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D210144-6950-4F41-B474-CED6C7B6F3BB}" type="slidenum">
              <a:rPr lang="es-ES" smtClean="0"/>
              <a:pPr/>
              <a:t>‹#›</a:t>
            </a:fld>
            <a:endParaRPr lang="es-ES"/>
          </a:p>
        </p:txBody>
      </p:sp>
    </p:spTree>
    <p:extLst>
      <p:ext uri="{BB962C8B-B14F-4D97-AF65-F5344CB8AC3E}">
        <p14:creationId xmlns:p14="http://schemas.microsoft.com/office/powerpoint/2010/main" val="18137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0E85863-8970-4B8E-99E5-D2F268EFE29A}" type="slidenum">
              <a:rPr lang="es-ES" smtClean="0"/>
              <a:pPr/>
              <a:t>‹#›</a:t>
            </a:fld>
            <a:endParaRPr lang="es-ES"/>
          </a:p>
        </p:txBody>
      </p:sp>
    </p:spTree>
    <p:extLst>
      <p:ext uri="{BB962C8B-B14F-4D97-AF65-F5344CB8AC3E}">
        <p14:creationId xmlns:p14="http://schemas.microsoft.com/office/powerpoint/2010/main" val="106940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B2E43BF-2024-411B-A697-D427DE7235B8}" type="slidenum">
              <a:rPr lang="es-ES" smtClean="0"/>
              <a:pPr/>
              <a:t>‹#›</a:t>
            </a:fld>
            <a:endParaRPr lang="es-ES"/>
          </a:p>
        </p:txBody>
      </p:sp>
    </p:spTree>
    <p:extLst>
      <p:ext uri="{BB962C8B-B14F-4D97-AF65-F5344CB8AC3E}">
        <p14:creationId xmlns:p14="http://schemas.microsoft.com/office/powerpoint/2010/main" val="294062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resentation-creation.r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9D1805B-8B84-4138-B7CC-CF38BA19B599}" type="slidenum">
              <a:rPr lang="es-ES" smtClean="0"/>
              <a:pPr/>
              <a:t>‹#›</a:t>
            </a:fld>
            <a:endParaRPr lang="es-ES"/>
          </a:p>
        </p:txBody>
      </p:sp>
      <p:sp>
        <p:nvSpPr>
          <p:cNvPr id="7" name="Прямоугольник 6"/>
          <p:cNvSpPr/>
          <p:nvPr userDrawn="1"/>
        </p:nvSpPr>
        <p:spPr>
          <a:xfrm>
            <a:off x="5500504" y="6488668"/>
            <a:ext cx="3608680" cy="369332"/>
          </a:xfrm>
          <a:prstGeom prst="rect">
            <a:avLst/>
          </a:prstGeom>
        </p:spPr>
        <p:txBody>
          <a:bodyPr wrap="none">
            <a:spAutoFit/>
          </a:bodyPr>
          <a:lstStyle/>
          <a:p>
            <a:r>
              <a:rPr lang="es-UY" b="1" dirty="0" smtClean="0">
                <a:solidFill>
                  <a:schemeClr val="bg1"/>
                </a:solidFill>
                <a:hlinkClick r:id="rId13"/>
              </a:rPr>
              <a:t>http://presentation-creation.ru/</a:t>
            </a:r>
            <a:r>
              <a:rPr lang="es-UY" b="1" dirty="0" smtClean="0">
                <a:solidFill>
                  <a:schemeClr val="bg1"/>
                </a:solidFill>
              </a:rPr>
              <a:t> </a:t>
            </a:r>
            <a:endParaRPr lang="es-ES" b="1" dirty="0">
              <a:solidFill>
                <a:schemeClr val="bg1"/>
              </a:solidFill>
            </a:endParaRPr>
          </a:p>
        </p:txBody>
      </p:sp>
    </p:spTree>
    <p:extLst>
      <p:ext uri="{BB962C8B-B14F-4D97-AF65-F5344CB8AC3E}">
        <p14:creationId xmlns:p14="http://schemas.microsoft.com/office/powerpoint/2010/main" val="20492893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388539" y="6553464"/>
            <a:ext cx="3755461" cy="274344"/>
          </a:xfrm>
          <a:prstGeom prst="rect">
            <a:avLst/>
          </a:prstGeom>
        </p:spPr>
      </p:pic>
      <p:sp>
        <p:nvSpPr>
          <p:cNvPr id="4" name="TextBox 3"/>
          <p:cNvSpPr txBox="1"/>
          <p:nvPr/>
        </p:nvSpPr>
        <p:spPr>
          <a:xfrm>
            <a:off x="1791421" y="1172362"/>
            <a:ext cx="5976664" cy="707886"/>
          </a:xfrm>
          <a:prstGeom prst="rect">
            <a:avLst/>
          </a:prstGeom>
          <a:noFill/>
        </p:spPr>
        <p:txBody>
          <a:bodyPr wrap="square" rtlCol="0">
            <a:spAutoFit/>
          </a:bodyPr>
          <a:lstStyle/>
          <a:p>
            <a:r>
              <a:rPr lang="ru-RU" sz="4000" spc="600" dirty="0" smtClean="0">
                <a:latin typeface="Astakhov First Simple" panose="02000500000000000000" pitchFamily="2" charset="0"/>
              </a:rPr>
              <a:t>ВЕЛИКИЕ ФИЗИКИ</a:t>
            </a:r>
            <a:endParaRPr lang="ru-RU" sz="4000" spc="600" dirty="0">
              <a:latin typeface="Astakhov First Simple" panose="02000500000000000000" pitchFamily="2" charset="0"/>
            </a:endParaRPr>
          </a:p>
        </p:txBody>
      </p:sp>
      <p:pic>
        <p:nvPicPr>
          <p:cNvPr id="5" name="Рисунок 4"/>
          <p:cNvPicPr>
            <a:picLocks noChangeAspect="1"/>
          </p:cNvPicPr>
          <p:nvPr/>
        </p:nvPicPr>
        <p:blipFill>
          <a:blip r:embed="rId3"/>
          <a:stretch>
            <a:fillRect/>
          </a:stretch>
        </p:blipFill>
        <p:spPr>
          <a:xfrm>
            <a:off x="-34489" y="1831594"/>
            <a:ext cx="3651821" cy="2749534"/>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stretch>
            <a:fillRect/>
          </a:stretch>
        </p:blipFill>
        <p:spPr>
          <a:xfrm>
            <a:off x="3484218" y="2636788"/>
            <a:ext cx="2670279" cy="3316511"/>
          </a:xfrm>
          <a:prstGeom prst="rect">
            <a:avLst/>
          </a:prstGeom>
        </p:spPr>
      </p:pic>
      <p:pic>
        <p:nvPicPr>
          <p:cNvPr id="7" name="Рисунок 6"/>
          <p:cNvPicPr>
            <a:picLocks noChangeAspect="1"/>
          </p:cNvPicPr>
          <p:nvPr/>
        </p:nvPicPr>
        <p:blipFill>
          <a:blip r:embed="rId5"/>
          <a:stretch>
            <a:fillRect/>
          </a:stretch>
        </p:blipFill>
        <p:spPr>
          <a:xfrm>
            <a:off x="151671" y="4417318"/>
            <a:ext cx="3298222" cy="1871634"/>
          </a:xfrm>
          <a:prstGeom prst="rect">
            <a:avLst/>
          </a:prstGeom>
        </p:spPr>
      </p:pic>
      <p:pic>
        <p:nvPicPr>
          <p:cNvPr id="9" name="Рисунок 8"/>
          <p:cNvPicPr>
            <a:picLocks noChangeAspect="1"/>
          </p:cNvPicPr>
          <p:nvPr/>
        </p:nvPicPr>
        <p:blipFill>
          <a:blip r:embed="rId6"/>
          <a:stretch>
            <a:fillRect/>
          </a:stretch>
        </p:blipFill>
        <p:spPr>
          <a:xfrm>
            <a:off x="5915888" y="1858727"/>
            <a:ext cx="2700762" cy="3206774"/>
          </a:xfrm>
          <a:prstGeom prst="rect">
            <a:avLst/>
          </a:prstGeom>
        </p:spPr>
      </p:pic>
      <p:sp>
        <p:nvSpPr>
          <p:cNvPr id="10" name="TextBox 9"/>
          <p:cNvSpPr txBox="1"/>
          <p:nvPr/>
        </p:nvSpPr>
        <p:spPr>
          <a:xfrm>
            <a:off x="4823402" y="5083377"/>
            <a:ext cx="4067990" cy="1477328"/>
          </a:xfrm>
          <a:prstGeom prst="rect">
            <a:avLst/>
          </a:prstGeom>
          <a:noFill/>
        </p:spPr>
        <p:txBody>
          <a:bodyPr wrap="square" rtlCol="0">
            <a:spAutoFit/>
          </a:bodyPr>
          <a:lstStyle/>
          <a:p>
            <a:pPr algn="r"/>
            <a:r>
              <a:rPr lang="ru-RU" dirty="0" smtClean="0">
                <a:latin typeface="Astakhov First Simple" panose="02000500000000000000" pitchFamily="2" charset="0"/>
              </a:rPr>
              <a:t>Презентацию </a:t>
            </a:r>
            <a:r>
              <a:rPr lang="ru-RU" dirty="0" smtClean="0">
                <a:latin typeface="Astakhov First Simple" panose="02000500000000000000" pitchFamily="2" charset="0"/>
              </a:rPr>
              <a:t>подготовил:</a:t>
            </a:r>
            <a:endParaRPr lang="ru-RU" dirty="0" smtClean="0">
              <a:latin typeface="Astakhov First Simple" panose="02000500000000000000" pitchFamily="2" charset="0"/>
            </a:endParaRPr>
          </a:p>
          <a:p>
            <a:pPr algn="r"/>
            <a:r>
              <a:rPr lang="ru-RU" dirty="0" smtClean="0">
                <a:latin typeface="Astakhov First Simple" panose="02000500000000000000" pitchFamily="2" charset="0"/>
              </a:rPr>
              <a:t> </a:t>
            </a:r>
            <a:r>
              <a:rPr lang="ru-RU" dirty="0" err="1" smtClean="0">
                <a:latin typeface="Astakhov First Simple" panose="02000500000000000000" pitchFamily="2" charset="0"/>
              </a:rPr>
              <a:t>Кошкаров</a:t>
            </a:r>
            <a:r>
              <a:rPr lang="ru-RU" dirty="0" smtClean="0">
                <a:latin typeface="Astakhov First Simple" panose="02000500000000000000" pitchFamily="2" charset="0"/>
              </a:rPr>
              <a:t> Савелий</a:t>
            </a:r>
          </a:p>
          <a:p>
            <a:pPr algn="r"/>
            <a:r>
              <a:rPr lang="ru-RU" dirty="0" smtClean="0">
                <a:latin typeface="Astakhov First Simple" panose="02000500000000000000" pitchFamily="2" charset="0"/>
              </a:rPr>
              <a:t>Преподаватель физики: </a:t>
            </a:r>
          </a:p>
          <a:p>
            <a:pPr algn="r"/>
            <a:r>
              <a:rPr lang="ru-RU" dirty="0" smtClean="0">
                <a:latin typeface="Astakhov First Simple" panose="02000500000000000000" pitchFamily="2" charset="0"/>
              </a:rPr>
              <a:t>Тхитлянова Ю.Ш.</a:t>
            </a:r>
            <a:endParaRPr lang="ru-RU" dirty="0" smtClean="0">
              <a:latin typeface="Astakhov First Simple" panose="02000500000000000000" pitchFamily="2" charset="0"/>
            </a:endParaRPr>
          </a:p>
          <a:p>
            <a:pPr algn="r"/>
            <a:r>
              <a:rPr lang="ru-RU" dirty="0" smtClean="0">
                <a:latin typeface="Astakhov First Simple" panose="02000500000000000000" pitchFamily="2" charset="0"/>
              </a:rPr>
              <a:t>7 </a:t>
            </a:r>
            <a:r>
              <a:rPr lang="ru-RU" dirty="0" smtClean="0">
                <a:latin typeface="Astakhov First Simple" panose="02000500000000000000" pitchFamily="2" charset="0"/>
              </a:rPr>
              <a:t>«в» класс</a:t>
            </a:r>
            <a:endParaRPr lang="ru-RU" dirty="0">
              <a:latin typeface="Astakhov First Simple" panose="02000500000000000000" pitchFamily="2" charset="0"/>
            </a:endParaRPr>
          </a:p>
        </p:txBody>
      </p:sp>
      <p:pic>
        <p:nvPicPr>
          <p:cNvPr id="1026" name="Picture 2" descr="Ð¡ÑÐµÐ´Ð½ÑÑ Ð¾Ð±ÑÐµÐ¾Ð±ÑÐ°Ð·Ð¾Ð²Ð°ÑÐµÐ»ÑÐ½Ð°Ñ ÑÐºÐ¾Ð»Ð° â7 Ð³. ÐÑÐ±ÐºÐ¸Ð½ÑÐºÐ¸Ð¹"/>
          <p:cNvPicPr>
            <a:picLocks noChangeAspect="1" noChangeArrowheads="1"/>
          </p:cNvPicPr>
          <p:nvPr/>
        </p:nvPicPr>
        <p:blipFill rotWithShape="1">
          <a:blip r:embed="rId7">
            <a:extLst>
              <a:ext uri="{28A0092B-C50C-407E-A947-70E740481C1C}">
                <a14:useLocalDpi xmlns:a14="http://schemas.microsoft.com/office/drawing/2010/main" val="0"/>
              </a:ext>
            </a:extLst>
          </a:blip>
          <a:srcRect r="90726"/>
          <a:stretch/>
        </p:blipFill>
        <p:spPr bwMode="auto">
          <a:xfrm>
            <a:off x="315549" y="203746"/>
            <a:ext cx="618366" cy="762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24732" y="215567"/>
            <a:ext cx="7991918" cy="646331"/>
          </a:xfrm>
          <a:prstGeom prst="rect">
            <a:avLst/>
          </a:prstGeom>
        </p:spPr>
        <p:txBody>
          <a:bodyPr wrap="square">
            <a:spAutoFit/>
          </a:bodyPr>
          <a:lstStyle/>
          <a:p>
            <a:pPr algn="ctr"/>
            <a:r>
              <a:rPr lang="ru-RU" b="1" dirty="0">
                <a:effectLst>
                  <a:outerShdw blurRad="38100" dist="38100" dir="2700000" algn="tl">
                    <a:srgbClr val="000000">
                      <a:alpha val="43137"/>
                    </a:srgbClr>
                  </a:outerShdw>
                </a:effectLst>
                <a:latin typeface="Arial" panose="020B0604020202020204" pitchFamily="34" charset="0"/>
              </a:rPr>
              <a:t>Муниципальное бюджетное общеобразовательное учреждение</a:t>
            </a:r>
            <a:r>
              <a:rPr lang="ru-RU" b="1" dirty="0" smtClean="0">
                <a:effectLst>
                  <a:outerShdw blurRad="38100" dist="38100" dir="2700000" algn="tl">
                    <a:srgbClr val="000000">
                      <a:alpha val="43137"/>
                    </a:srgbClr>
                  </a:outerShdw>
                </a:effectLst>
                <a:latin typeface="Arial" panose="020B0604020202020204" pitchFamily="34" charset="0"/>
              </a:rPr>
              <a:t>» Средняя </a:t>
            </a:r>
            <a:r>
              <a:rPr lang="ru-RU" b="1" dirty="0">
                <a:effectLst>
                  <a:outerShdw blurRad="38100" dist="38100" dir="2700000" algn="tl">
                    <a:srgbClr val="000000">
                      <a:alpha val="43137"/>
                    </a:srgbClr>
                  </a:outerShdw>
                </a:effectLst>
                <a:latin typeface="Arial" panose="020B0604020202020204" pitchFamily="34" charset="0"/>
              </a:rPr>
              <a:t>общеобразовательная школа № 7″ </a:t>
            </a:r>
            <a:r>
              <a:rPr lang="ru-RU" b="1" dirty="0" smtClean="0">
                <a:effectLst>
                  <a:outerShdw blurRad="38100" dist="38100" dir="2700000" algn="tl">
                    <a:srgbClr val="000000">
                      <a:alpha val="43137"/>
                    </a:srgbClr>
                  </a:outerShdw>
                </a:effectLst>
                <a:latin typeface="Arial" panose="020B0604020202020204" pitchFamily="34" charset="0"/>
              </a:rPr>
              <a:t>г. Губкинский ЯНАО</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760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646113" y="188913"/>
            <a:ext cx="8497887" cy="1368425"/>
          </a:xfrm>
        </p:spPr>
        <p:txBody>
          <a:bodyPr/>
          <a:lstStyle/>
          <a:p>
            <a:r>
              <a:rPr lang="ru-RU" dirty="0">
                <a:effectLst>
                  <a:outerShdw blurRad="38100" dist="38100" dir="2700000" algn="tl">
                    <a:srgbClr val="000000">
                      <a:alpha val="43137"/>
                    </a:srgbClr>
                  </a:outerShdw>
                </a:effectLst>
                <a:latin typeface="Astakhov First Simple" panose="02000500000000000000" pitchFamily="2" charset="0"/>
              </a:rPr>
              <a:t>Исаак Ньютон </a:t>
            </a:r>
            <a:r>
              <a:rPr lang="en-US" dirty="0" smtClean="0">
                <a:effectLst>
                  <a:outerShdw blurRad="38100" dist="38100" dir="2700000" algn="tl">
                    <a:srgbClr val="000000">
                      <a:alpha val="43137"/>
                    </a:srgbClr>
                  </a:outerShdw>
                </a:effectLst>
                <a:latin typeface="Astakhov First Simple" panose="02000500000000000000" pitchFamily="2" charset="0"/>
              </a:rPr>
              <a:t/>
            </a:r>
            <a:br>
              <a:rPr lang="en-US" dirty="0" smtClean="0">
                <a:effectLst>
                  <a:outerShdw blurRad="38100" dist="38100" dir="2700000" algn="tl">
                    <a:srgbClr val="000000">
                      <a:alpha val="43137"/>
                    </a:srgbClr>
                  </a:outerShdw>
                </a:effectLst>
                <a:latin typeface="Astakhov First Simple" panose="02000500000000000000" pitchFamily="2" charset="0"/>
              </a:rPr>
            </a:br>
            <a:r>
              <a:rPr lang="ru-RU" dirty="0" smtClean="0">
                <a:effectLst>
                  <a:outerShdw blurRad="38100" dist="38100" dir="2700000" algn="tl">
                    <a:srgbClr val="000000">
                      <a:alpha val="43137"/>
                    </a:srgbClr>
                  </a:outerShdw>
                </a:effectLst>
                <a:latin typeface="Astakhov First Simple" panose="02000500000000000000" pitchFamily="2" charset="0"/>
              </a:rPr>
              <a:t>(</a:t>
            </a:r>
            <a:r>
              <a:rPr lang="ru-RU" dirty="0">
                <a:effectLst>
                  <a:outerShdw blurRad="38100" dist="38100" dir="2700000" algn="tl">
                    <a:srgbClr val="000000">
                      <a:alpha val="43137"/>
                    </a:srgbClr>
                  </a:outerShdw>
                </a:effectLst>
                <a:latin typeface="Astakhov First Simple" panose="02000500000000000000" pitchFamily="2" charset="0"/>
              </a:rPr>
              <a:t>Англия) (1643-1727</a:t>
            </a:r>
            <a:r>
              <a:rPr lang="ru-RU" dirty="0" smtClean="0">
                <a:effectLst>
                  <a:outerShdw blurRad="38100" dist="38100" dir="2700000" algn="tl">
                    <a:srgbClr val="000000">
                      <a:alpha val="43137"/>
                    </a:srgbClr>
                  </a:outerShdw>
                </a:effectLst>
                <a:latin typeface="Astakhov First Simple" panose="02000500000000000000" pitchFamily="2" charset="0"/>
              </a:rPr>
              <a:t>)</a:t>
            </a:r>
            <a:endParaRPr lang="ru-RU" dirty="0">
              <a:effectLst>
                <a:outerShdw blurRad="38100" dist="38100" dir="2700000" algn="tl">
                  <a:srgbClr val="000000">
                    <a:alpha val="43137"/>
                  </a:srgbClr>
                </a:outerShdw>
              </a:effectLst>
              <a:latin typeface="Astakhov First Simple" panose="02000500000000000000" pitchFamily="2" charset="0"/>
            </a:endParaRPr>
          </a:p>
        </p:txBody>
      </p:sp>
      <p:sp>
        <p:nvSpPr>
          <p:cNvPr id="106499" name="Rectangle 3"/>
          <p:cNvSpPr>
            <a:spLocks noGrp="1" noChangeArrowheads="1"/>
          </p:cNvSpPr>
          <p:nvPr>
            <p:ph idx="4294967295"/>
          </p:nvPr>
        </p:nvSpPr>
        <p:spPr>
          <a:xfrm>
            <a:off x="3517900" y="1844675"/>
            <a:ext cx="5626100" cy="2725738"/>
          </a:xfrm>
        </p:spPr>
        <p:txBody>
          <a:bodyPr/>
          <a:lstStyle/>
          <a:p>
            <a:pPr>
              <a:buNone/>
            </a:pPr>
            <a:r>
              <a:rPr lang="ru-RU" sz="1800" dirty="0">
                <a:latin typeface="Astakhov First Simple" panose="02000500000000000000" pitchFamily="2" charset="0"/>
              </a:rPr>
              <a:t>Один из отцов классической физики появился на свет 4 января 1643 года в городке </a:t>
            </a:r>
            <a:r>
              <a:rPr lang="ru-RU" sz="1800" dirty="0" err="1">
                <a:latin typeface="Astakhov First Simple" panose="02000500000000000000" pitchFamily="2" charset="0"/>
              </a:rPr>
              <a:t>Вулсторп</a:t>
            </a:r>
            <a:r>
              <a:rPr lang="ru-RU" sz="1800" dirty="0">
                <a:latin typeface="Astakhov First Simple" panose="02000500000000000000" pitchFamily="2" charset="0"/>
              </a:rPr>
              <a:t> в Великобритании. Являлся сначала участником, а впоследствии главой королевского общества Великобритании. Исаак сформировал и доказал главные законы механики. Обосновал движение планет Солнечной системы вокруг Солнца, а также наступление приливов и отливов. </a:t>
            </a:r>
          </a:p>
        </p:txBody>
      </p:sp>
      <p:pic>
        <p:nvPicPr>
          <p:cNvPr id="6" name="Рисунок 5" descr="Isaak_newton.jpg"/>
          <p:cNvPicPr>
            <a:picLocks noChangeAspect="1"/>
          </p:cNvPicPr>
          <p:nvPr/>
        </p:nvPicPr>
        <p:blipFill>
          <a:blip r:embed="rId2" cstate="print"/>
          <a:stretch>
            <a:fillRect/>
          </a:stretch>
        </p:blipFill>
        <p:spPr>
          <a:xfrm>
            <a:off x="360040" y="1844824"/>
            <a:ext cx="3059832" cy="2158201"/>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395536" y="4365104"/>
            <a:ext cx="7704856" cy="1754326"/>
          </a:xfrm>
          <a:prstGeom prst="rect">
            <a:avLst/>
          </a:prstGeom>
        </p:spPr>
        <p:txBody>
          <a:bodyPr wrap="square">
            <a:spAutoFit/>
          </a:bodyPr>
          <a:lstStyle/>
          <a:p>
            <a:r>
              <a:rPr lang="ru-RU" dirty="0">
                <a:latin typeface="Astakhov First Simple" panose="02000500000000000000" pitchFamily="2" charset="0"/>
              </a:rPr>
              <a:t>Ньютон создал фундамент для современной физической оптики. Из огромного списка работ великого ученого, физика, математика и астронома выделяются две работы одна из которых была написана в 1687 году и «Оптика» вышедшая из под пера в 1704 году. Верхом его работ является известный даже десятилетнему малышу закон всемирного тяготения.</a:t>
            </a:r>
            <a:endParaRPr lang="ru-RU" sz="1800" dirty="0">
              <a:latin typeface="Astakhov First Simple" panose="02000500000000000000" pitchFamily="2" charset="0"/>
            </a:endParaRPr>
          </a:p>
        </p:txBody>
      </p:sp>
      <p:sp>
        <p:nvSpPr>
          <p:cNvPr id="2" name="Прямоугольник 1"/>
          <p:cNvSpPr/>
          <p:nvPr/>
        </p:nvSpPr>
        <p:spPr>
          <a:xfrm>
            <a:off x="5292080" y="6579263"/>
            <a:ext cx="3744416" cy="261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779912" y="6317365"/>
            <a:ext cx="3744416" cy="261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260921"/>
            <a:ext cx="8497192" cy="1367879"/>
          </a:xfrm>
        </p:spPr>
        <p:txBody>
          <a:bodyPr/>
          <a:lstStyle/>
          <a:p>
            <a:r>
              <a:rPr lang="ru-RU" sz="3600" dirty="0">
                <a:effectLst>
                  <a:outerShdw blurRad="38100" dist="38100" dir="2700000" algn="tl">
                    <a:srgbClr val="000000">
                      <a:alpha val="43137"/>
                    </a:srgbClr>
                  </a:outerShdw>
                </a:effectLst>
                <a:latin typeface="Astakhov First Simple" panose="02000500000000000000" pitchFamily="2" charset="0"/>
              </a:rPr>
              <a:t>Вильгельм Конрад Рентген(Германия) (1845-1923)</a:t>
            </a:r>
          </a:p>
        </p:txBody>
      </p:sp>
      <p:sp>
        <p:nvSpPr>
          <p:cNvPr id="106499" name="Rectangle 3"/>
          <p:cNvSpPr>
            <a:spLocks noGrp="1" noChangeArrowheads="1"/>
          </p:cNvSpPr>
          <p:nvPr>
            <p:ph idx="1"/>
          </p:nvPr>
        </p:nvSpPr>
        <p:spPr>
          <a:xfrm>
            <a:off x="3347864" y="2060848"/>
            <a:ext cx="5400600" cy="3672408"/>
          </a:xfrm>
        </p:spPr>
        <p:txBody>
          <a:bodyPr/>
          <a:lstStyle/>
          <a:p>
            <a:pPr>
              <a:buNone/>
            </a:pPr>
            <a:r>
              <a:rPr lang="ru-RU" sz="1800" dirty="0">
                <a:latin typeface="Astakhov First Simple" panose="02000500000000000000" pitchFamily="2" charset="0"/>
              </a:rPr>
              <a:t>Рентген в первые увидел наш мир </a:t>
            </a:r>
            <a:r>
              <a:rPr lang="ru-RU" sz="1800" dirty="0" smtClean="0">
                <a:latin typeface="Astakhov First Simple" panose="02000500000000000000" pitchFamily="2" charset="0"/>
              </a:rPr>
              <a:t>в городе </a:t>
            </a:r>
            <a:r>
              <a:rPr lang="ru-RU" sz="1800" dirty="0" err="1">
                <a:latin typeface="Astakhov First Simple" panose="02000500000000000000" pitchFamily="2" charset="0"/>
              </a:rPr>
              <a:t>Леннеп</a:t>
            </a:r>
            <a:r>
              <a:rPr lang="ru-RU" sz="1800" dirty="0">
                <a:latin typeface="Astakhov First Simple" panose="02000500000000000000" pitchFamily="2" charset="0"/>
              </a:rPr>
              <a:t>, в Германии 27 марта 1845 года. Преподавал в </a:t>
            </a:r>
            <a:r>
              <a:rPr lang="ru-RU" sz="1800" dirty="0" err="1">
                <a:latin typeface="Astakhov First Simple" panose="02000500000000000000" pitchFamily="2" charset="0"/>
              </a:rPr>
              <a:t>Вюрцбургском</a:t>
            </a:r>
            <a:r>
              <a:rPr lang="ru-RU" sz="1800" dirty="0">
                <a:latin typeface="Astakhov First Simple" panose="02000500000000000000" pitchFamily="2" charset="0"/>
              </a:rPr>
              <a:t> университете, где 8 ноября 1985 года и сделал открытие, которое изменила жизнь всего человечества навсегда. Ему удалось открыть икс-излучение, впоследствии получившее название в честь ученого — рентгеновское. Его открытие стало толчком к появлению целого ряда новых течений в науке. Вильгельм Конрад вошел в история как первый обладатель Нобелевской премии по физике.</a:t>
            </a:r>
          </a:p>
        </p:txBody>
      </p:sp>
      <p:pic>
        <p:nvPicPr>
          <p:cNvPr id="8" name="Рисунок 7" descr="rentgen.jpg"/>
          <p:cNvPicPr>
            <a:picLocks noChangeAspect="1"/>
          </p:cNvPicPr>
          <p:nvPr/>
        </p:nvPicPr>
        <p:blipFill>
          <a:blip r:embed="rId2" cstate="print"/>
          <a:stretch>
            <a:fillRect/>
          </a:stretch>
        </p:blipFill>
        <p:spPr>
          <a:xfrm>
            <a:off x="463879" y="1700808"/>
            <a:ext cx="2899958" cy="3600400"/>
          </a:xfrm>
          <a:prstGeom prst="rect">
            <a:avLst/>
          </a:prstGeom>
          <a:ln>
            <a:noFill/>
          </a:ln>
          <a:effectLst>
            <a:softEdge rad="112500"/>
          </a:effectLst>
        </p:spPr>
      </p:pic>
      <p:pic>
        <p:nvPicPr>
          <p:cNvPr id="3" name="Рисунок 2"/>
          <p:cNvPicPr>
            <a:picLocks noChangeAspect="1"/>
          </p:cNvPicPr>
          <p:nvPr/>
        </p:nvPicPr>
        <p:blipFill>
          <a:blip r:embed="rId3"/>
          <a:stretch>
            <a:fillRect/>
          </a:stretch>
        </p:blipFill>
        <p:spPr>
          <a:xfrm>
            <a:off x="5292080" y="6587969"/>
            <a:ext cx="3755461" cy="274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51272" y="116632"/>
            <a:ext cx="8497192" cy="1367879"/>
          </a:xfrm>
        </p:spPr>
        <p:txBody>
          <a:bodyPr/>
          <a:lstStyle/>
          <a:p>
            <a:r>
              <a:rPr lang="ru-RU" dirty="0">
                <a:effectLst>
                  <a:outerShdw blurRad="38100" dist="38100" dir="2700000" algn="tl">
                    <a:srgbClr val="000000">
                      <a:alpha val="43137"/>
                    </a:srgbClr>
                  </a:outerShdw>
                </a:effectLst>
                <a:latin typeface="Astakhov First Simple" panose="02000500000000000000" pitchFamily="2" charset="0"/>
              </a:rPr>
              <a:t>Никола Тесла </a:t>
            </a:r>
            <a:r>
              <a:rPr lang="en-US" dirty="0" smtClean="0">
                <a:effectLst>
                  <a:outerShdw blurRad="38100" dist="38100" dir="2700000" algn="tl">
                    <a:srgbClr val="000000">
                      <a:alpha val="43137"/>
                    </a:srgbClr>
                  </a:outerShdw>
                </a:effectLst>
                <a:latin typeface="Astakhov First Simple" panose="02000500000000000000" pitchFamily="2" charset="0"/>
              </a:rPr>
              <a:t/>
            </a:r>
            <a:br>
              <a:rPr lang="en-US" dirty="0" smtClean="0">
                <a:effectLst>
                  <a:outerShdw blurRad="38100" dist="38100" dir="2700000" algn="tl">
                    <a:srgbClr val="000000">
                      <a:alpha val="43137"/>
                    </a:srgbClr>
                  </a:outerShdw>
                </a:effectLst>
                <a:latin typeface="Astakhov First Simple" panose="02000500000000000000" pitchFamily="2" charset="0"/>
              </a:rPr>
            </a:br>
            <a:r>
              <a:rPr lang="ru-RU" dirty="0" smtClean="0">
                <a:effectLst>
                  <a:outerShdw blurRad="38100" dist="38100" dir="2700000" algn="tl">
                    <a:srgbClr val="000000">
                      <a:alpha val="43137"/>
                    </a:srgbClr>
                  </a:outerShdw>
                </a:effectLst>
                <a:latin typeface="Astakhov First Simple" panose="02000500000000000000" pitchFamily="2" charset="0"/>
              </a:rPr>
              <a:t>(</a:t>
            </a:r>
            <a:r>
              <a:rPr lang="ru-RU" dirty="0">
                <a:effectLst>
                  <a:outerShdw blurRad="38100" dist="38100" dir="2700000" algn="tl">
                    <a:srgbClr val="000000">
                      <a:alpha val="43137"/>
                    </a:srgbClr>
                  </a:outerShdw>
                </a:effectLst>
                <a:latin typeface="Astakhov First Simple" panose="02000500000000000000" pitchFamily="2" charset="0"/>
              </a:rPr>
              <a:t>Сербия) </a:t>
            </a:r>
            <a:r>
              <a:rPr lang="ru-RU" dirty="0" smtClean="0">
                <a:effectLst>
                  <a:outerShdw blurRad="38100" dist="38100" dir="2700000" algn="tl">
                    <a:srgbClr val="000000">
                      <a:alpha val="43137"/>
                    </a:srgbClr>
                  </a:outerShdw>
                </a:effectLst>
                <a:latin typeface="Astakhov First Simple" panose="02000500000000000000" pitchFamily="2" charset="0"/>
              </a:rPr>
              <a:t>(</a:t>
            </a:r>
            <a:r>
              <a:rPr lang="ru-RU" dirty="0">
                <a:effectLst>
                  <a:outerShdw blurRad="38100" dist="38100" dir="2700000" algn="tl">
                    <a:srgbClr val="000000">
                      <a:alpha val="43137"/>
                    </a:srgbClr>
                  </a:outerShdw>
                </a:effectLst>
                <a:latin typeface="Astakhov First Simple" panose="02000500000000000000" pitchFamily="2" charset="0"/>
              </a:rPr>
              <a:t>1856-1943)</a:t>
            </a:r>
          </a:p>
        </p:txBody>
      </p:sp>
      <p:sp>
        <p:nvSpPr>
          <p:cNvPr id="106499" name="Rectangle 3"/>
          <p:cNvSpPr>
            <a:spLocks noGrp="1" noChangeArrowheads="1"/>
          </p:cNvSpPr>
          <p:nvPr>
            <p:ph idx="1"/>
          </p:nvPr>
        </p:nvSpPr>
        <p:spPr>
          <a:xfrm>
            <a:off x="3059832" y="1999804"/>
            <a:ext cx="6048672" cy="2725340"/>
          </a:xfrm>
        </p:spPr>
        <p:txBody>
          <a:bodyPr>
            <a:normAutofit/>
          </a:bodyPr>
          <a:lstStyle/>
          <a:p>
            <a:pPr>
              <a:buNone/>
            </a:pPr>
            <a:r>
              <a:rPr lang="ru-RU" sz="1600" kern="1200" dirty="0">
                <a:latin typeface="Astakhov First Simple" panose="02000500000000000000" pitchFamily="2" charset="0"/>
                <a:cs typeface="Arial" charset="0"/>
              </a:rPr>
              <a:t>Родился известный физик-изобретатель в небольшой деревушке </a:t>
            </a:r>
            <a:r>
              <a:rPr lang="ru-RU" sz="1600" kern="1200" dirty="0" err="1">
                <a:latin typeface="Astakhov First Simple" panose="02000500000000000000" pitchFamily="2" charset="0"/>
                <a:cs typeface="Arial" charset="0"/>
              </a:rPr>
              <a:t>Смилян</a:t>
            </a:r>
            <a:r>
              <a:rPr lang="ru-RU" sz="1600" kern="1200" dirty="0">
                <a:latin typeface="Astakhov First Simple" panose="02000500000000000000" pitchFamily="2" charset="0"/>
                <a:cs typeface="Arial" charset="0"/>
              </a:rPr>
              <a:t> </a:t>
            </a:r>
            <a:r>
              <a:rPr lang="ru-RU" sz="1600" kern="1200" dirty="0" smtClean="0">
                <a:latin typeface="Astakhov First Simple" panose="02000500000000000000" pitchFamily="2" charset="0"/>
                <a:cs typeface="Arial" charset="0"/>
              </a:rPr>
              <a:t>10 июля </a:t>
            </a:r>
            <a:r>
              <a:rPr lang="ru-RU" sz="1600" kern="1200" dirty="0">
                <a:latin typeface="Astakhov First Simple" panose="02000500000000000000" pitchFamily="2" charset="0"/>
                <a:cs typeface="Arial" charset="0"/>
              </a:rPr>
              <a:t>1856 года. Работы </a:t>
            </a:r>
            <a:r>
              <a:rPr lang="ru-RU" sz="1600" kern="1200" dirty="0" err="1">
                <a:latin typeface="Astakhov First Simple" panose="02000500000000000000" pitchFamily="2" charset="0"/>
                <a:cs typeface="Arial" charset="0"/>
              </a:rPr>
              <a:t>Теслы</a:t>
            </a:r>
            <a:r>
              <a:rPr lang="ru-RU" sz="1600" kern="1200" dirty="0">
                <a:latin typeface="Astakhov First Simple" panose="02000500000000000000" pitchFamily="2" charset="0"/>
                <a:cs typeface="Arial" charset="0"/>
              </a:rPr>
              <a:t> намного опередили время, в которое жил ученый. Николу </a:t>
            </a:r>
            <a:r>
              <a:rPr lang="ru-RU" sz="1600" kern="1200" dirty="0" smtClean="0">
                <a:latin typeface="Astakhov First Simple" panose="02000500000000000000" pitchFamily="2" charset="0"/>
                <a:cs typeface="Arial" charset="0"/>
              </a:rPr>
              <a:t>называют </a:t>
            </a:r>
            <a:r>
              <a:rPr lang="ru-RU" sz="1600" kern="1200" dirty="0">
                <a:latin typeface="Astakhov First Simple" panose="02000500000000000000" pitchFamily="2" charset="0"/>
                <a:cs typeface="Arial" charset="0"/>
              </a:rPr>
              <a:t>отцом современного электричества. Он сделал множество открытий, и изобретений получив более 300 патентов на свои творения во всех странах, где работал. Никола Тесла был не только физиком теоретиком, но и блестящим инженером, создававшим и испытывавшим </a:t>
            </a:r>
            <a:r>
              <a:rPr lang="ru-RU" sz="1600" dirty="0">
                <a:latin typeface="Astakhov First Simple" panose="02000500000000000000" pitchFamily="2" charset="0"/>
              </a:rPr>
              <a:t>свои изобретения.</a:t>
            </a:r>
          </a:p>
        </p:txBody>
      </p:sp>
      <p:sp>
        <p:nvSpPr>
          <p:cNvPr id="7" name="Прямоугольник 6"/>
          <p:cNvSpPr/>
          <p:nvPr/>
        </p:nvSpPr>
        <p:spPr>
          <a:xfrm>
            <a:off x="323528" y="4627002"/>
            <a:ext cx="8640960" cy="1754326"/>
          </a:xfrm>
          <a:prstGeom prst="rect">
            <a:avLst/>
          </a:prstGeom>
        </p:spPr>
        <p:txBody>
          <a:bodyPr wrap="square">
            <a:spAutoFit/>
          </a:bodyPr>
          <a:lstStyle/>
          <a:p>
            <a:r>
              <a:rPr lang="ru-RU" dirty="0">
                <a:latin typeface="Astakhov First Simple" panose="02000500000000000000" pitchFamily="2" charset="0"/>
              </a:rPr>
              <a:t>Тесла открыл переменный ток, беспроводную передачу энергии, электричества, его работы привели к открытию рентгена, создал машину, которая вызывала колебания поверхности земли. Никола предсказывал наступление эры роботов, способных выполнять любую работу. Из-за своей экстравагантной манеры поведения не снискал признания при жизни, но без его работ сложно представить повседневную жизнь современного человека.</a:t>
            </a:r>
            <a:endParaRPr lang="ru-RU" sz="1800" dirty="0">
              <a:latin typeface="Astakhov First Simple" panose="02000500000000000000" pitchFamily="2" charset="0"/>
            </a:endParaRPr>
          </a:p>
        </p:txBody>
      </p:sp>
      <p:pic>
        <p:nvPicPr>
          <p:cNvPr id="2" name="Рисунок 1"/>
          <p:cNvPicPr>
            <a:picLocks noChangeAspect="1"/>
          </p:cNvPicPr>
          <p:nvPr/>
        </p:nvPicPr>
        <p:blipFill>
          <a:blip r:embed="rId2"/>
          <a:stretch>
            <a:fillRect/>
          </a:stretch>
        </p:blipFill>
        <p:spPr>
          <a:xfrm>
            <a:off x="5230004" y="6583656"/>
            <a:ext cx="3755461" cy="27434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351886"/>
            <a:ext cx="2360871" cy="3056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51520" y="116632"/>
            <a:ext cx="8497192" cy="1367879"/>
          </a:xfrm>
        </p:spPr>
        <p:txBody>
          <a:bodyPr/>
          <a:lstStyle/>
          <a:p>
            <a:r>
              <a:rPr lang="ru-RU" sz="3600" dirty="0">
                <a:effectLst>
                  <a:outerShdw blurRad="38100" dist="38100" dir="2700000" algn="tl">
                    <a:srgbClr val="000000">
                      <a:alpha val="43137"/>
                    </a:srgbClr>
                  </a:outerShdw>
                </a:effectLst>
                <a:latin typeface="Astakhov First Simple" panose="02000500000000000000" pitchFamily="2" charset="0"/>
              </a:rPr>
              <a:t>Мария </a:t>
            </a:r>
            <a:r>
              <a:rPr lang="ru-RU" sz="3600" dirty="0" smtClean="0">
                <a:effectLst>
                  <a:outerShdw blurRad="38100" dist="38100" dir="2700000" algn="tl">
                    <a:srgbClr val="000000">
                      <a:alpha val="43137"/>
                    </a:srgbClr>
                  </a:outerShdw>
                </a:effectLst>
                <a:latin typeface="Astakhov First Simple" panose="02000500000000000000" pitchFamily="2" charset="0"/>
              </a:rPr>
              <a:t>Кюри-Склодовская</a:t>
            </a:r>
            <a:br>
              <a:rPr lang="ru-RU" sz="3600" dirty="0" smtClean="0">
                <a:effectLst>
                  <a:outerShdw blurRad="38100" dist="38100" dir="2700000" algn="tl">
                    <a:srgbClr val="000000">
                      <a:alpha val="43137"/>
                    </a:srgbClr>
                  </a:outerShdw>
                </a:effectLst>
                <a:latin typeface="Astakhov First Simple" panose="02000500000000000000" pitchFamily="2" charset="0"/>
              </a:rPr>
            </a:br>
            <a:r>
              <a:rPr lang="ru-RU" sz="3600" dirty="0" smtClean="0">
                <a:effectLst>
                  <a:outerShdw blurRad="38100" dist="38100" dir="2700000" algn="tl">
                    <a:srgbClr val="000000">
                      <a:alpha val="43137"/>
                    </a:srgbClr>
                  </a:outerShdw>
                </a:effectLst>
                <a:latin typeface="Astakhov First Simple" panose="02000500000000000000" pitchFamily="2" charset="0"/>
              </a:rPr>
              <a:t>(</a:t>
            </a:r>
            <a:r>
              <a:rPr lang="ru-RU" sz="3600" dirty="0">
                <a:effectLst>
                  <a:outerShdw blurRad="38100" dist="38100" dir="2700000" algn="tl">
                    <a:srgbClr val="000000">
                      <a:alpha val="43137"/>
                    </a:srgbClr>
                  </a:outerShdw>
                </a:effectLst>
                <a:latin typeface="Astakhov First Simple" panose="02000500000000000000" pitchFamily="2" charset="0"/>
              </a:rPr>
              <a:t>Польша, Франция)(1867-1934)</a:t>
            </a:r>
          </a:p>
        </p:txBody>
      </p:sp>
      <p:sp>
        <p:nvSpPr>
          <p:cNvPr id="106499" name="Rectangle 3"/>
          <p:cNvSpPr>
            <a:spLocks noGrp="1" noChangeArrowheads="1"/>
          </p:cNvSpPr>
          <p:nvPr>
            <p:ph idx="1"/>
          </p:nvPr>
        </p:nvSpPr>
        <p:spPr>
          <a:xfrm>
            <a:off x="0" y="4293096"/>
            <a:ext cx="9144000" cy="2664296"/>
          </a:xfrm>
        </p:spPr>
        <p:txBody>
          <a:bodyPr>
            <a:normAutofit/>
          </a:bodyPr>
          <a:lstStyle/>
          <a:p>
            <a:pPr>
              <a:buNone/>
            </a:pPr>
            <a:r>
              <a:rPr lang="ru-RU" sz="1600" dirty="0" smtClean="0">
                <a:latin typeface="Astakhov First Simple" panose="02000500000000000000" pitchFamily="2" charset="0"/>
              </a:rPr>
              <a:t>Самая </a:t>
            </a:r>
            <a:r>
              <a:rPr lang="ru-RU" sz="1600" dirty="0">
                <a:latin typeface="Astakhov First Simple" panose="02000500000000000000" pitchFamily="2" charset="0"/>
              </a:rPr>
              <a:t>известная женщина физик появилась на свет 7 ноября 1867 года в Польше. Окончила престижный университет Сорбонна, в котором изучала физику и химию, а впоследствии стала первой </a:t>
            </a:r>
            <a:r>
              <a:rPr lang="ru-RU" sz="1600" dirty="0" err="1">
                <a:latin typeface="Astakhov First Simple" panose="02000500000000000000" pitchFamily="2" charset="0"/>
              </a:rPr>
              <a:t>женщиной-преподователем</a:t>
            </a:r>
            <a:r>
              <a:rPr lang="ru-RU" sz="1600" dirty="0">
                <a:latin typeface="Astakhov First Simple" panose="02000500000000000000" pitchFamily="2" charset="0"/>
              </a:rPr>
              <a:t> в истории своей Альма-матер. Вместе со своим мужем Пьером и известным физиком </a:t>
            </a:r>
            <a:r>
              <a:rPr lang="ru-RU" sz="1600" dirty="0" err="1">
                <a:latin typeface="Astakhov First Simple" panose="02000500000000000000" pitchFamily="2" charset="0"/>
              </a:rPr>
              <a:t>Антуаном</a:t>
            </a:r>
            <a:r>
              <a:rPr lang="ru-RU" sz="1600" dirty="0">
                <a:latin typeface="Astakhov First Simple" panose="02000500000000000000" pitchFamily="2" charset="0"/>
              </a:rPr>
              <a:t> Анри Беккерелем изучали взаимодействие солей урана и солнечного света, вследствие экспериментов получили новое излучение, которое было названо радиоактивностью. За это открытие вместе со своими коллегами получила Нобелевскую премию по физике 1903 года. Мария состояла во множестве научных обществ по всему земному шару. Навсегда вошла в историю как первый человек, удостоившийся Нобелевской премии, по двум номинациям химии в 1911и физике.</a:t>
            </a:r>
          </a:p>
        </p:txBody>
      </p:sp>
      <p:pic>
        <p:nvPicPr>
          <p:cNvPr id="6" name="Рисунок 5" descr="marie.jpg"/>
          <p:cNvPicPr>
            <a:picLocks noChangeAspect="1"/>
          </p:cNvPicPr>
          <p:nvPr/>
        </p:nvPicPr>
        <p:blipFill>
          <a:blip r:embed="rId2" cstate="print"/>
          <a:stretch>
            <a:fillRect/>
          </a:stretch>
        </p:blipFill>
        <p:spPr>
          <a:xfrm>
            <a:off x="2267744" y="1556792"/>
            <a:ext cx="4268500" cy="2417039"/>
          </a:xfrm>
          <a:prstGeom prst="rect">
            <a:avLst/>
          </a:prstGeom>
          <a:ln>
            <a:noFill/>
          </a:ln>
          <a:effectLst>
            <a:softEdge rad="112500"/>
          </a:effectLst>
        </p:spPr>
      </p:pic>
      <p:pic>
        <p:nvPicPr>
          <p:cNvPr id="2" name="Рисунок 1"/>
          <p:cNvPicPr>
            <a:picLocks noChangeAspect="1"/>
          </p:cNvPicPr>
          <p:nvPr/>
        </p:nvPicPr>
        <p:blipFill>
          <a:blip r:embed="rId3"/>
          <a:stretch>
            <a:fillRect/>
          </a:stretch>
        </p:blipFill>
        <p:spPr>
          <a:xfrm>
            <a:off x="5374734" y="6583656"/>
            <a:ext cx="3755461" cy="274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31229"/>
            <a:ext cx="7886700" cy="1325563"/>
          </a:xfrm>
        </p:spPr>
        <p:txBody>
          <a:bodyPr>
            <a:normAutofit/>
          </a:bodyPr>
          <a:lstStyle/>
          <a:p>
            <a:r>
              <a:rPr lang="ru-RU" sz="4000" dirty="0">
                <a:effectLst>
                  <a:outerShdw blurRad="38100" dist="38100" dir="2700000" algn="tl">
                    <a:srgbClr val="000000">
                      <a:alpha val="43137"/>
                    </a:srgbClr>
                  </a:outerShdw>
                </a:effectLst>
                <a:latin typeface="Astakhov First Simple" panose="02000500000000000000" pitchFamily="2" charset="0"/>
              </a:rPr>
              <a:t>Андрей Дмитриевич Сахаров (СССР, Россия</a:t>
            </a:r>
            <a:r>
              <a:rPr lang="ru-RU" sz="4000" dirty="0" smtClean="0">
                <a:effectLst>
                  <a:outerShdw blurRad="38100" dist="38100" dir="2700000" algn="tl">
                    <a:srgbClr val="000000">
                      <a:alpha val="43137"/>
                    </a:srgbClr>
                  </a:outerShdw>
                </a:effectLst>
                <a:latin typeface="Astakhov First Simple" panose="02000500000000000000" pitchFamily="2" charset="0"/>
              </a:rPr>
              <a:t>) (</a:t>
            </a:r>
            <a:r>
              <a:rPr lang="ru-RU" sz="3600" dirty="0">
                <a:effectLst>
                  <a:outerShdw blurRad="38100" dist="38100" dir="2700000" algn="tl">
                    <a:srgbClr val="000000">
                      <a:alpha val="43137"/>
                    </a:srgbClr>
                  </a:outerShdw>
                </a:effectLst>
                <a:latin typeface="Astakhov First Simple" panose="02000500000000000000" pitchFamily="2" charset="0"/>
              </a:rPr>
              <a:t>1921 - 1989)</a:t>
            </a:r>
          </a:p>
        </p:txBody>
      </p:sp>
      <p:sp>
        <p:nvSpPr>
          <p:cNvPr id="3" name="Содержимое 2"/>
          <p:cNvSpPr>
            <a:spLocks noGrp="1"/>
          </p:cNvSpPr>
          <p:nvPr>
            <p:ph idx="1"/>
          </p:nvPr>
        </p:nvSpPr>
        <p:spPr>
          <a:xfrm>
            <a:off x="3203848" y="1927373"/>
            <a:ext cx="5482952" cy="4525963"/>
          </a:xfrm>
        </p:spPr>
        <p:txBody>
          <a:bodyPr/>
          <a:lstStyle/>
          <a:p>
            <a:pPr>
              <a:buNone/>
            </a:pPr>
            <a:r>
              <a:rPr lang="ru-RU" sz="2400" dirty="0">
                <a:latin typeface="Astakhov First Simple" panose="02000500000000000000" pitchFamily="2" charset="0"/>
              </a:rPr>
              <a:t>21 мая 1921 года родился будущий создатель водородной </a:t>
            </a:r>
            <a:r>
              <a:rPr lang="ru-RU" sz="2400" dirty="0" err="1">
                <a:latin typeface="Astakhov First Simple" panose="02000500000000000000" pitchFamily="2" charset="0"/>
              </a:rPr>
              <a:t>бомбы.Сахаров</a:t>
            </a:r>
            <a:r>
              <a:rPr lang="ru-RU" sz="2400" dirty="0">
                <a:latin typeface="Astakhov First Simple" panose="02000500000000000000" pitchFamily="2" charset="0"/>
              </a:rPr>
              <a:t> написал немало научных работ на тему элементарных частиц и космологии, по магнитной гидродинамике и астрофизике. Но главным его достижением является создание водородной бомбы. Сахаров был гениальным физиком в истории не только огромной страны СССР, но и мира.</a:t>
            </a:r>
          </a:p>
        </p:txBody>
      </p:sp>
      <p:pic>
        <p:nvPicPr>
          <p:cNvPr id="4" name="Рисунок 3" descr="RIAN_archive_25981_Academician_Sakharov.jpg"/>
          <p:cNvPicPr>
            <a:picLocks noChangeAspect="1"/>
          </p:cNvPicPr>
          <p:nvPr/>
        </p:nvPicPr>
        <p:blipFill>
          <a:blip r:embed="rId2" cstate="print"/>
          <a:stretch>
            <a:fillRect/>
          </a:stretch>
        </p:blipFill>
        <p:spPr>
          <a:xfrm>
            <a:off x="251520" y="1940026"/>
            <a:ext cx="2952328" cy="3505198"/>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5388539" y="6583656"/>
            <a:ext cx="3755461" cy="274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7886700" cy="1325563"/>
          </a:xfrm>
        </p:spPr>
        <p:txBody>
          <a:bodyPr/>
          <a:lstStyle/>
          <a:p>
            <a:r>
              <a:rPr lang="ru-RU" dirty="0">
                <a:effectLst>
                  <a:outerShdw blurRad="38100" dist="38100" dir="2700000" algn="tl">
                    <a:srgbClr val="000000">
                      <a:alpha val="43137"/>
                    </a:srgbClr>
                  </a:outerShdw>
                </a:effectLst>
                <a:latin typeface="Astakhov First Simple" panose="02000500000000000000" pitchFamily="2" charset="0"/>
              </a:rPr>
              <a:t>Стивен </a:t>
            </a:r>
            <a:r>
              <a:rPr lang="ru-RU" dirty="0" err="1">
                <a:effectLst>
                  <a:outerShdw blurRad="38100" dist="38100" dir="2700000" algn="tl">
                    <a:srgbClr val="000000">
                      <a:alpha val="43137"/>
                    </a:srgbClr>
                  </a:outerShdw>
                </a:effectLst>
                <a:latin typeface="Astakhov First Simple" panose="02000500000000000000" pitchFamily="2" charset="0"/>
              </a:rPr>
              <a:t>Хокинг</a:t>
            </a:r>
            <a:r>
              <a:rPr lang="ru-RU" dirty="0">
                <a:effectLst>
                  <a:outerShdw blurRad="38100" dist="38100" dir="2700000" algn="tl">
                    <a:srgbClr val="000000">
                      <a:alpha val="43137"/>
                    </a:srgbClr>
                  </a:outerShdw>
                </a:effectLst>
                <a:latin typeface="Astakhov First Simple" panose="02000500000000000000" pitchFamily="2" charset="0"/>
              </a:rPr>
              <a:t> </a:t>
            </a:r>
            <a:r>
              <a:rPr lang="ru-RU" dirty="0" smtClean="0">
                <a:effectLst>
                  <a:outerShdw blurRad="38100" dist="38100" dir="2700000" algn="tl">
                    <a:srgbClr val="000000">
                      <a:alpha val="43137"/>
                    </a:srgbClr>
                  </a:outerShdw>
                </a:effectLst>
                <a:latin typeface="Astakhov First Simple" panose="02000500000000000000" pitchFamily="2" charset="0"/>
              </a:rPr>
              <a:t/>
            </a:r>
            <a:br>
              <a:rPr lang="ru-RU" dirty="0" smtClean="0">
                <a:effectLst>
                  <a:outerShdw blurRad="38100" dist="38100" dir="2700000" algn="tl">
                    <a:srgbClr val="000000">
                      <a:alpha val="43137"/>
                    </a:srgbClr>
                  </a:outerShdw>
                </a:effectLst>
                <a:latin typeface="Astakhov First Simple" panose="02000500000000000000" pitchFamily="2" charset="0"/>
              </a:rPr>
            </a:br>
            <a:r>
              <a:rPr lang="ru-RU" dirty="0" smtClean="0">
                <a:effectLst>
                  <a:outerShdw blurRad="38100" dist="38100" dir="2700000" algn="tl">
                    <a:srgbClr val="000000">
                      <a:alpha val="43137"/>
                    </a:srgbClr>
                  </a:outerShdw>
                </a:effectLst>
                <a:latin typeface="Astakhov First Simple" panose="02000500000000000000" pitchFamily="2" charset="0"/>
              </a:rPr>
              <a:t>(</a:t>
            </a:r>
            <a:r>
              <a:rPr lang="ru-RU" dirty="0">
                <a:effectLst>
                  <a:outerShdw blurRad="38100" dist="38100" dir="2700000" algn="tl">
                    <a:srgbClr val="000000">
                      <a:alpha val="43137"/>
                    </a:srgbClr>
                  </a:outerShdw>
                </a:effectLst>
                <a:latin typeface="Astakhov First Simple" panose="02000500000000000000" pitchFamily="2" charset="0"/>
              </a:rPr>
              <a:t>Англия</a:t>
            </a:r>
            <a:r>
              <a:rPr lang="ru-RU" dirty="0" smtClean="0">
                <a:effectLst>
                  <a:outerShdw blurRad="38100" dist="38100" dir="2700000" algn="tl">
                    <a:srgbClr val="000000">
                      <a:alpha val="43137"/>
                    </a:srgbClr>
                  </a:outerShdw>
                </a:effectLst>
                <a:latin typeface="Astakhov First Simple" panose="02000500000000000000" pitchFamily="2" charset="0"/>
              </a:rPr>
              <a:t>) (1942)</a:t>
            </a:r>
            <a:endParaRPr lang="ru-RU" dirty="0">
              <a:effectLst>
                <a:outerShdw blurRad="38100" dist="38100" dir="2700000" algn="tl">
                  <a:srgbClr val="000000">
                    <a:alpha val="43137"/>
                  </a:srgbClr>
                </a:outerShdw>
              </a:effectLst>
              <a:latin typeface="Astakhov First Simple" panose="02000500000000000000" pitchFamily="2" charset="0"/>
            </a:endParaRPr>
          </a:p>
        </p:txBody>
      </p:sp>
      <p:sp>
        <p:nvSpPr>
          <p:cNvPr id="3" name="Содержимое 2"/>
          <p:cNvSpPr>
            <a:spLocks noGrp="1"/>
          </p:cNvSpPr>
          <p:nvPr>
            <p:ph idx="1"/>
          </p:nvPr>
        </p:nvSpPr>
        <p:spPr>
          <a:xfrm>
            <a:off x="2952328" y="1672208"/>
            <a:ext cx="6444208" cy="2764904"/>
          </a:xfrm>
        </p:spPr>
        <p:txBody>
          <a:bodyPr/>
          <a:lstStyle/>
          <a:p>
            <a:pPr>
              <a:buNone/>
            </a:pPr>
            <a:r>
              <a:rPr lang="ru-RU" sz="1900" dirty="0">
                <a:latin typeface="Astakhov First Simple" panose="02000500000000000000" pitchFamily="2" charset="0"/>
              </a:rPr>
              <a:t>Самый известный физик современности появился на нашей планете 8 января 1942 года в Оксфорде. Образование Стивен </a:t>
            </a:r>
            <a:r>
              <a:rPr lang="ru-RU" sz="1900" dirty="0" err="1">
                <a:latin typeface="Astakhov First Simple" panose="02000500000000000000" pitchFamily="2" charset="0"/>
              </a:rPr>
              <a:t>Хокинг</a:t>
            </a:r>
            <a:r>
              <a:rPr lang="ru-RU" sz="1900" dirty="0">
                <a:latin typeface="Astakhov First Simple" panose="02000500000000000000" pitchFamily="2" charset="0"/>
              </a:rPr>
              <a:t> получал в Оксфорде и Кембридже, где и преподавал в дальнейшем, также работал в Канадском Институте теоретической физики. Главные работы его жизни связаны с квантовой гравитацией и космологией.</a:t>
            </a:r>
          </a:p>
        </p:txBody>
      </p:sp>
      <p:sp>
        <p:nvSpPr>
          <p:cNvPr id="5" name="Содержимое 2"/>
          <p:cNvSpPr txBox="1">
            <a:spLocks/>
          </p:cNvSpPr>
          <p:nvPr/>
        </p:nvSpPr>
        <p:spPr bwMode="auto">
          <a:xfrm>
            <a:off x="0" y="4480520"/>
            <a:ext cx="9036496" cy="2404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pPr>
            <a:r>
              <a:rPr lang="ru-RU" dirty="0" err="1">
                <a:latin typeface="Astakhov First Simple" panose="02000500000000000000" pitchFamily="2" charset="0"/>
              </a:rPr>
              <a:t>Хокинг</a:t>
            </a:r>
            <a:r>
              <a:rPr lang="ru-RU" dirty="0">
                <a:latin typeface="Astakhov First Simple" panose="02000500000000000000" pitchFamily="2" charset="0"/>
              </a:rPr>
              <a:t> исследовал теорию возникновения мира вследствие Большого взрыва. Разработал теорию исчезновения черных дыр, вследствие явления получившего в его честь название-излучение </a:t>
            </a:r>
            <a:r>
              <a:rPr lang="ru-RU" dirty="0" err="1">
                <a:latin typeface="Astakhov First Simple" panose="02000500000000000000" pitchFamily="2" charset="0"/>
              </a:rPr>
              <a:t>Хокинга</a:t>
            </a:r>
            <a:r>
              <a:rPr lang="ru-RU" dirty="0">
                <a:latin typeface="Astakhov First Simple" panose="02000500000000000000" pitchFamily="2" charset="0"/>
              </a:rPr>
              <a:t>. Считается основоположником квантовой космологии. Член старейшего научного общества, в которое входил еще Ньютон, Лондонского королевского общества на протяжении долгих лет, вступив в него в 1974 году, и считается одним из самых молодых членов принятых в общество. Всеми силами приобщает к науке современников с помощью своих книг и участвуя в телепередачах.</a:t>
            </a:r>
            <a:endParaRPr kumimoji="0" lang="ru-RU" b="0" i="0" u="none" strike="noStrike" kern="0" cap="none" spc="0" normalizeH="0" baseline="0" noProof="0" dirty="0" smtClean="0">
              <a:ln>
                <a:noFill/>
              </a:ln>
              <a:effectLst/>
              <a:uLnTx/>
              <a:uFillTx/>
              <a:latin typeface="Astakhov First Simple" panose="02000500000000000000" pitchFamily="2" charset="0"/>
              <a:cs typeface="+mn-cs"/>
            </a:endParaRPr>
          </a:p>
        </p:txBody>
      </p:sp>
      <p:pic>
        <p:nvPicPr>
          <p:cNvPr id="6" name="Рисунок 5"/>
          <p:cNvPicPr>
            <a:picLocks noChangeAspect="1"/>
          </p:cNvPicPr>
          <p:nvPr/>
        </p:nvPicPr>
        <p:blipFill>
          <a:blip r:embed="rId2"/>
          <a:stretch>
            <a:fillRect/>
          </a:stretch>
        </p:blipFill>
        <p:spPr>
          <a:xfrm>
            <a:off x="5270503" y="6583656"/>
            <a:ext cx="3755461" cy="274344"/>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9450" t="20492" r="59051" b="4288"/>
          <a:stretch/>
        </p:blipFill>
        <p:spPr>
          <a:xfrm>
            <a:off x="323528" y="1413992"/>
            <a:ext cx="2413330" cy="287910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08c6c6d5fbe67998c6fad47b4bafb5b4e53366"/>
</p:tagLst>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TM02900743[[fn=Природа]]</Template>
  <TotalTime>6514</TotalTime>
  <Words>669</Words>
  <Application>Microsoft Office PowerPoint</Application>
  <PresentationFormat>Экран (4:3)</PresentationFormat>
  <Paragraphs>22</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Astakhov First Simple</vt:lpstr>
      <vt:lpstr>Calibri</vt:lpstr>
      <vt:lpstr>Calibri Light</vt:lpstr>
      <vt:lpstr>Wingdings 2</vt:lpstr>
      <vt:lpstr>HDOfficeLightV0</vt:lpstr>
      <vt:lpstr>Презентация PowerPoint</vt:lpstr>
      <vt:lpstr>Исаак Ньютон  (Англия) (1643-1727)</vt:lpstr>
      <vt:lpstr>Вильгельм Конрад Рентген(Германия) (1845-1923)</vt:lpstr>
      <vt:lpstr>Никола Тесла  (Сербия) (1856-1943)</vt:lpstr>
      <vt:lpstr>Мария Кюри-Склодовская (Польша, Франция)(1867-1934)</vt:lpstr>
      <vt:lpstr>Андрей Дмитриевич Сахаров (СССР, Россия) (1921 - 1989)</vt:lpstr>
      <vt:lpstr>Стивен Хокинг  (Англия) (1942)</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известные физики мира</dc:title>
  <dc:creator>obstinate</dc:creator>
  <dc:description>Презентация с сайта http://presentation-creation.ru</dc:description>
  <cp:lastModifiedBy>User</cp:lastModifiedBy>
  <cp:revision>651</cp:revision>
  <dcterms:created xsi:type="dcterms:W3CDTF">2010-05-23T14:28:12Z</dcterms:created>
  <dcterms:modified xsi:type="dcterms:W3CDTF">2019-01-24T09:20:41Z</dcterms:modified>
</cp:coreProperties>
</file>