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3"/>
    <p:sldMasterId id="2147483676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6858000" cx="12192000"/>
  <p:notesSz cx="6858000" cy="9144000"/>
  <p:embeddedFontLst>
    <p:embeddedFont>
      <p:font typeface="Corsiva"/>
      <p:regular r:id="rId25"/>
      <p:bold r:id="rId26"/>
      <p:italic r:id="rId27"/>
      <p:boldItalic r:id="rId28"/>
    </p:embeddedFont>
    <p:embeddedFont>
      <p:font typeface="Tahoma"/>
      <p:regular r:id="rId29"/>
      <p:bold r:id="rId30"/>
    </p:embeddedFont>
    <p:embeddedFont>
      <p:font typeface="Merriweather"/>
      <p:regular r:id="rId31"/>
      <p:bold r:id="rId32"/>
      <p:italic r:id="rId33"/>
      <p:boldItalic r:id="rId34"/>
    </p:embeddedFont>
    <p:embeddedFont>
      <p:font typeface="Source Sans Pro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font" Target="fonts/Corsiva-bold.fntdata"/><Relationship Id="rId25" Type="http://schemas.openxmlformats.org/officeDocument/2006/relationships/font" Target="fonts/Corsiva-regular.fntdata"/><Relationship Id="rId28" Type="http://schemas.openxmlformats.org/officeDocument/2006/relationships/font" Target="fonts/Corsiva-boldItalic.fntdata"/><Relationship Id="rId27" Type="http://schemas.openxmlformats.org/officeDocument/2006/relationships/font" Target="fonts/Corsiva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Tahoma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erriweather-regular.fntdata"/><Relationship Id="rId30" Type="http://schemas.openxmlformats.org/officeDocument/2006/relationships/font" Target="fonts/Tahoma-bold.fntdata"/><Relationship Id="rId11" Type="http://schemas.openxmlformats.org/officeDocument/2006/relationships/slide" Target="slides/slide6.xml"/><Relationship Id="rId33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32" Type="http://schemas.openxmlformats.org/officeDocument/2006/relationships/font" Target="fonts/Merriweather-bold.fntdata"/><Relationship Id="rId13" Type="http://schemas.openxmlformats.org/officeDocument/2006/relationships/slide" Target="slides/slide8.xml"/><Relationship Id="rId35" Type="http://schemas.openxmlformats.org/officeDocument/2006/relationships/font" Target="fonts/SourceSansPro-regular.fntdata"/><Relationship Id="rId12" Type="http://schemas.openxmlformats.org/officeDocument/2006/relationships/slide" Target="slides/slide7.xml"/><Relationship Id="rId34" Type="http://schemas.openxmlformats.org/officeDocument/2006/relationships/font" Target="fonts/Merriweather-boldItalic.fntdata"/><Relationship Id="rId15" Type="http://schemas.openxmlformats.org/officeDocument/2006/relationships/slide" Target="slides/slide10.xml"/><Relationship Id="rId37" Type="http://schemas.openxmlformats.org/officeDocument/2006/relationships/font" Target="fonts/SourceSansPro-italic.fntdata"/><Relationship Id="rId14" Type="http://schemas.openxmlformats.org/officeDocument/2006/relationships/slide" Target="slides/slide9.xml"/><Relationship Id="rId36" Type="http://schemas.openxmlformats.org/officeDocument/2006/relationships/font" Target="fonts/SourceSansPro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SourceSansPro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7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1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2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3" name="Google Shape;373;p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2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6" name="Google Shape;386;p2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2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1" name="Google Shape;401;p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2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7" name="Google Shape;407;p2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4" name="Google Shape;414;p2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5" name="Google Shape;415;p2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0f786723e_0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0f786723e_0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3" name="Google Shape;423;g10f786723e_0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2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9" name="Google Shape;429;p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Google Shape;19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Google Shape;20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4" name="Google Shape;74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Google Shape;75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Google Shape;76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0" name="Google Shape;80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Google Shape;81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Google Shape;82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3" name="Google Shape;103;p1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4" name="Google Shape;104;p1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type="title">
  <p:cSld name="TITL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7" name="Google Shape;107;p15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108" name="Google Shape;108;p15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109" name="Google Shape;109;p15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110" name="Google Shape;110;p15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111" name="Google Shape;111;p15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113" name="Google Shape;113;p15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114" name="Google Shape;114;p15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115" name="Google Shape;115;p15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7" name="Google Shape;117;p15"/>
          <p:cNvSpPr txBox="1"/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5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8" name="Google Shape;118;p15"/>
          <p:cNvSpPr txBox="1"/>
          <p:nvPr>
            <p:ph idx="1" type="subTitle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19" name="Google Shape;119;p1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0" name="Google Shape;120;p1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1" name="Google Shape;121;p1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6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4" name="Google Shape;124;p16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5" name="Google Shape;125;p1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6" name="Google Shape;126;p1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27" name="Google Shape;127;p1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7"/>
          <p:cNvSpPr txBox="1"/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0" name="Google Shape;130;p17"/>
          <p:cNvSpPr txBox="1"/>
          <p:nvPr>
            <p:ph idx="1" type="body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1" name="Google Shape;131;p17"/>
          <p:cNvSpPr txBox="1"/>
          <p:nvPr>
            <p:ph idx="2" type="body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2" name="Google Shape;132;p1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3" name="Google Shape;133;p1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4" name="Google Shape;134;p1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/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37" name="Google Shape;137;p18"/>
          <p:cNvSpPr txBox="1"/>
          <p:nvPr>
            <p:ph idx="1" type="body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0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8" name="Google Shape;138;p1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39" name="Google Shape;139;p1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0" name="Google Shape;140;p1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9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43" name="Google Shape;143;p19"/>
          <p:cNvSpPr txBox="1"/>
          <p:nvPr>
            <p:ph idx="1" type="body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4" name="Google Shape;144;p19"/>
          <p:cNvSpPr txBox="1"/>
          <p:nvPr>
            <p:ph idx="2" type="body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5" name="Google Shape;145;p1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6" name="Google Shape;146;p1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47" name="Google Shape;147;p1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0" name="Google Shape;150;p20"/>
          <p:cNvSpPr txBox="1"/>
          <p:nvPr>
            <p:ph idx="1" type="body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1" name="Google Shape;151;p20"/>
          <p:cNvSpPr txBox="1"/>
          <p:nvPr>
            <p:ph idx="2" type="body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2" name="Google Shape;152;p20"/>
          <p:cNvSpPr txBox="1"/>
          <p:nvPr>
            <p:ph idx="3" type="body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1" i="0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1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1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3" name="Google Shape;153;p20"/>
          <p:cNvSpPr txBox="1"/>
          <p:nvPr>
            <p:ph idx="4" type="body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4" name="Google Shape;154;p20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5" name="Google Shape;155;p20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1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9" name="Google Shape;159;p21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0" name="Google Shape;160;p21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1" name="Google Shape;161;p21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Google Shape;23;p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Google Shape;25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Google Shape;26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2"/>
          <p:cNvSpPr txBox="1"/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64" name="Google Shape;164;p22"/>
          <p:cNvSpPr/>
          <p:nvPr>
            <p:ph idx="2" type="pic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5" name="Google Shape;165;p22"/>
          <p:cNvSpPr txBox="1"/>
          <p:nvPr>
            <p:ph idx="1" type="body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9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6" name="Google Shape;166;p22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7" name="Google Shape;167;p22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68" name="Google Shape;168;p2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подпись">
  <p:cSld name="Заголовок и подпись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1" name="Google Shape;171;p23"/>
          <p:cNvSpPr txBox="1"/>
          <p:nvPr>
            <p:ph idx="1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2" name="Google Shape;172;p2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3" name="Google Shape;173;p2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4" name="Google Shape;174;p2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с подписью">
  <p:cSld name="Цитата с подписью"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77" name="Google Shape;177;p24"/>
          <p:cNvSpPr txBox="1"/>
          <p:nvPr>
            <p:ph idx="1" type="body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6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8" name="Google Shape;178;p24"/>
          <p:cNvSpPr txBox="1"/>
          <p:nvPr>
            <p:ph idx="2" type="body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79" name="Google Shape;179;p24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0" name="Google Shape;180;p24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1" name="Google Shape;181;p24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2" name="Google Shape;182;p24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sz="1800">
              <a:solidFill>
                <a:srgbClr val="BFE47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Карточка имени">
  <p:cSld name="Карточка имени"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5"/>
          <p:cNvSpPr txBox="1"/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86" name="Google Shape;186;p25"/>
          <p:cNvSpPr txBox="1"/>
          <p:nvPr>
            <p:ph idx="1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7" name="Google Shape;187;p25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8" name="Google Shape;188;p25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89" name="Google Shape;189;p25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тата карточки имени">
  <p:cSld name="Цитата карточки имени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/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92" name="Google Shape;192;p26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3" name="Google Shape;193;p26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4" name="Google Shape;194;p26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5" name="Google Shape;195;p26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96" name="Google Shape;196;p2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97" name="Google Shape;197;p26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198" name="Google Shape;198;p26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8000">
                <a:solidFill>
                  <a:srgbClr val="BFE47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Истина или ложь">
  <p:cSld name="Истина или ложь"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7"/>
          <p:cNvSpPr txBox="1"/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4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1" name="Google Shape;201;p27"/>
          <p:cNvSpPr txBox="1"/>
          <p:nvPr>
            <p:ph idx="1" type="body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24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2" name="Google Shape;202;p27"/>
          <p:cNvSpPr txBox="1"/>
          <p:nvPr>
            <p:ph idx="2" type="body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  <a:defRPr b="0" i="0" sz="1800" u="none" cap="none" strike="noStrike">
                <a:solidFill>
                  <a:srgbClr val="7F7F7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22860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28600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2860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2860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2860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2860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28600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28600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3" name="Google Shape;203;p27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4" name="Google Shape;204;p27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5" name="Google Shape;205;p27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8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08" name="Google Shape;208;p28"/>
          <p:cNvSpPr txBox="1"/>
          <p:nvPr>
            <p:ph idx="1" type="body"/>
          </p:nvPr>
        </p:nvSpPr>
        <p:spPr>
          <a:xfrm rot="5400000">
            <a:off x="3035282" y="-197358"/>
            <a:ext cx="3880773" cy="859666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09" name="Google Shape;209;p28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0" name="Google Shape;210;p28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1" name="Google Shape;211;p28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9"/>
          <p:cNvSpPr txBox="1"/>
          <p:nvPr>
            <p:ph type="title"/>
          </p:nvPr>
        </p:nvSpPr>
        <p:spPr>
          <a:xfrm rot="5400000">
            <a:off x="5994319" y="2582953"/>
            <a:ext cx="5251451" cy="130474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14" name="Google Shape;214;p29"/>
          <p:cNvSpPr txBox="1"/>
          <p:nvPr>
            <p:ph idx="1" type="body"/>
          </p:nvPr>
        </p:nvSpPr>
        <p:spPr>
          <a:xfrm rot="5400000">
            <a:off x="1581685" y="-294750"/>
            <a:ext cx="5251450" cy="7060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5" name="Google Shape;215;p29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6" name="Google Shape;216;p29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217" name="Google Shape;217;p29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6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Google Shape;30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Google Shape;31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Google Shape;38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Google Shape;43;p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Google Shape;44;p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Google Shape;45;p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Google Shape;4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Google Shape;4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Google Shape;52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Google Shape;61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Google Shape;62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Google Shape;63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7" name="Google Shape;67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Google Shape;68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Google Shape;70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Google Shape;71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theme" Target="../theme/theme3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1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86" name="Google Shape;86;p13"/>
            <p:cNvCxnSpPr/>
            <p:nvPr/>
          </p:nvCxnSpPr>
          <p:spPr>
            <a:xfrm>
              <a:off x="9371012" y="0"/>
              <a:ext cx="1219200" cy="6858000"/>
            </a:xfrm>
            <a:prstGeom prst="straightConnector1">
              <a:avLst/>
            </a:prstGeom>
            <a:noFill/>
            <a:ln cap="flat" cmpd="sng" w="9525">
              <a:solidFill>
                <a:srgbClr val="BFBFBF"/>
              </a:solidFill>
              <a:prstDash val="solid"/>
              <a:round/>
              <a:headEnd len="sm" w="sm" type="none"/>
              <a:tailEnd len="sm" w="sm" type="none"/>
            </a:ln>
          </p:spPr>
        </p:cxnSp>
        <p:cxnSp>
          <p:nvCxnSpPr>
            <p:cNvPr id="87" name="Google Shape;87;p13"/>
            <p:cNvCxnSpPr/>
            <p:nvPr/>
          </p:nvCxnSpPr>
          <p:spPr>
            <a:xfrm flipH="1">
              <a:off x="7425267" y="3681413"/>
              <a:ext cx="4763558" cy="3176587"/>
            </a:xfrm>
            <a:prstGeom prst="straightConnector1">
              <a:avLst/>
            </a:prstGeom>
            <a:noFill/>
            <a:ln cap="flat" cmpd="sng" w="9525">
              <a:solidFill>
                <a:srgbClr val="D8D8D8"/>
              </a:solidFill>
              <a:prstDash val="solid"/>
              <a:round/>
              <a:headEnd len="sm" w="sm" type="none"/>
              <a:tailEnd len="sm" w="sm" type="none"/>
            </a:ln>
          </p:spPr>
        </p:cxnSp>
        <p:sp>
          <p:nvSpPr>
            <p:cNvPr id="88" name="Google Shape;88;p13"/>
            <p:cNvSpPr/>
            <p:nvPr/>
          </p:nvSpPr>
          <p:spPr>
            <a:xfrm>
              <a:off x="9181476" y="-8467"/>
              <a:ext cx="3007349" cy="6866467"/>
            </a:xfrm>
            <a:custGeom>
              <a:rect b="b" l="l" r="r" t="t"/>
              <a:pathLst>
                <a:path extrusionOk="0" h="120000" w="120000">
                  <a:moveTo>
                    <a:pt x="81621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0" y="119999"/>
                  </a:lnTo>
                  <a:lnTo>
                    <a:pt x="81621" y="0"/>
                  </a:lnTo>
                  <a:close/>
                </a:path>
              </a:pathLst>
            </a:custGeom>
            <a:solidFill>
              <a:schemeClr val="accent1">
                <a:alpha val="29803"/>
              </a:schemeClr>
            </a:solidFill>
            <a:ln>
              <a:noFill/>
            </a:ln>
          </p:spPr>
        </p:sp>
        <p:sp>
          <p:nvSpPr>
            <p:cNvPr id="89" name="Google Shape;89;p13"/>
            <p:cNvSpPr/>
            <p:nvPr/>
          </p:nvSpPr>
          <p:spPr>
            <a:xfrm>
              <a:off x="9603442" y="-8467"/>
              <a:ext cx="2588558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56067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</p:spPr>
        </p:sp>
        <p:sp>
          <p:nvSpPr>
            <p:cNvPr id="90" name="Google Shape;90;p1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fmla="val 100000" name="adj"/>
              </a:avLst>
            </a:prstGeom>
            <a:solidFill>
              <a:schemeClr val="accent2">
                <a:alpha val="71764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9334500" y="-8467"/>
              <a:ext cx="2854326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19999"/>
                  </a:lnTo>
                  <a:lnTo>
                    <a:pt x="103873" y="1199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F7818">
                <a:alpha val="69803"/>
              </a:srgbClr>
            </a:solidFill>
            <a:ln>
              <a:noFill/>
            </a:ln>
          </p:spPr>
        </p:sp>
        <p:sp>
          <p:nvSpPr>
            <p:cNvPr id="92" name="Google Shape;92;p13"/>
            <p:cNvSpPr/>
            <p:nvPr/>
          </p:nvSpPr>
          <p:spPr>
            <a:xfrm>
              <a:off x="10898730" y="-8467"/>
              <a:ext cx="1290094" cy="6866467"/>
            </a:xfrm>
            <a:custGeom>
              <a:rect b="b" l="l" r="r" t="t"/>
              <a:pathLst>
                <a:path extrusionOk="0" h="120000" w="120000">
                  <a:moveTo>
                    <a:pt x="94852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120000"/>
                  </a:lnTo>
                  <a:lnTo>
                    <a:pt x="94852" y="0"/>
                  </a:lnTo>
                  <a:close/>
                </a:path>
              </a:pathLst>
            </a:custGeom>
            <a:solidFill>
              <a:srgbClr val="BFE471">
                <a:alpha val="69803"/>
              </a:srgbClr>
            </a:solidFill>
            <a:ln>
              <a:noFill/>
            </a:ln>
          </p:spPr>
        </p:sp>
        <p:sp>
          <p:nvSpPr>
            <p:cNvPr id="93" name="Google Shape;93;p13"/>
            <p:cNvSpPr/>
            <p:nvPr/>
          </p:nvSpPr>
          <p:spPr>
            <a:xfrm>
              <a:off x="10938999" y="-8467"/>
              <a:ext cx="1249825" cy="686646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6515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4705"/>
              </a:schemeClr>
            </a:solidFill>
            <a:ln>
              <a:noFill/>
            </a:ln>
          </p:spPr>
        </p:sp>
        <p:sp>
          <p:nvSpPr>
            <p:cNvPr id="94" name="Google Shape;94;p13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fmla="val 100000" name="adj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" name="Google Shape;95;p13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fmla="val 0" name="adj"/>
              </a:avLst>
            </a:pr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" name="Google Shape;96;p13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Trebuchet MS"/>
              <a:buNone/>
              <a:defRPr b="0" i="0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7" name="Google Shape;97;p13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20040" lvl="0" marL="457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  <a:defRPr b="0" i="0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-309880" lvl="1" marL="914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●"/>
              <a:defRPr b="0" i="0" sz="16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-299719" lvl="2" marL="1371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●"/>
              <a:defRPr b="0" i="0" sz="1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-289560" lvl="3" marL="1828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-289560" lvl="4" marL="22860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-289560" lvl="5" marL="27432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-289560" lvl="6" marL="32004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-289559" lvl="7" marL="36576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-289559" lvl="8" marL="41148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960"/>
              <a:buFont typeface="Noto Sans Symbols"/>
              <a:buChar char="●"/>
              <a:defRPr b="0" i="0" sz="1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8" name="Google Shape;98;p13"/>
          <p:cNvSpPr txBox="1"/>
          <p:nvPr>
            <p:ph idx="10" type="dt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1" type="ftr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900">
                <a:solidFill>
                  <a:srgbClr val="888888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indent="0" lvl="1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indent="0" lvl="2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indent="0" lvl="3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indent="0" lvl="4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indent="0" lvl="5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indent="0" lvl="6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indent="0" lvl="7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indent="0" lvl="8" marL="0" marR="0" rtl="0" algn="r">
              <a:spcBef>
                <a:spcPts val="0"/>
              </a:spcBef>
              <a:buNone/>
              <a:defRPr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Relationship Id="rId5" Type="http://schemas.openxmlformats.org/officeDocument/2006/relationships/image" Target="../media/image6.png"/><Relationship Id="rId6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gif"/><Relationship Id="rId4" Type="http://schemas.openxmlformats.org/officeDocument/2006/relationships/image" Target="../media/image9.jpg"/><Relationship Id="rId5" Type="http://schemas.openxmlformats.org/officeDocument/2006/relationships/image" Target="../media/image8.png"/><Relationship Id="rId6" Type="http://schemas.openxmlformats.org/officeDocument/2006/relationships/image" Target="../media/image14.png"/><Relationship Id="rId7" Type="http://schemas.openxmlformats.org/officeDocument/2006/relationships/image" Target="../media/image1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9.png"/><Relationship Id="rId4" Type="http://schemas.openxmlformats.org/officeDocument/2006/relationships/image" Target="../media/image20.jpg"/><Relationship Id="rId5" Type="http://schemas.openxmlformats.org/officeDocument/2006/relationships/image" Target="../media/image22.jpg"/><Relationship Id="rId6" Type="http://schemas.openxmlformats.org/officeDocument/2006/relationships/image" Target="../media/image2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1.jp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ppt/slides/slide8.xml" TargetMode="External"/><Relationship Id="rId4" Type="http://schemas.openxmlformats.org/officeDocument/2006/relationships/hyperlink" Target="http://ppt/slides/slide8.xml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0" i="0" sz="6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30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F:\Полякова О.В\УРОК\фоны для презентаций\017.jpg" id="224" name="Google Shape;22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9720" y="0"/>
            <a:ext cx="91082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Полякова О.В\УРОК\фоны для презентаций\015.jpg" id="225" name="Google Shape;225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249382" y="0"/>
            <a:ext cx="133834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0"/>
          <p:cNvSpPr/>
          <p:nvPr/>
        </p:nvSpPr>
        <p:spPr>
          <a:xfrm>
            <a:off x="-581892" y="799197"/>
            <a:ext cx="9670473" cy="29546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66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Плотность вещества</a:t>
            </a:r>
            <a:br>
              <a:rPr b="0" i="0" lang="ru-RU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ru-RU" sz="6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6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                  </a:t>
            </a:r>
            <a:r>
              <a:rPr lang="ru-RU" sz="4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физика, 7 класс</a:t>
            </a:r>
            <a:endParaRPr sz="4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0"/>
          <p:cNvSpPr/>
          <p:nvPr/>
        </p:nvSpPr>
        <p:spPr>
          <a:xfrm>
            <a:off x="2797699" y="4636195"/>
            <a:ext cx="663232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Подготовила</a:t>
            </a:r>
            <a:endParaRPr/>
          </a:p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Учитель физики МКОУ Дресвянской ООШ </a:t>
            </a:r>
            <a:b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3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Власова Екатерина Павловна</a:t>
            </a:r>
            <a:endParaRPr sz="3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1" y="1714500"/>
            <a:ext cx="1706563" cy="1500188"/>
          </a:xfrm>
          <a:prstGeom prst="rect">
            <a:avLst/>
          </a:prstGeom>
          <a:solidFill>
            <a:srgbClr val="CCFFFF">
              <a:alpha val="91764"/>
            </a:srgbClr>
          </a:solidFill>
          <a:ln cap="flat" cmpd="sng" w="19050">
            <a:solidFill>
              <a:srgbClr val="00008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45" name="Google Shape;345;p39"/>
          <p:cNvSpPr/>
          <p:nvPr/>
        </p:nvSpPr>
        <p:spPr>
          <a:xfrm>
            <a:off x="7239001" y="1071564"/>
            <a:ext cx="2786063" cy="4143375"/>
          </a:xfrm>
          <a:prstGeom prst="flowChartExtract">
            <a:avLst/>
          </a:prstGeom>
          <a:solidFill>
            <a:srgbClr val="CCFFFF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6" name="Google Shape;346;p39"/>
          <p:cNvSpPr/>
          <p:nvPr/>
        </p:nvSpPr>
        <p:spPr>
          <a:xfrm flipH="1" rot="-5400000">
            <a:off x="7167563" y="4857751"/>
            <a:ext cx="1214438" cy="1785937"/>
          </a:xfrm>
          <a:prstGeom prst="flowChartManualInput">
            <a:avLst/>
          </a:prstGeom>
          <a:solidFill>
            <a:srgbClr val="E9F6CE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ρ</a:t>
            </a:r>
            <a:endParaRPr b="1" sz="18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7" name="Google Shape;347;p39"/>
          <p:cNvSpPr/>
          <p:nvPr/>
        </p:nvSpPr>
        <p:spPr>
          <a:xfrm rot="5400000">
            <a:off x="8917781" y="4893469"/>
            <a:ext cx="1214438" cy="1714500"/>
          </a:xfrm>
          <a:prstGeom prst="flowChartManualInput">
            <a:avLst/>
          </a:prstGeom>
          <a:solidFill>
            <a:srgbClr val="CCFF99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8" name="Google Shape;348;p39"/>
          <p:cNvSpPr/>
          <p:nvPr/>
        </p:nvSpPr>
        <p:spPr>
          <a:xfrm>
            <a:off x="8134816" y="3429001"/>
            <a:ext cx="1019830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m</a:t>
            </a:r>
            <a:endParaRPr b="1" sz="8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49" name="Google Shape;349;p39"/>
          <p:cNvSpPr/>
          <p:nvPr/>
        </p:nvSpPr>
        <p:spPr>
          <a:xfrm>
            <a:off x="9020426" y="5143501"/>
            <a:ext cx="736099" cy="13234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80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V</a:t>
            </a:r>
            <a:endParaRPr b="1" sz="8000">
              <a:solidFill>
                <a:srgbClr val="C00000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50" name="Google Shape;350;p39"/>
          <p:cNvSpPr txBox="1"/>
          <p:nvPr/>
        </p:nvSpPr>
        <p:spPr>
          <a:xfrm>
            <a:off x="3238500" y="46040"/>
            <a:ext cx="5429250" cy="9540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C00000"/>
                </a:solidFill>
                <a:latin typeface="Trebuchet MS"/>
                <a:ea typeface="Trebuchet MS"/>
                <a:cs typeface="Trebuchet MS"/>
                <a:sym typeface="Trebuchet MS"/>
              </a:rPr>
              <a:t>Запомни  схему  расчёта плотности,  массы,  объёма!</a:t>
            </a:r>
            <a:endParaRPr/>
          </a:p>
        </p:txBody>
      </p:sp>
      <p:pic>
        <p:nvPicPr>
          <p:cNvPr id="351" name="Google Shape;351;p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524126" y="3216276"/>
            <a:ext cx="2428875" cy="817563"/>
          </a:xfrm>
          <a:prstGeom prst="rect">
            <a:avLst/>
          </a:prstGeom>
          <a:solidFill>
            <a:srgbClr val="FF99CC">
              <a:alpha val="42745"/>
            </a:srgbClr>
          </a:solidFill>
          <a:ln cap="flat" cmpd="sng" w="19050">
            <a:solidFill>
              <a:srgbClr val="00008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52" name="Google Shape;352;p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10126" y="4500563"/>
            <a:ext cx="1660525" cy="1516062"/>
          </a:xfrm>
          <a:prstGeom prst="rect">
            <a:avLst/>
          </a:prstGeom>
          <a:solidFill>
            <a:srgbClr val="CCFF99">
              <a:alpha val="80784"/>
            </a:srgbClr>
          </a:solidFill>
          <a:ln cap="flat" cmpd="sng" w="19050">
            <a:solidFill>
              <a:srgbClr val="000080"/>
            </a:solidFill>
            <a:prstDash val="solid"/>
            <a:miter lim="8000"/>
            <a:headEnd len="sm" w="sm" type="none"/>
            <a:tailEnd len="sm" w="sm" type="none"/>
          </a:ln>
        </p:spPr>
      </p:pic>
      <p:cxnSp>
        <p:nvCxnSpPr>
          <p:cNvPr id="353" name="Google Shape;353;p39"/>
          <p:cNvCxnSpPr/>
          <p:nvPr/>
        </p:nvCxnSpPr>
        <p:spPr>
          <a:xfrm flipH="1">
            <a:off x="4953000" y="3214688"/>
            <a:ext cx="1143000" cy="28575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cxnSp>
        <p:nvCxnSpPr>
          <p:cNvPr id="354" name="Google Shape;354;p39"/>
          <p:cNvCxnSpPr/>
          <p:nvPr/>
        </p:nvCxnSpPr>
        <p:spPr>
          <a:xfrm rot="5400000">
            <a:off x="5274469" y="3750469"/>
            <a:ext cx="1357312" cy="285750"/>
          </a:xfrm>
          <a:prstGeom prst="straightConnector1">
            <a:avLst/>
          </a:prstGeom>
          <a:noFill/>
          <a:ln cap="flat" cmpd="sng" w="38100">
            <a:solidFill>
              <a:srgbClr val="C00000"/>
            </a:solidFill>
            <a:prstDash val="solid"/>
            <a:round/>
            <a:headEnd len="sm" w="sm" type="none"/>
            <a:tailEnd len="med" w="med" type="stealth"/>
          </a:ln>
        </p:spPr>
      </p:cxnSp>
      <p:sp>
        <p:nvSpPr>
          <p:cNvPr id="355" name="Google Shape;355;p39"/>
          <p:cNvSpPr txBox="1"/>
          <p:nvPr>
            <p:ph idx="4294967295" type="body"/>
          </p:nvPr>
        </p:nvSpPr>
        <p:spPr>
          <a:xfrm>
            <a:off x="0" y="4143375"/>
            <a:ext cx="3214688" cy="2714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Вот он дом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 нём три квартирки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Дружно живут в нем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Масса сверху </a:t>
            </a:r>
            <a:endParaRPr/>
          </a:p>
          <a:p>
            <a:pPr indent="-342900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24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Внизу плотность и объём.</a:t>
            </a:r>
            <a:endParaRPr/>
          </a:p>
          <a:p>
            <a:pPr indent="-251459" lvl="0" marL="3429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56" name="Google Shape;356;p3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596188" y="5286375"/>
            <a:ext cx="895350" cy="933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40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b="0" i="0" lang="ru-RU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r>
              <a:rPr b="0" i="0" lang="ru-RU" sz="40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Найдите по таблице плотности льда, воды и водяного пара.</a:t>
            </a:r>
            <a:endParaRPr/>
          </a:p>
        </p:txBody>
      </p:sp>
      <p:sp>
        <p:nvSpPr>
          <p:cNvPr id="362" name="Google Shape;362;p40"/>
          <p:cNvSpPr txBox="1"/>
          <p:nvPr>
            <p:ph idx="1" type="body"/>
          </p:nvPr>
        </p:nvSpPr>
        <p:spPr>
          <a:xfrm>
            <a:off x="2566988" y="21336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Лед  -  900кг/ м</a:t>
            </a:r>
            <a:r>
              <a:rPr b="0" baseline="3000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Вода – 1000кг/ м</a:t>
            </a:r>
            <a:r>
              <a:rPr b="0" baseline="3000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Водяной пар – 0,590кг/ м</a:t>
            </a:r>
            <a:r>
              <a:rPr b="0" baseline="3000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63" name="Google Shape;363;p40"/>
          <p:cNvSpPr/>
          <p:nvPr/>
        </p:nvSpPr>
        <p:spPr>
          <a:xfrm>
            <a:off x="1524001" y="4841876"/>
            <a:ext cx="1584325" cy="2016125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Н</a:t>
            </a:r>
            <a:r>
              <a:rPr b="1" baseline="-25000" lang="ru-RU" sz="66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2</a:t>
            </a:r>
            <a:r>
              <a:rPr b="1" lang="ru-RU" sz="6600">
                <a:solidFill>
                  <a:schemeClr val="folHlink"/>
                </a:solidFill>
                <a:latin typeface="Tahoma"/>
                <a:ea typeface="Tahoma"/>
                <a:cs typeface="Tahoma"/>
                <a:sym typeface="Tahoma"/>
              </a:rPr>
              <a:t>О</a:t>
            </a:r>
            <a:endParaRPr/>
          </a:p>
        </p:txBody>
      </p:sp>
      <p:pic>
        <p:nvPicPr>
          <p:cNvPr descr="63e88de767d6637a447f6d35f1be6d75" id="364" name="Google Shape;364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8138" y="5143501"/>
            <a:ext cx="1439862" cy="14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9" name="Google Shape;369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957455" y="0"/>
            <a:ext cx="5458690" cy="5458690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41"/>
          <p:cNvSpPr txBox="1"/>
          <p:nvPr/>
        </p:nvSpPr>
        <p:spPr>
          <a:xfrm>
            <a:off x="886691" y="581891"/>
            <a:ext cx="4710545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4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Почему различна  плотность вещества в разных агрегатных состояниях?</a:t>
            </a:r>
            <a:endParaRPr sz="44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4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42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t/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descr="headstand.gif" id="376" name="Google Shape;376;p4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29213" y="2196306"/>
            <a:ext cx="1933575" cy="3333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Полякова О.В\УРОК\фоны для презентаций\03.jpg" id="377" name="Google Shape;377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41860" y="0"/>
            <a:ext cx="9108281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:\Полякова О.В\УРОК\фоны для презентаций\03.jpg" id="378" name="Google Shape;378;p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24001" y="0"/>
            <a:ext cx="910828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79" name="Google Shape;379;p42"/>
          <p:cNvSpPr/>
          <p:nvPr/>
        </p:nvSpPr>
        <p:spPr>
          <a:xfrm>
            <a:off x="2024035" y="285728"/>
            <a:ext cx="8342347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534919"/>
                </a:solidFill>
                <a:latin typeface="Trebuchet MS"/>
                <a:ea typeface="Trebuchet MS"/>
                <a:cs typeface="Trebuchet MS"/>
                <a:sym typeface="Trebuchet MS"/>
              </a:rPr>
              <a:t>ПОДНИМАЕМСЯ, РЕБЯТКИ,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solidFill>
                  <a:srgbClr val="534919"/>
                </a:solidFill>
                <a:latin typeface="Trebuchet MS"/>
                <a:ea typeface="Trebuchet MS"/>
                <a:cs typeface="Trebuchet MS"/>
                <a:sym typeface="Trebuchet MS"/>
              </a:rPr>
              <a:t>НА ВЕСЕЛУЮ ЗАРЯДКУ</a:t>
            </a:r>
            <a:endParaRPr b="1" sz="4800">
              <a:solidFill>
                <a:srgbClr val="53491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80" name="Google Shape;380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10248" y="2071678"/>
            <a:ext cx="2381240" cy="178593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4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05754" y="3071811"/>
            <a:ext cx="2462246" cy="2171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4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5524496" y="4316228"/>
            <a:ext cx="2281242" cy="25417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eadstand.gif" id="383" name="Google Shape;383;p4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66910" y="1684904"/>
            <a:ext cx="3000396" cy="51730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43"/>
          <p:cNvSpPr txBox="1"/>
          <p:nvPr/>
        </p:nvSpPr>
        <p:spPr>
          <a:xfrm>
            <a:off x="4367808" y="603787"/>
            <a:ext cx="38290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Плотность вещества</a:t>
            </a:r>
            <a:endParaRPr i="1"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90" name="Google Shape;390;p43"/>
          <p:cNvSpPr txBox="1"/>
          <p:nvPr/>
        </p:nvSpPr>
        <p:spPr>
          <a:xfrm>
            <a:off x="2135561" y="1412777"/>
            <a:ext cx="4256743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Методы измерения плотности</a:t>
            </a:r>
            <a:endParaRPr b="1" i="1" sz="2400" u="sng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91" name="Google Shape;391;p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16390" y="2993309"/>
            <a:ext cx="2035394" cy="1275083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392" name="Google Shape;392;p43"/>
          <p:cNvPicPr preferRelativeResize="0"/>
          <p:nvPr/>
        </p:nvPicPr>
        <p:blipFill rotWithShape="1">
          <a:blip r:embed="rId4">
            <a:alphaModFix/>
          </a:blip>
          <a:srcRect b="-798" l="0" r="0" t="0"/>
          <a:stretch/>
        </p:blipFill>
        <p:spPr>
          <a:xfrm>
            <a:off x="8994478" y="2874076"/>
            <a:ext cx="908525" cy="2574801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3" name="Google Shape;393;p4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771918" y="3007720"/>
            <a:ext cx="1783573" cy="1339326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394" name="Google Shape;394;p4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896200" y="3007720"/>
            <a:ext cx="855830" cy="1690562"/>
          </a:xfrm>
          <a:prstGeom prst="rect">
            <a:avLst/>
          </a:prstGeom>
          <a:noFill/>
          <a:ln cap="flat" cmpd="sng" w="38100">
            <a:solidFill>
              <a:srgbClr val="FFFF00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395" name="Google Shape;395;p4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6" name="Google Shape;396;p43"/>
          <p:cNvSpPr txBox="1"/>
          <p:nvPr/>
        </p:nvSpPr>
        <p:spPr>
          <a:xfrm>
            <a:off x="2135561" y="2276475"/>
            <a:ext cx="2016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 1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7" name="Google Shape;397;p43"/>
          <p:cNvSpPr txBox="1"/>
          <p:nvPr/>
        </p:nvSpPr>
        <p:spPr>
          <a:xfrm>
            <a:off x="4771918" y="2321840"/>
            <a:ext cx="2016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 2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98" name="Google Shape;398;p43"/>
          <p:cNvSpPr txBox="1"/>
          <p:nvPr/>
        </p:nvSpPr>
        <p:spPr>
          <a:xfrm>
            <a:off x="7886780" y="2270167"/>
            <a:ext cx="2016223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МЕТОД 3</a:t>
            </a:r>
            <a:endParaRPr sz="18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4"/>
          <p:cNvSpPr/>
          <p:nvPr>
            <p:ph idx="1" type="body"/>
          </p:nvPr>
        </p:nvSpPr>
        <p:spPr>
          <a:xfrm>
            <a:off x="5846618" y="609600"/>
            <a:ext cx="6040582" cy="4800600"/>
          </a:xfrm>
          <a:prstGeom prst="cube">
            <a:avLst>
              <a:gd fmla="val 25000" name="adj"/>
            </a:avLst>
          </a:prstGeom>
          <a:solidFill>
            <a:srgbClr val="FBB595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1" i="0" sz="2800" u="none" cap="none" strike="noStrike">
              <a:solidFill>
                <a:srgbClr val="3366CC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4" name="Google Shape;404;p44"/>
          <p:cNvSpPr txBox="1"/>
          <p:nvPr>
            <p:ph idx="2" type="body"/>
          </p:nvPr>
        </p:nvSpPr>
        <p:spPr>
          <a:xfrm>
            <a:off x="609601" y="609600"/>
            <a:ext cx="5015344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3200" u="none" cap="none" strike="noStrike">
                <a:solidFill>
                  <a:srgbClr val="FF0000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Практическая работа №1. </a:t>
            </a:r>
            <a:endParaRPr/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32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Определение плотности прямоугольного параллелепипеда.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45"/>
          <p:cNvSpPr txBox="1"/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r>
              <a:rPr b="0" i="0" lang="ru-RU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Практическая работа № 2.</a:t>
            </a: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410" name="Google Shape;410;p45"/>
          <p:cNvSpPr txBox="1"/>
          <p:nvPr>
            <p:ph idx="1" type="body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Определение массы твердого тела неправильной формы.</a:t>
            </a:r>
            <a:endParaRPr b="0" i="0" sz="1800" u="none" cap="none" strike="noStrike">
              <a:solidFill>
                <a:srgbClr val="3F3F3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411" name="Google Shape;411;p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0510" y="2604655"/>
            <a:ext cx="5890490" cy="34754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6"/>
          <p:cNvSpPr txBox="1"/>
          <p:nvPr/>
        </p:nvSpPr>
        <p:spPr>
          <a:xfrm>
            <a:off x="4367808" y="603787"/>
            <a:ext cx="38290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Плотность вещества</a:t>
            </a:r>
            <a:endParaRPr i="1"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8" name="Google Shape;418;p46"/>
          <p:cNvSpPr/>
          <p:nvPr/>
        </p:nvSpPr>
        <p:spPr>
          <a:xfrm>
            <a:off x="1998561" y="1052737"/>
            <a:ext cx="7974632" cy="489364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rgbClr val="FFFF00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Творческое задание: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Оформить портфолио для физической величины </a:t>
            </a:r>
            <a:r>
              <a:rPr i="1" lang="ru-RU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«</a:t>
            </a: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Плотность»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Составить или подобрать кроссворды, чайнворды, ребусы с ключевым словом плотность.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Найти интересные сведения о плотностях различных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тел в природе.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Составить или подобрать  интересные сюжетные задачи по теме «Плотность».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Собрать коллекцию этикеток товаров по информации на которых можно определить плотность вещества.</a:t>
            </a:r>
            <a:endParaRPr/>
          </a:p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Провести исследования по определению плотности овощей и фруктов и т. д…., составить таблицу.</a:t>
            </a:r>
            <a:endParaRPr i="1" sz="24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419" name="Google Shape;419;p46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ugs Bunny Backpack by" id="425" name="Google Shape;425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04450" y="401600"/>
            <a:ext cx="4920851" cy="6054801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47"/>
          <p:cNvSpPr txBox="1"/>
          <p:nvPr/>
        </p:nvSpPr>
        <p:spPr>
          <a:xfrm rot="-2291395">
            <a:off x="-50424" y="1985138"/>
            <a:ext cx="5758648" cy="818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4800">
                <a:latin typeface="Georgia"/>
                <a:ea typeface="Georgia"/>
                <a:cs typeface="Georgia"/>
                <a:sym typeface="Georgia"/>
              </a:rPr>
              <a:t>РЕФЛЕКСИЯ.</a:t>
            </a:r>
            <a:endParaRPr b="1" sz="48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F:\Полякова О.В\УРОК\фоны для презентаций\016.jpg" id="431" name="Google Shape;431;p4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66800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48"/>
          <p:cNvSpPr/>
          <p:nvPr/>
        </p:nvSpPr>
        <p:spPr>
          <a:xfrm>
            <a:off x="2973104" y="785795"/>
            <a:ext cx="6980548" cy="3139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534919"/>
                </a:solidFill>
                <a:latin typeface="Trebuchet MS"/>
                <a:ea typeface="Trebuchet MS"/>
                <a:cs typeface="Trebuchet MS"/>
                <a:sym typeface="Trebuchet MS"/>
              </a:rPr>
              <a:t>Спасибо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6600">
                <a:solidFill>
                  <a:srgbClr val="534919"/>
                </a:solidFill>
                <a:latin typeface="Trebuchet MS"/>
                <a:ea typeface="Trebuchet MS"/>
                <a:cs typeface="Trebuchet MS"/>
                <a:sym typeface="Trebuchet MS"/>
              </a:rPr>
              <a:t>за работу на уроке!</a:t>
            </a:r>
            <a:endParaRPr b="1" sz="6600">
              <a:solidFill>
                <a:srgbClr val="534919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/>
          <p:nvPr>
            <p:ph idx="4294967295" type="body"/>
          </p:nvPr>
        </p:nvSpPr>
        <p:spPr>
          <a:xfrm>
            <a:off x="3505200" y="357188"/>
            <a:ext cx="8686800" cy="57229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1800" u="none" cap="none" strike="noStrike">
                <a:solidFill>
                  <a:srgbClr val="3F3F3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 еще не устал удивляться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Чудесам, что есть на земле,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Телевизору, голосу рации,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Вентилятору на столе.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Ток по проволоке струится,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Спутник мчится по небесам.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Человеку стоит дивиться</a:t>
            </a:r>
            <a:b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0" i="0" lang="ru-RU" sz="44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Человеческим чудесам…</a:t>
            </a:r>
            <a:r>
              <a:rPr b="0" i="0" lang="ru-RU" sz="18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80753" y="3780213"/>
            <a:ext cx="2664296" cy="2106695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32"/>
          <p:cNvSpPr txBox="1"/>
          <p:nvPr/>
        </p:nvSpPr>
        <p:spPr>
          <a:xfrm>
            <a:off x="3431704" y="1412776"/>
            <a:ext cx="5458546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800">
                <a:solidFill>
                  <a:srgbClr val="53491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Урок изучения нового материала</a:t>
            </a:r>
            <a:endParaRPr b="1" i="1" sz="2800">
              <a:solidFill>
                <a:srgbClr val="53491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descr="C:\Users\галя\Desktop\шаблоны_7\1349995032_1-7.jpg" id="239" name="Google Shape;239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919536" y="2268740"/>
            <a:ext cx="5776663" cy="3967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Google Shape;240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249771" y="3218208"/>
            <a:ext cx="4964175" cy="2024352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miter lim="8000"/>
            <a:headEnd len="sm" w="sm" type="none"/>
            <a:tailEnd len="sm" w="sm" type="none"/>
          </a:ln>
        </p:spPr>
      </p:pic>
      <p:sp>
        <p:nvSpPr>
          <p:cNvPr id="241" name="Google Shape;241;p32"/>
          <p:cNvSpPr txBox="1"/>
          <p:nvPr/>
        </p:nvSpPr>
        <p:spPr>
          <a:xfrm>
            <a:off x="2093578" y="2323766"/>
            <a:ext cx="374370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4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Решите ребус </a:t>
            </a:r>
            <a:br>
              <a:rPr b="1" lang="ru-RU" sz="24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</a:br>
            <a:r>
              <a:rPr b="1" lang="ru-RU" sz="2400">
                <a:solidFill>
                  <a:schemeClr val="lt1"/>
                </a:solidFill>
                <a:latin typeface="Corsiva"/>
                <a:ea typeface="Corsiva"/>
                <a:cs typeface="Corsiva"/>
                <a:sym typeface="Corsiva"/>
              </a:rPr>
              <a:t>и вы узнаете тему урока!</a:t>
            </a:r>
            <a:endParaRPr b="1" sz="2400">
              <a:solidFill>
                <a:schemeClr val="lt1"/>
              </a:solidFill>
              <a:latin typeface="Corsiva"/>
              <a:ea typeface="Corsiva"/>
              <a:cs typeface="Corsiva"/>
              <a:sym typeface="Corsiva"/>
            </a:endParaRPr>
          </a:p>
        </p:txBody>
      </p:sp>
      <p:sp>
        <p:nvSpPr>
          <p:cNvPr id="242" name="Google Shape;242;p32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3"/>
          <p:cNvSpPr txBox="1"/>
          <p:nvPr/>
        </p:nvSpPr>
        <p:spPr>
          <a:xfrm>
            <a:off x="4367808" y="603787"/>
            <a:ext cx="3829062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32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Плотность вещества</a:t>
            </a:r>
            <a:endParaRPr i="1" sz="32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1825705" y="1285322"/>
            <a:ext cx="168668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Цель урока</a:t>
            </a:r>
            <a:endParaRPr b="1" i="1" sz="2400" u="sng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49" name="Google Shape;249;p33"/>
          <p:cNvSpPr/>
          <p:nvPr/>
        </p:nvSpPr>
        <p:spPr>
          <a:xfrm>
            <a:off x="1820563" y="1896424"/>
            <a:ext cx="864096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Описать физическую величину – </a:t>
            </a:r>
            <a:r>
              <a:rPr b="1" i="1" lang="ru-RU" sz="2400" u="sng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плотность вещества</a:t>
            </a:r>
            <a:endParaRPr b="1" i="1" sz="2400" u="sng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0" name="Google Shape;250;p33"/>
          <p:cNvSpPr/>
          <p:nvPr/>
        </p:nvSpPr>
        <p:spPr>
          <a:xfrm>
            <a:off x="1820563" y="3212976"/>
            <a:ext cx="8568952" cy="2308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1.Найти определение плотности вещества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2.Установить обозначение плотности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3.Выяснить правило расчета плотности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4.Установить единицу плотности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5.Выяснить физический смысл плотности</a:t>
            </a:r>
            <a:b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i="1" lang="ru-RU" sz="2400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6.Применить правило расчета плотности для решения </a:t>
            </a:r>
            <a:r>
              <a:rPr i="1" lang="ru-RU" sz="24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задач</a:t>
            </a:r>
            <a:endParaRPr i="1" sz="24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51" name="Google Shape;251;p33"/>
          <p:cNvSpPr txBox="1"/>
          <p:nvPr/>
        </p:nvSpPr>
        <p:spPr>
          <a:xfrm>
            <a:off x="1887368" y="2636913"/>
            <a:ext cx="201253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-RU" sz="2400" u="sng">
                <a:solidFill>
                  <a:schemeClr val="accent4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Задачи урока</a:t>
            </a:r>
            <a:endParaRPr b="1" i="1" sz="2400" u="sng">
              <a:solidFill>
                <a:schemeClr val="accent4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2" name="Google Shape;252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193" y="3562476"/>
            <a:ext cx="2111635" cy="121037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3"/>
          <p:cNvSpPr txBox="1"/>
          <p:nvPr>
            <p:ph idx="12" type="sldNum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900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  <a:endParaRPr sz="900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 txBox="1"/>
          <p:nvPr>
            <p:ph type="title"/>
          </p:nvPr>
        </p:nvSpPr>
        <p:spPr>
          <a:xfrm>
            <a:off x="1966914" y="260351"/>
            <a:ext cx="8243887" cy="1152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Trebuchet MS"/>
              <a:buNone/>
            </a:pPr>
            <a:br>
              <a:rPr b="0" i="0" lang="ru-RU" sz="3600" u="none" cap="none" strike="noStrike">
                <a:solidFill>
                  <a:schemeClr val="accent1"/>
                </a:solidFill>
                <a:latin typeface="Trebuchet MS"/>
                <a:ea typeface="Trebuchet MS"/>
                <a:cs typeface="Trebuchet MS"/>
                <a:sym typeface="Trebuchet MS"/>
              </a:rPr>
            </a:br>
            <a:endParaRPr b="0" i="0" sz="3600" u="none" cap="none" strike="noStrike">
              <a:solidFill>
                <a:schemeClr val="accen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59" name="Google Shape;259;p34"/>
          <p:cNvSpPr txBox="1"/>
          <p:nvPr>
            <p:ph idx="1" type="body"/>
          </p:nvPr>
        </p:nvSpPr>
        <p:spPr>
          <a:xfrm>
            <a:off x="1881200" y="214327"/>
            <a:ext cx="8229600" cy="8034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5306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Noto Sans Symbols"/>
              <a:buChar char="➢"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Масса - это физическая величина, показывающая быстроту изменения скорости.</a:t>
            </a:r>
            <a:r>
              <a:rPr b="0" i="0" lang="ru-RU" sz="2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/>
          </a:p>
        </p:txBody>
      </p:sp>
      <p:sp>
        <p:nvSpPr>
          <p:cNvPr id="260" name="Google Shape;260;p34"/>
          <p:cNvSpPr txBox="1"/>
          <p:nvPr/>
        </p:nvSpPr>
        <p:spPr>
          <a:xfrm>
            <a:off x="1881188" y="1071564"/>
            <a:ext cx="8229600" cy="803275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Font typeface="Noto Sans Symbols"/>
              <a:buNone/>
            </a:pP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Масса тела обозначается буквой m и измеряется в системе СИ в кг.</a:t>
            </a:r>
            <a:endParaRPr sz="2400"/>
          </a:p>
        </p:txBody>
      </p:sp>
      <p:sp>
        <p:nvSpPr>
          <p:cNvPr id="261" name="Google Shape;261;p34"/>
          <p:cNvSpPr txBox="1"/>
          <p:nvPr/>
        </p:nvSpPr>
        <p:spPr>
          <a:xfrm>
            <a:off x="1952625" y="2071688"/>
            <a:ext cx="8229600" cy="588962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6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Кроме кг масса может измеряться в г, т, мг.</a:t>
            </a:r>
            <a:r>
              <a:rPr lang="ru-RU" sz="28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/>
          </a:p>
        </p:txBody>
      </p:sp>
      <p:sp>
        <p:nvSpPr>
          <p:cNvPr id="262" name="Google Shape;262;p34"/>
          <p:cNvSpPr txBox="1"/>
          <p:nvPr/>
        </p:nvSpPr>
        <p:spPr>
          <a:xfrm>
            <a:off x="2024063" y="3000376"/>
            <a:ext cx="8229600" cy="517525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08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Объем тела обозначается буквой V</a:t>
            </a:r>
            <a:r>
              <a:rPr lang="ru-RU" sz="24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2400"/>
          </a:p>
        </p:txBody>
      </p:sp>
      <p:sp>
        <p:nvSpPr>
          <p:cNvPr id="263" name="Google Shape;263;p34"/>
          <p:cNvSpPr txBox="1"/>
          <p:nvPr/>
        </p:nvSpPr>
        <p:spPr>
          <a:xfrm>
            <a:off x="2024063" y="3643314"/>
            <a:ext cx="8229600" cy="803275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08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В системе СИ объем измеряется в м</a:t>
            </a:r>
            <a:r>
              <a:rPr baseline="30000" lang="ru-RU" sz="24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.  1м</a:t>
            </a:r>
            <a:r>
              <a:rPr baseline="30000" lang="ru-RU" sz="2400"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 = 1000л</a:t>
            </a:r>
            <a:endParaRPr sz="2400"/>
          </a:p>
        </p:txBody>
      </p:sp>
      <p:sp>
        <p:nvSpPr>
          <p:cNvPr id="264" name="Google Shape;264;p34"/>
          <p:cNvSpPr txBox="1"/>
          <p:nvPr/>
        </p:nvSpPr>
        <p:spPr>
          <a:xfrm>
            <a:off x="2024063" y="4500564"/>
            <a:ext cx="8229600" cy="446087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196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1кг = 100г</a:t>
            </a:r>
            <a:r>
              <a:rPr lang="ru-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.</a:t>
            </a:r>
            <a:r>
              <a:rPr lang="ru-RU" sz="2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 </a:t>
            </a:r>
            <a:endParaRPr sz="28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5" name="Google Shape;265;p34"/>
          <p:cNvSpPr txBox="1"/>
          <p:nvPr/>
        </p:nvSpPr>
        <p:spPr>
          <a:xfrm>
            <a:off x="2024075" y="5072082"/>
            <a:ext cx="8229600" cy="8034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08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Чтобы найти объем тела неправильной формы надо измерить все стороны фигуры и сложить.</a:t>
            </a:r>
            <a:endParaRPr sz="2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6" name="Google Shape;266;p34"/>
          <p:cNvSpPr txBox="1"/>
          <p:nvPr/>
        </p:nvSpPr>
        <p:spPr>
          <a:xfrm>
            <a:off x="2024075" y="6000900"/>
            <a:ext cx="8229600" cy="857100"/>
          </a:xfrm>
          <a:prstGeom prst="rect">
            <a:avLst/>
          </a:prstGeom>
          <a:noFill/>
          <a:ln cap="flat" cmpd="sng" w="9525">
            <a:solidFill>
              <a:srgbClr val="0033CC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7084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4F81BD"/>
              </a:buClr>
              <a:buSzPts val="2400"/>
              <a:buFont typeface="Noto Sans Symbols"/>
              <a:buChar char="➢"/>
            </a:pPr>
            <a:r>
              <a:rPr lang="ru-RU" sz="2400">
                <a:latin typeface="Times New Roman"/>
                <a:ea typeface="Times New Roman"/>
                <a:cs typeface="Times New Roman"/>
                <a:sym typeface="Times New Roman"/>
              </a:rPr>
              <a:t>Объем прямоугольного параллелепипеда выражается формулой: V=a*b*c</a:t>
            </a:r>
            <a:endParaRPr sz="2400"/>
          </a:p>
        </p:txBody>
      </p:sp>
      <p:sp>
        <p:nvSpPr>
          <p:cNvPr id="267" name="Google Shape;267;p34"/>
          <p:cNvSpPr txBox="1"/>
          <p:nvPr/>
        </p:nvSpPr>
        <p:spPr>
          <a:xfrm>
            <a:off x="365760" y="411480"/>
            <a:ext cx="594360" cy="563231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68" name="Google Shape;268;p34"/>
          <p:cNvSpPr txBox="1"/>
          <p:nvPr/>
        </p:nvSpPr>
        <p:spPr>
          <a:xfrm>
            <a:off x="10604335" y="443042"/>
            <a:ext cx="594300" cy="5632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</a:t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5"/>
          <p:cNvSpPr/>
          <p:nvPr/>
        </p:nvSpPr>
        <p:spPr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35"/>
          <p:cNvSpPr/>
          <p:nvPr/>
        </p:nvSpPr>
        <p:spPr>
          <a:xfrm rot="991274">
            <a:off x="4822826" y="2787650"/>
            <a:ext cx="5680075" cy="4427538"/>
          </a:xfrm>
          <a:prstGeom prst="irregularSeal2">
            <a:avLst/>
          </a:prstGeom>
          <a:solidFill>
            <a:srgbClr val="FFFF00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Имеют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03495C"/>
                </a:solidFill>
                <a:latin typeface="Merriweather"/>
                <a:ea typeface="Merriweather"/>
                <a:cs typeface="Merriweather"/>
                <a:sym typeface="Merriweather"/>
              </a:rPr>
              <a:t>равную </a:t>
            </a:r>
            <a:r>
              <a:rPr b="1" lang="ru-RU" sz="2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массу</a:t>
            </a:r>
            <a:endParaRPr/>
          </a:p>
        </p:txBody>
      </p:sp>
      <p:sp>
        <p:nvSpPr>
          <p:cNvPr id="275" name="Google Shape;275;p35"/>
          <p:cNvSpPr/>
          <p:nvPr/>
        </p:nvSpPr>
        <p:spPr>
          <a:xfrm rot="-1146587">
            <a:off x="1265237" y="749301"/>
            <a:ext cx="5114926" cy="3211513"/>
          </a:xfrm>
          <a:prstGeom prst="wave">
            <a:avLst>
              <a:gd fmla="val 12500" name="adj1"/>
              <a:gd fmla="val -7713" name="adj2"/>
            </a:avLst>
          </a:prstGeom>
          <a:solidFill>
            <a:srgbClr val="F0A273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Тела, имеющие 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    </a:t>
            </a:r>
            <a:r>
              <a:rPr b="1" lang="ru-RU" sz="2800">
                <a:solidFill>
                  <a:srgbClr val="0B5395"/>
                </a:solidFill>
                <a:latin typeface="Merriweather"/>
                <a:ea typeface="Merriweather"/>
                <a:cs typeface="Merriweather"/>
                <a:sym typeface="Merriweather"/>
              </a:rPr>
              <a:t>разные </a:t>
            </a:r>
            <a:r>
              <a:rPr b="1" lang="ru-RU" sz="2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объёмы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36"/>
          <p:cNvSpPr txBox="1"/>
          <p:nvPr>
            <p:ph idx="1" type="body"/>
          </p:nvPr>
        </p:nvSpPr>
        <p:spPr>
          <a:xfrm>
            <a:off x="1676400" y="457200"/>
            <a:ext cx="81534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●"/>
            </a:pPr>
            <a:r>
              <a:rPr b="1" i="0" lang="ru-RU" sz="1800" u="none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</a:rPr>
              <a:t>Тела с равными массами, изго-товленные из разных веществ, имеют разные объемы.</a:t>
            </a:r>
            <a:endParaRPr/>
          </a:p>
          <a:p>
            <a:pPr indent="-2413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None/>
            </a:pPr>
            <a:r>
              <a:t/>
            </a:r>
            <a:endParaRPr b="1" i="0" sz="2000" u="none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                      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Например: железный брус массой 1т                 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занимает  объем 0,13м,  а лед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массой 1т - объем 1,1м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Объем льда почти в 9раз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больше объема железного                  </a:t>
            </a:r>
            <a:endParaRPr/>
          </a:p>
          <a:p>
            <a:pPr indent="-342900" lvl="0" marL="342900" marR="0" rtl="0" algn="l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rPr b="1" i="0" lang="ru-R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                                                        бруса.  (см.  рис.)</a:t>
            </a:r>
            <a:r>
              <a:rPr b="1" i="0" lang="ru-RU" sz="2000" u="none" cap="none" strike="noStrike">
                <a:solidFill>
                  <a:srgbClr val="3F3F3F"/>
                </a:solidFill>
                <a:latin typeface="Trebuchet MS"/>
                <a:ea typeface="Trebuchet MS"/>
                <a:cs typeface="Trebuchet MS"/>
                <a:sym typeface="Trebuchet MS"/>
              </a:rPr>
              <a:t> </a:t>
            </a:r>
            <a:endParaRPr/>
          </a:p>
        </p:txBody>
      </p:sp>
      <p:sp>
        <p:nvSpPr>
          <p:cNvPr id="281" name="Google Shape;281;p36"/>
          <p:cNvSpPr/>
          <p:nvPr/>
        </p:nvSpPr>
        <p:spPr>
          <a:xfrm>
            <a:off x="1676400" y="2286000"/>
            <a:ext cx="2438400" cy="2590800"/>
          </a:xfrm>
          <a:prstGeom prst="cube">
            <a:avLst>
              <a:gd fmla="val 25000" name="adj"/>
            </a:avLst>
          </a:prstGeom>
          <a:solidFill>
            <a:srgbClr val="CCFFFF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36"/>
          <p:cNvSpPr/>
          <p:nvPr/>
        </p:nvSpPr>
        <p:spPr>
          <a:xfrm>
            <a:off x="4343400" y="3886200"/>
            <a:ext cx="909638" cy="909638"/>
          </a:xfrm>
          <a:prstGeom prst="cube">
            <a:avLst>
              <a:gd fmla="val 25000" name="adj"/>
            </a:avLst>
          </a:prstGeom>
          <a:solidFill>
            <a:schemeClr val="dk1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6"/>
          <p:cNvSpPr txBox="1"/>
          <p:nvPr/>
        </p:nvSpPr>
        <p:spPr>
          <a:xfrm>
            <a:off x="9890125" y="3287713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36"/>
          <p:cNvSpPr txBox="1"/>
          <p:nvPr/>
        </p:nvSpPr>
        <p:spPr>
          <a:xfrm>
            <a:off x="8534400" y="3429000"/>
            <a:ext cx="5334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5" name="Google Shape;285;p36"/>
          <p:cNvSpPr txBox="1"/>
          <p:nvPr/>
        </p:nvSpPr>
        <p:spPr>
          <a:xfrm>
            <a:off x="8001000" y="3048001"/>
            <a:ext cx="2840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286" name="Google Shape;286;p36"/>
          <p:cNvSpPr txBox="1"/>
          <p:nvPr/>
        </p:nvSpPr>
        <p:spPr>
          <a:xfrm>
            <a:off x="10042525" y="315913"/>
            <a:ext cx="3810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1" y="384176"/>
            <a:ext cx="8893175" cy="174942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7"/>
          <p:cNvSpPr txBox="1"/>
          <p:nvPr/>
        </p:nvSpPr>
        <p:spPr>
          <a:xfrm>
            <a:off x="1738314" y="2133600"/>
            <a:ext cx="8715375" cy="17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Плотность</a:t>
            </a:r>
            <a:r>
              <a:rPr b="1" lang="ru-RU" sz="3600">
                <a:solidFill>
                  <a:srgbClr val="097D09"/>
                </a:solidFill>
                <a:latin typeface="Arial"/>
                <a:ea typeface="Arial"/>
                <a:cs typeface="Arial"/>
                <a:sym typeface="Arial"/>
              </a:rPr>
              <a:t> показывает какая </a:t>
            </a: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масса</a:t>
            </a:r>
            <a:r>
              <a:rPr b="1" lang="ru-RU" sz="3600">
                <a:solidFill>
                  <a:srgbClr val="097D09"/>
                </a:solidFill>
                <a:latin typeface="Arial"/>
                <a:ea typeface="Arial"/>
                <a:cs typeface="Arial"/>
                <a:sym typeface="Arial"/>
              </a:rPr>
              <a:t>  вещества приходится </a:t>
            </a:r>
            <a:r>
              <a:rPr b="1" lang="ru-RU" sz="36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на единицу объёма тела.</a:t>
            </a:r>
            <a:endParaRPr/>
          </a:p>
        </p:txBody>
      </p:sp>
      <p:sp>
        <p:nvSpPr>
          <p:cNvPr id="293" name="Google Shape;293;p37"/>
          <p:cNvSpPr/>
          <p:nvPr/>
        </p:nvSpPr>
        <p:spPr>
          <a:xfrm>
            <a:off x="7667625" y="3357563"/>
            <a:ext cx="2357438" cy="2286000"/>
          </a:xfrm>
          <a:prstGeom prst="cube">
            <a:avLst>
              <a:gd fmla="val 25000" name="adj"/>
            </a:avLst>
          </a:prstGeom>
          <a:solidFill>
            <a:srgbClr val="C0B895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4" name="Google Shape;294;p37"/>
          <p:cNvSpPr/>
          <p:nvPr/>
        </p:nvSpPr>
        <p:spPr>
          <a:xfrm>
            <a:off x="1952625" y="3857625"/>
            <a:ext cx="857250" cy="857250"/>
          </a:xfrm>
          <a:prstGeom prst="cube">
            <a:avLst>
              <a:gd fmla="val 25000" name="adj"/>
            </a:avLst>
          </a:prstGeom>
          <a:solidFill>
            <a:srgbClr val="C0B895"/>
          </a:solidFill>
          <a:ln cap="rnd" cmpd="sng" w="19050">
            <a:solidFill>
              <a:srgbClr val="698D1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95" name="Google Shape;295;p37"/>
          <p:cNvSpPr/>
          <p:nvPr/>
        </p:nvSpPr>
        <p:spPr>
          <a:xfrm flipH="1">
            <a:off x="1952625" y="4786314"/>
            <a:ext cx="647700" cy="70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см</a:t>
            </a:r>
            <a:r>
              <a:rPr b="1" baseline="30000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6" name="Google Shape;296;p37"/>
          <p:cNvSpPr/>
          <p:nvPr/>
        </p:nvSpPr>
        <p:spPr>
          <a:xfrm>
            <a:off x="8524876" y="6000750"/>
            <a:ext cx="785813" cy="400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 м</a:t>
            </a:r>
            <a:r>
              <a:rPr b="1" baseline="30000" lang="ru-RU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Google Shape;297;p37"/>
          <p:cNvSpPr/>
          <p:nvPr/>
        </p:nvSpPr>
        <p:spPr>
          <a:xfrm>
            <a:off x="3238501" y="4214814"/>
            <a:ext cx="1928813" cy="2090737"/>
          </a:xfrm>
          <a:prstGeom prst="can">
            <a:avLst>
              <a:gd fmla="val 31224" name="adj"/>
            </a:avLst>
          </a:prstGeom>
          <a:solidFill>
            <a:srgbClr val="BFBFBF"/>
          </a:solidFill>
          <a:ln cap="flat" cmpd="sng" w="9525">
            <a:solidFill>
              <a:srgbClr val="80808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    </a:t>
            </a: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свинец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V=1м</a:t>
            </a:r>
            <a:r>
              <a:rPr baseline="30000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endParaRPr/>
          </a:p>
          <a:p>
            <a:pPr indent="-342900" lvl="0" marL="342900" marR="0" rtl="0" algn="ctr">
              <a:spcBef>
                <a:spcPts val="480"/>
              </a:spcBef>
              <a:spcAft>
                <a:spcPts val="0"/>
              </a:spcAft>
              <a:buNone/>
            </a:pPr>
            <a:r>
              <a:rPr baseline="30000" lang="ru-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m=11300кг</a:t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98" name="Google Shape;298;p37"/>
          <p:cNvSpPr/>
          <p:nvPr/>
        </p:nvSpPr>
        <p:spPr>
          <a:xfrm>
            <a:off x="5381625" y="4214813"/>
            <a:ext cx="2000250" cy="2133600"/>
          </a:xfrm>
          <a:prstGeom prst="can">
            <a:avLst>
              <a:gd fmla="val 32778" name="adj"/>
            </a:avLst>
          </a:prstGeom>
          <a:solidFill>
            <a:srgbClr val="C0C0C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     </a:t>
            </a:r>
            <a:r>
              <a:rPr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железо</a:t>
            </a:r>
            <a:endParaRPr/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 V=1м</a:t>
            </a:r>
            <a:r>
              <a:rPr baseline="30000"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3</a:t>
            </a:r>
            <a:endParaRPr sz="20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indent="-342900" lvl="0" marL="342900" marR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lang="ru-RU" sz="20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     m=7800кг</a:t>
            </a:r>
            <a:endParaRPr/>
          </a:p>
          <a:p>
            <a:pPr indent="-342900" lvl="0" marL="342900" marR="0" rtl="0" algn="l">
              <a:spcBef>
                <a:spcPts val="72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dk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8"/>
          <p:cNvSpPr txBox="1"/>
          <p:nvPr>
            <p:ph type="title"/>
          </p:nvPr>
        </p:nvSpPr>
        <p:spPr>
          <a:xfrm>
            <a:off x="2286000" y="152400"/>
            <a:ext cx="6794500" cy="99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Arial"/>
              <a:buNone/>
            </a:pPr>
            <a:r>
              <a:rPr b="0" i="0" lang="ru-RU" sz="3240" u="none" cap="none" strike="noStrik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Определение</a:t>
            </a:r>
            <a:r>
              <a:rPr b="0" i="0" lang="ru-RU" sz="324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плотности и формула</a:t>
            </a:r>
            <a:endParaRPr/>
          </a:p>
        </p:txBody>
      </p:sp>
      <p:sp>
        <p:nvSpPr>
          <p:cNvPr id="304" name="Google Shape;304;p38"/>
          <p:cNvSpPr txBox="1"/>
          <p:nvPr>
            <p:ph idx="1" type="body"/>
          </p:nvPr>
        </p:nvSpPr>
        <p:spPr>
          <a:xfrm>
            <a:off x="2209800" y="1295400"/>
            <a:ext cx="7696200" cy="33480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Noto Sans Symbols"/>
              <a:buChar char="●"/>
            </a:pPr>
            <a:r>
              <a:rPr b="0" i="0" lang="ru-RU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Плотность – физическая величина, которая равна </a:t>
            </a:r>
            <a:r>
              <a:rPr b="0" i="0" lang="ru-RU" sz="28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отношению</a:t>
            </a:r>
            <a:r>
              <a:rPr b="0" i="0" lang="ru-RU" sz="2800" u="none" cap="none" strike="noStrike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массы тела к его объёму</a:t>
            </a:r>
            <a:endParaRPr/>
          </a:p>
        </p:txBody>
      </p:sp>
      <p:sp>
        <p:nvSpPr>
          <p:cNvPr id="305" name="Google Shape;305;p38"/>
          <p:cNvSpPr/>
          <p:nvPr/>
        </p:nvSpPr>
        <p:spPr>
          <a:xfrm>
            <a:off x="2095500" y="2286000"/>
            <a:ext cx="3886200" cy="12954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6" name="Google Shape;306;p38"/>
          <p:cNvSpPr txBox="1"/>
          <p:nvPr/>
        </p:nvSpPr>
        <p:spPr>
          <a:xfrm>
            <a:off x="2309814" y="2571750"/>
            <a:ext cx="2835275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плотность=</a:t>
            </a:r>
            <a:endParaRPr/>
          </a:p>
        </p:txBody>
      </p:sp>
      <p:sp>
        <p:nvSpPr>
          <p:cNvPr id="307" name="Google Shape;307;p38"/>
          <p:cNvSpPr txBox="1"/>
          <p:nvPr/>
        </p:nvSpPr>
        <p:spPr>
          <a:xfrm flipH="1">
            <a:off x="6019801" y="3059113"/>
            <a:ext cx="44132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8" name="Google Shape;308;p38"/>
          <p:cNvSpPr txBox="1"/>
          <p:nvPr/>
        </p:nvSpPr>
        <p:spPr>
          <a:xfrm>
            <a:off x="6248400" y="2971800"/>
            <a:ext cx="1066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8"/>
          <p:cNvSpPr txBox="1"/>
          <p:nvPr/>
        </p:nvSpPr>
        <p:spPr>
          <a:xfrm>
            <a:off x="4310063" y="2786064"/>
            <a:ext cx="157607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______________</a:t>
            </a:r>
            <a:endParaRPr/>
          </a:p>
        </p:txBody>
      </p:sp>
      <p:sp>
        <p:nvSpPr>
          <p:cNvPr id="310" name="Google Shape;310;p38"/>
          <p:cNvSpPr txBox="1"/>
          <p:nvPr/>
        </p:nvSpPr>
        <p:spPr>
          <a:xfrm>
            <a:off x="4238625" y="2428876"/>
            <a:ext cx="1047082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масса</a:t>
            </a:r>
            <a:endParaRPr/>
          </a:p>
        </p:txBody>
      </p:sp>
      <p:sp>
        <p:nvSpPr>
          <p:cNvPr id="311" name="Google Shape;311;p38"/>
          <p:cNvSpPr txBox="1"/>
          <p:nvPr/>
        </p:nvSpPr>
        <p:spPr>
          <a:xfrm>
            <a:off x="6232525" y="3165475"/>
            <a:ext cx="18415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8"/>
          <p:cNvSpPr txBox="1"/>
          <p:nvPr/>
        </p:nvSpPr>
        <p:spPr>
          <a:xfrm>
            <a:off x="4310063" y="3071813"/>
            <a:ext cx="1725612" cy="461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объём</a:t>
            </a:r>
            <a:endParaRPr/>
          </a:p>
        </p:txBody>
      </p:sp>
      <p:sp>
        <p:nvSpPr>
          <p:cNvPr id="313" name="Google Shape;313;p38"/>
          <p:cNvSpPr txBox="1"/>
          <p:nvPr/>
        </p:nvSpPr>
        <p:spPr>
          <a:xfrm>
            <a:off x="4343400" y="4572001"/>
            <a:ext cx="457200" cy="519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2166938" y="3857625"/>
            <a:ext cx="1447800" cy="914400"/>
          </a:xfrm>
          <a:prstGeom prst="rect">
            <a:avLst/>
          </a:prstGeom>
          <a:solidFill>
            <a:srgbClr val="92D050"/>
          </a:solidFill>
          <a:ln cap="flat" cmpd="sng" w="9525">
            <a:solidFill>
              <a:schemeClr val="dk1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99FF3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8"/>
          <p:cNvSpPr txBox="1"/>
          <p:nvPr/>
        </p:nvSpPr>
        <p:spPr>
          <a:xfrm>
            <a:off x="2238375" y="4000500"/>
            <a:ext cx="554038" cy="579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endParaRPr/>
          </a:p>
        </p:txBody>
      </p:sp>
      <p:sp>
        <p:nvSpPr>
          <p:cNvPr id="316" name="Google Shape;316;p38"/>
          <p:cNvSpPr txBox="1"/>
          <p:nvPr/>
        </p:nvSpPr>
        <p:spPr>
          <a:xfrm>
            <a:off x="2595563" y="4071938"/>
            <a:ext cx="381000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8"/>
          <p:cNvSpPr txBox="1"/>
          <p:nvPr/>
        </p:nvSpPr>
        <p:spPr>
          <a:xfrm>
            <a:off x="4700588" y="46482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8" name="Google Shape;318;p38"/>
          <p:cNvSpPr txBox="1"/>
          <p:nvPr/>
        </p:nvSpPr>
        <p:spPr>
          <a:xfrm>
            <a:off x="3095625" y="3786188"/>
            <a:ext cx="388938" cy="5191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38"/>
          <p:cNvSpPr txBox="1"/>
          <p:nvPr/>
        </p:nvSpPr>
        <p:spPr>
          <a:xfrm>
            <a:off x="2881314" y="4000501"/>
            <a:ext cx="780983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______</a:t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0" name="Google Shape;320;p38"/>
          <p:cNvSpPr txBox="1"/>
          <p:nvPr/>
        </p:nvSpPr>
        <p:spPr>
          <a:xfrm>
            <a:off x="2952750" y="4214814"/>
            <a:ext cx="388938" cy="5794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</a:t>
            </a:r>
            <a:endParaRPr sz="3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p38"/>
          <p:cNvSpPr txBox="1"/>
          <p:nvPr/>
        </p:nvSpPr>
        <p:spPr>
          <a:xfrm>
            <a:off x="6096000" y="4286251"/>
            <a:ext cx="359394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ρ</a:t>
            </a:r>
            <a:endParaRPr/>
          </a:p>
        </p:txBody>
      </p:sp>
      <p:sp>
        <p:nvSpPr>
          <p:cNvPr id="322" name="Google Shape;322;p38"/>
          <p:cNvSpPr txBox="1"/>
          <p:nvPr/>
        </p:nvSpPr>
        <p:spPr>
          <a:xfrm>
            <a:off x="6400800" y="4343401"/>
            <a:ext cx="3810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</a:t>
            </a:r>
            <a:endParaRPr/>
          </a:p>
        </p:txBody>
      </p:sp>
      <p:sp>
        <p:nvSpPr>
          <p:cNvPr id="323" name="Google Shape;323;p38"/>
          <p:cNvSpPr txBox="1"/>
          <p:nvPr/>
        </p:nvSpPr>
        <p:spPr>
          <a:xfrm>
            <a:off x="6537325" y="4286250"/>
            <a:ext cx="1773238" cy="3698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плотность</a:t>
            </a:r>
            <a:endParaRPr/>
          </a:p>
        </p:txBody>
      </p:sp>
      <p:sp>
        <p:nvSpPr>
          <p:cNvPr id="324" name="Google Shape;324;p38"/>
          <p:cNvSpPr txBox="1"/>
          <p:nvPr/>
        </p:nvSpPr>
        <p:spPr>
          <a:xfrm>
            <a:off x="7756525" y="4305300"/>
            <a:ext cx="670376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(кг/м</a:t>
            </a:r>
            <a:endParaRPr/>
          </a:p>
        </p:txBody>
      </p:sp>
      <p:sp>
        <p:nvSpPr>
          <p:cNvPr id="325" name="Google Shape;325;p38"/>
          <p:cNvSpPr txBox="1"/>
          <p:nvPr/>
        </p:nvSpPr>
        <p:spPr>
          <a:xfrm>
            <a:off x="8289926" y="4267200"/>
            <a:ext cx="2444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26" name="Google Shape;326;p38"/>
          <p:cNvSpPr txBox="1"/>
          <p:nvPr/>
        </p:nvSpPr>
        <p:spPr>
          <a:xfrm>
            <a:off x="8458200" y="4305301"/>
            <a:ext cx="304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27" name="Google Shape;327;p38"/>
          <p:cNvSpPr txBox="1"/>
          <p:nvPr/>
        </p:nvSpPr>
        <p:spPr>
          <a:xfrm>
            <a:off x="6156325" y="4686300"/>
            <a:ext cx="168347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 – масса (кг)</a:t>
            </a:r>
            <a:endParaRPr/>
          </a:p>
        </p:txBody>
      </p:sp>
      <p:sp>
        <p:nvSpPr>
          <p:cNvPr id="328" name="Google Shape;328;p38"/>
          <p:cNvSpPr txBox="1"/>
          <p:nvPr/>
        </p:nvSpPr>
        <p:spPr>
          <a:xfrm>
            <a:off x="6202363" y="5029200"/>
            <a:ext cx="18415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8"/>
          <p:cNvSpPr txBox="1"/>
          <p:nvPr/>
        </p:nvSpPr>
        <p:spPr>
          <a:xfrm>
            <a:off x="6172200" y="4953001"/>
            <a:ext cx="16002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 – объём (м</a:t>
            </a:r>
            <a:endParaRPr/>
          </a:p>
        </p:txBody>
      </p:sp>
      <p:sp>
        <p:nvSpPr>
          <p:cNvPr id="330" name="Google Shape;330;p38"/>
          <p:cNvSpPr txBox="1"/>
          <p:nvPr/>
        </p:nvSpPr>
        <p:spPr>
          <a:xfrm>
            <a:off x="7467600" y="4953001"/>
            <a:ext cx="30480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38"/>
          <p:cNvSpPr txBox="1"/>
          <p:nvPr/>
        </p:nvSpPr>
        <p:spPr>
          <a:xfrm>
            <a:off x="7367588" y="4953001"/>
            <a:ext cx="1841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2" name="Google Shape;332;p38"/>
          <p:cNvSpPr txBox="1"/>
          <p:nvPr/>
        </p:nvSpPr>
        <p:spPr>
          <a:xfrm>
            <a:off x="7620000" y="4953000"/>
            <a:ext cx="762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/>
          </a:p>
        </p:txBody>
      </p:sp>
      <p:sp>
        <p:nvSpPr>
          <p:cNvPr id="333" name="Google Shape;333;p38"/>
          <p:cNvSpPr txBox="1"/>
          <p:nvPr/>
        </p:nvSpPr>
        <p:spPr>
          <a:xfrm>
            <a:off x="7391401" y="4953000"/>
            <a:ext cx="4730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4" name="Google Shape;334;p38"/>
          <p:cNvSpPr txBox="1"/>
          <p:nvPr/>
        </p:nvSpPr>
        <p:spPr>
          <a:xfrm>
            <a:off x="7680325" y="4914901"/>
            <a:ext cx="260350" cy="3667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</p:txBody>
      </p:sp>
      <p:sp>
        <p:nvSpPr>
          <p:cNvPr id="335" name="Google Shape;335;p38"/>
          <p:cNvSpPr txBox="1"/>
          <p:nvPr/>
        </p:nvSpPr>
        <p:spPr>
          <a:xfrm>
            <a:off x="10271126" y="315913"/>
            <a:ext cx="282575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/>
          </a:p>
        </p:txBody>
      </p:sp>
      <p:sp>
        <p:nvSpPr>
          <p:cNvPr id="336" name="Google Shape;336;p38"/>
          <p:cNvSpPr txBox="1"/>
          <p:nvPr/>
        </p:nvSpPr>
        <p:spPr>
          <a:xfrm>
            <a:off x="6381750" y="3714750"/>
            <a:ext cx="979488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в СИ</a:t>
            </a:r>
            <a:endParaRPr/>
          </a:p>
        </p:txBody>
      </p:sp>
      <p:sp>
        <p:nvSpPr>
          <p:cNvPr id="337" name="Google Shape;337;p38"/>
          <p:cNvSpPr/>
          <p:nvPr/>
        </p:nvSpPr>
        <p:spPr>
          <a:xfrm>
            <a:off x="6524625" y="5572125"/>
            <a:ext cx="2103438" cy="10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ρ ]  =[ кг/м</a:t>
            </a:r>
            <a:r>
              <a:rPr baseline="30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]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8" name="Google Shape;338;p38"/>
          <p:cNvSpPr txBox="1"/>
          <p:nvPr/>
        </p:nvSpPr>
        <p:spPr>
          <a:xfrm>
            <a:off x="2024063" y="4857750"/>
            <a:ext cx="3929062" cy="12001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1кг=1000г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1м³=1000000см³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кг/м³ = 0,001 г/см³</a:t>
            </a:r>
            <a:endParaRPr/>
          </a:p>
        </p:txBody>
      </p:sp>
      <p:sp>
        <p:nvSpPr>
          <p:cNvPr id="339" name="Google Shape;339;p38"/>
          <p:cNvSpPr/>
          <p:nvPr/>
        </p:nvSpPr>
        <p:spPr>
          <a:xfrm>
            <a:off x="6596064" y="6000751"/>
            <a:ext cx="1952625" cy="461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 ρ ]  =[ г/см</a:t>
            </a:r>
            <a:r>
              <a:rPr baseline="30000" lang="ru-RU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