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57" r:id="rId3"/>
    <p:sldId id="264" r:id="rId4"/>
    <p:sldId id="265" r:id="rId5"/>
    <p:sldId id="266" r:id="rId6"/>
    <p:sldId id="267" r:id="rId7"/>
    <p:sldId id="271" r:id="rId8"/>
    <p:sldId id="268" r:id="rId9"/>
    <p:sldId id="269" r:id="rId10"/>
    <p:sldId id="280" r:id="rId11"/>
    <p:sldId id="281" r:id="rId12"/>
    <p:sldId id="282" r:id="rId13"/>
    <p:sldId id="283" r:id="rId14"/>
    <p:sldId id="263" r:id="rId15"/>
    <p:sldId id="287" r:id="rId16"/>
    <p:sldId id="274" r:id="rId17"/>
    <p:sldId id="288" r:id="rId18"/>
    <p:sldId id="290" r:id="rId19"/>
    <p:sldId id="291" r:id="rId20"/>
    <p:sldId id="292" r:id="rId21"/>
    <p:sldId id="293" r:id="rId22"/>
    <p:sldId id="294" r:id="rId23"/>
    <p:sldId id="295" r:id="rId24"/>
    <p:sldId id="296" r:id="rId25"/>
    <p:sldId id="297" r:id="rId26"/>
    <p:sldId id="298" r:id="rId27"/>
    <p:sldId id="299" r:id="rId28"/>
    <p:sldId id="300" r:id="rId29"/>
    <p:sldId id="301" r:id="rId30"/>
    <p:sldId id="302" r:id="rId31"/>
    <p:sldId id="303" r:id="rId32"/>
    <p:sldId id="311" r:id="rId33"/>
    <p:sldId id="279" r:id="rId34"/>
    <p:sldId id="304" r:id="rId35"/>
    <p:sldId id="305" r:id="rId36"/>
    <p:sldId id="307" r:id="rId37"/>
    <p:sldId id="286" r:id="rId38"/>
    <p:sldId id="272" r:id="rId39"/>
    <p:sldId id="306" r:id="rId40"/>
    <p:sldId id="273" r:id="rId41"/>
    <p:sldId id="276" r:id="rId42"/>
    <p:sldId id="285" r:id="rId43"/>
    <p:sldId id="277" r:id="rId44"/>
    <p:sldId id="313" r:id="rId45"/>
    <p:sldId id="278" r:id="rId46"/>
    <p:sldId id="312" r:id="rId47"/>
    <p:sldId id="309" r:id="rId48"/>
    <p:sldId id="261" r:id="rId49"/>
    <p:sldId id="310" r:id="rId5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120" y="-58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08.06.2016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08.06.2016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08.06.2016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08.06.2016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08.06.2016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08.06.2016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08.06.2016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08.06.2016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08.06.2016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08.06.2016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08.06.2016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08.06.2016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38.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slide" Target="slide6.xml"/><Relationship Id="rId4" Type="http://schemas.openxmlformats.org/officeDocument/2006/relationships/slide" Target="slide1.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3.gif"/><Relationship Id="rId4" Type="http://schemas.openxmlformats.org/officeDocument/2006/relationships/hyperlink" Target="http://smiles.rc-mir.com/smile.95052.html"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gif"/><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slideLayout" Target="../slideLayouts/slideLayout7.xml"/><Relationship Id="rId1" Type="http://schemas.openxmlformats.org/officeDocument/2006/relationships/audio" Target="../media/audio2.wav"/><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slide" Target="slide38.xml"/><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1089;&#1093;&#1077;&#1084;&#1072;.flp" TargetMode="External"/><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img-fotki.yandex.ru/get/23/brkazan.2/0_ee40_9669a946_XL" TargetMode="Externa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hyperlink" Target="http://www.berezinsky.com/img/fgal/animals/wild_boar.jp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slide" Target="slide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53.gif"/><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hyperlink" Target="http://smiles.rc-mir.com/smile.95052.html" TargetMode="External"/><Relationship Id="rId5" Type="http://schemas.openxmlformats.org/officeDocument/2006/relationships/image" Target="../media/image82.jpeg"/><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8" Type="http://schemas.openxmlformats.org/officeDocument/2006/relationships/image" Target="../media/image87.png"/><Relationship Id="rId3" Type="http://schemas.microsoft.com/office/2007/relationships/hdphoto" Target="../media/hdphoto1.wdp"/><Relationship Id="rId7"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5.png"/><Relationship Id="rId11" Type="http://schemas.microsoft.com/office/2007/relationships/hdphoto" Target="../media/hdphoto4.wdp"/><Relationship Id="rId5" Type="http://schemas.microsoft.com/office/2007/relationships/hdphoto" Target="../media/hdphoto2.wdp"/><Relationship Id="rId10" Type="http://schemas.openxmlformats.org/officeDocument/2006/relationships/image" Target="../media/image88.png"/><Relationship Id="rId4" Type="http://schemas.openxmlformats.org/officeDocument/2006/relationships/image" Target="../media/image84.png"/><Relationship Id="rId9" Type="http://schemas.microsoft.com/office/2007/relationships/hdphoto" Target="../media/hdphoto3.wdp"/></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91.gif"/><Relationship Id="rId1" Type="http://schemas.openxmlformats.org/officeDocument/2006/relationships/slideLayout" Target="../slideLayouts/slideLayout2.xml"/><Relationship Id="rId4" Type="http://schemas.openxmlformats.org/officeDocument/2006/relationships/image" Target="../media/image93.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457200" y="1447800"/>
            <a:ext cx="8229600" cy="2667000"/>
          </a:xfrm>
        </p:spPr>
        <p:txBody>
          <a:bodyPr/>
          <a:lstStyle/>
          <a:p>
            <a:pPr algn="r" eaLnBrk="1" hangingPunct="1">
              <a:buFontTx/>
              <a:buNone/>
            </a:pPr>
            <a:r>
              <a:rPr lang="ru-RU" sz="3600" b="1" i="1" smtClean="0">
                <a:solidFill>
                  <a:srgbClr val="660066"/>
                </a:solidFill>
                <a:latin typeface="Times New Roman" pitchFamily="18" charset="0"/>
              </a:rPr>
              <a:t>«Беречь и охранять природу – значит охранять Родину»</a:t>
            </a:r>
          </a:p>
          <a:p>
            <a:pPr algn="r" eaLnBrk="1" hangingPunct="1">
              <a:buFontTx/>
              <a:buNone/>
            </a:pPr>
            <a:endParaRPr lang="ru-RU" sz="3600" b="1" i="1" smtClean="0">
              <a:solidFill>
                <a:srgbClr val="660066"/>
              </a:solidFill>
              <a:latin typeface="Times New Roman" pitchFamily="18" charset="0"/>
            </a:endParaRPr>
          </a:p>
          <a:p>
            <a:pPr algn="r" eaLnBrk="1" hangingPunct="1">
              <a:buFontTx/>
              <a:buNone/>
            </a:pPr>
            <a:r>
              <a:rPr lang="ru-RU" b="1" i="1" smtClean="0">
                <a:solidFill>
                  <a:srgbClr val="333333"/>
                </a:solidFill>
                <a:latin typeface="Times New Roman" pitchFamily="18" charset="0"/>
              </a:rPr>
              <a:t>Михаил Иванович Пришвин</a:t>
            </a:r>
          </a:p>
        </p:txBody>
      </p:sp>
      <p:pic>
        <p:nvPicPr>
          <p:cNvPr id="6148" name="Picture 4"/>
          <p:cNvPicPr>
            <a:picLocks noChangeAspect="1" noChangeArrowheads="1"/>
          </p:cNvPicPr>
          <p:nvPr/>
        </p:nvPicPr>
        <p:blipFill>
          <a:blip r:embed="rId2" cstate="email"/>
          <a:srcRect/>
          <a:stretch>
            <a:fillRect/>
          </a:stretch>
        </p:blipFill>
        <p:spPr bwMode="auto">
          <a:xfrm>
            <a:off x="66675" y="4419600"/>
            <a:ext cx="3048000" cy="2027238"/>
          </a:xfrm>
          <a:prstGeom prst="rect">
            <a:avLst/>
          </a:prstGeom>
          <a:ln>
            <a:noFill/>
          </a:ln>
          <a:effectLst>
            <a:softEdge rad="112500"/>
          </a:effectLst>
        </p:spPr>
      </p:pic>
      <p:pic>
        <p:nvPicPr>
          <p:cNvPr id="6149" name="Picture 5"/>
          <p:cNvPicPr>
            <a:picLocks noChangeAspect="1" noChangeArrowheads="1"/>
          </p:cNvPicPr>
          <p:nvPr/>
        </p:nvPicPr>
        <p:blipFill>
          <a:blip r:embed="rId3">
            <a:lum bright="-6000" contrast="18000"/>
          </a:blip>
          <a:srcRect/>
          <a:stretch>
            <a:fillRect/>
          </a:stretch>
        </p:blipFill>
        <p:spPr bwMode="auto">
          <a:xfrm>
            <a:off x="3190875" y="4419600"/>
            <a:ext cx="2743200" cy="2066925"/>
          </a:xfrm>
          <a:prstGeom prst="rect">
            <a:avLst/>
          </a:prstGeom>
          <a:ln>
            <a:noFill/>
          </a:ln>
          <a:effectLst>
            <a:softEdge rad="112500"/>
          </a:effectLst>
        </p:spPr>
      </p:pic>
      <p:pic>
        <p:nvPicPr>
          <p:cNvPr id="6150" name="Picture 6"/>
          <p:cNvPicPr>
            <a:picLocks noChangeAspect="1" noChangeArrowheads="1"/>
          </p:cNvPicPr>
          <p:nvPr/>
        </p:nvPicPr>
        <p:blipFill>
          <a:blip r:embed="rId4" cstate="email"/>
          <a:srcRect/>
          <a:stretch>
            <a:fillRect/>
          </a:stretch>
        </p:blipFill>
        <p:spPr bwMode="auto">
          <a:xfrm>
            <a:off x="6010275" y="4419600"/>
            <a:ext cx="3048000" cy="2038350"/>
          </a:xfrm>
          <a:prstGeom prst="rect">
            <a:avLst/>
          </a:prstGeom>
          <a:ln>
            <a:noFill/>
          </a:ln>
          <a:effectLst>
            <a:softEdge rad="112500"/>
          </a:effectLst>
        </p:spPr>
      </p:pic>
    </p:spTree>
    <p:extLst>
      <p:ext uri="{BB962C8B-B14F-4D97-AF65-F5344CB8AC3E}">
        <p14:creationId xmlns:p14="http://schemas.microsoft.com/office/powerpoint/2010/main" val="66762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p:cTn id="7" dur="1000" fill="hold"/>
                                        <p:tgtEl>
                                          <p:spTgt spid="4099">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09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099">
                                            <p:txEl>
                                              <p:pRg st="0" end="0"/>
                                            </p:txEl>
                                          </p:spTgt>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4099">
                                            <p:txEl>
                                              <p:pRg st="2" end="2"/>
                                            </p:txEl>
                                          </p:spTgt>
                                        </p:tgtEl>
                                        <p:attrNameLst>
                                          <p:attrName>style.visibility</p:attrName>
                                        </p:attrNameLst>
                                      </p:cBhvr>
                                      <p:to>
                                        <p:strVal val="visible"/>
                                      </p:to>
                                    </p:set>
                                    <p:anim calcmode="lin" valueType="num">
                                      <p:cBhvr>
                                        <p:cTn id="13" dur="1000" fill="hold"/>
                                        <p:tgtEl>
                                          <p:spTgt spid="4099">
                                            <p:txEl>
                                              <p:pRg st="2" end="2"/>
                                            </p:txEl>
                                          </p:spTgt>
                                        </p:tgtEl>
                                        <p:attrNameLst>
                                          <p:attrName>ppt_x</p:attrName>
                                        </p:attrNameLst>
                                      </p:cBhvr>
                                      <p:tavLst>
                                        <p:tav tm="0">
                                          <p:val>
                                            <p:strVal val="#ppt_x-.2"/>
                                          </p:val>
                                        </p:tav>
                                        <p:tav tm="100000">
                                          <p:val>
                                            <p:strVal val="#ppt_x"/>
                                          </p:val>
                                        </p:tav>
                                      </p:tavLst>
                                    </p:anim>
                                    <p:anim calcmode="lin" valueType="num">
                                      <p:cBhvr>
                                        <p:cTn id="14" dur="1000" fill="hold"/>
                                        <p:tgtEl>
                                          <p:spTgt spid="409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4099">
                                            <p:txEl>
                                              <p:pRg st="2" end="2"/>
                                            </p:txEl>
                                          </p:spTgt>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148"/>
                                        </p:tgtEl>
                                        <p:attrNameLst>
                                          <p:attrName>style.visibility</p:attrName>
                                        </p:attrNameLst>
                                      </p:cBhvr>
                                      <p:to>
                                        <p:strVal val="visible"/>
                                      </p:to>
                                    </p:set>
                                    <p:animEffect transition="in" filter="fade">
                                      <p:cBhvr>
                                        <p:cTn id="19" dur="1000"/>
                                        <p:tgtEl>
                                          <p:spTgt spid="6148"/>
                                        </p:tgtEl>
                                      </p:cBhvr>
                                    </p:animEffect>
                                    <p:anim calcmode="lin" valueType="num">
                                      <p:cBhvr>
                                        <p:cTn id="20" dur="1000" fill="hold"/>
                                        <p:tgtEl>
                                          <p:spTgt spid="6148"/>
                                        </p:tgtEl>
                                        <p:attrNameLst>
                                          <p:attrName>ppt_x</p:attrName>
                                        </p:attrNameLst>
                                      </p:cBhvr>
                                      <p:tavLst>
                                        <p:tav tm="0">
                                          <p:val>
                                            <p:strVal val="#ppt_x"/>
                                          </p:val>
                                        </p:tav>
                                        <p:tav tm="100000">
                                          <p:val>
                                            <p:strVal val="#ppt_x"/>
                                          </p:val>
                                        </p:tav>
                                      </p:tavLst>
                                    </p:anim>
                                    <p:anim calcmode="lin" valueType="num">
                                      <p:cBhvr>
                                        <p:cTn id="21" dur="1000" fill="hold"/>
                                        <p:tgtEl>
                                          <p:spTgt spid="614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149"/>
                                        </p:tgtEl>
                                        <p:attrNameLst>
                                          <p:attrName>style.visibility</p:attrName>
                                        </p:attrNameLst>
                                      </p:cBhvr>
                                      <p:to>
                                        <p:strVal val="visible"/>
                                      </p:to>
                                    </p:set>
                                    <p:animEffect transition="in" filter="fade">
                                      <p:cBhvr>
                                        <p:cTn id="24" dur="1000"/>
                                        <p:tgtEl>
                                          <p:spTgt spid="6149"/>
                                        </p:tgtEl>
                                      </p:cBhvr>
                                    </p:animEffect>
                                    <p:anim calcmode="lin" valueType="num">
                                      <p:cBhvr>
                                        <p:cTn id="25" dur="1000" fill="hold"/>
                                        <p:tgtEl>
                                          <p:spTgt spid="6149"/>
                                        </p:tgtEl>
                                        <p:attrNameLst>
                                          <p:attrName>ppt_x</p:attrName>
                                        </p:attrNameLst>
                                      </p:cBhvr>
                                      <p:tavLst>
                                        <p:tav tm="0">
                                          <p:val>
                                            <p:strVal val="#ppt_x"/>
                                          </p:val>
                                        </p:tav>
                                        <p:tav tm="100000">
                                          <p:val>
                                            <p:strVal val="#ppt_x"/>
                                          </p:val>
                                        </p:tav>
                                      </p:tavLst>
                                    </p:anim>
                                    <p:anim calcmode="lin" valueType="num">
                                      <p:cBhvr>
                                        <p:cTn id="26" dur="1000" fill="hold"/>
                                        <p:tgtEl>
                                          <p:spTgt spid="614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150"/>
                                        </p:tgtEl>
                                        <p:attrNameLst>
                                          <p:attrName>style.visibility</p:attrName>
                                        </p:attrNameLst>
                                      </p:cBhvr>
                                      <p:to>
                                        <p:strVal val="visible"/>
                                      </p:to>
                                    </p:set>
                                    <p:animEffect transition="in" filter="fade">
                                      <p:cBhvr>
                                        <p:cTn id="29" dur="1000"/>
                                        <p:tgtEl>
                                          <p:spTgt spid="6150"/>
                                        </p:tgtEl>
                                      </p:cBhvr>
                                    </p:animEffect>
                                    <p:anim calcmode="lin" valueType="num">
                                      <p:cBhvr>
                                        <p:cTn id="30" dur="1000" fill="hold"/>
                                        <p:tgtEl>
                                          <p:spTgt spid="6150"/>
                                        </p:tgtEl>
                                        <p:attrNameLst>
                                          <p:attrName>ppt_x</p:attrName>
                                        </p:attrNameLst>
                                      </p:cBhvr>
                                      <p:tavLst>
                                        <p:tav tm="0">
                                          <p:val>
                                            <p:strVal val="#ppt_x"/>
                                          </p:val>
                                        </p:tav>
                                        <p:tav tm="100000">
                                          <p:val>
                                            <p:strVal val="#ppt_x"/>
                                          </p:val>
                                        </p:tav>
                                      </p:tavLst>
                                    </p:anim>
                                    <p:anim calcmode="lin" valueType="num">
                                      <p:cBhvr>
                                        <p:cTn id="31" dur="1000" fill="hold"/>
                                        <p:tgtEl>
                                          <p:spTgt spid="61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9988" y="414338"/>
            <a:ext cx="7005637" cy="546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Box 2"/>
          <p:cNvSpPr txBox="1">
            <a:spLocks noChangeArrowheads="1"/>
          </p:cNvSpPr>
          <p:nvPr/>
        </p:nvSpPr>
        <p:spPr bwMode="auto">
          <a:xfrm>
            <a:off x="1360488" y="5876925"/>
            <a:ext cx="6624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ru-RU" sz="4000"/>
              <a:t>Охота  на  мамонта</a:t>
            </a:r>
          </a:p>
        </p:txBody>
      </p:sp>
    </p:spTree>
    <p:extLst>
      <p:ext uri="{BB962C8B-B14F-4D97-AF65-F5344CB8AC3E}">
        <p14:creationId xmlns:p14="http://schemas.microsoft.com/office/powerpoint/2010/main" val="3676697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strips(downLeft)">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Рисунок 1"/>
          <p:cNvPicPr>
            <a:picLocks noChangeAspect="1"/>
          </p:cNvPicPr>
          <p:nvPr/>
        </p:nvPicPr>
        <p:blipFill>
          <a:blip r:embed="rId2">
            <a:lum bright="-18000" contrast="36000"/>
            <a:extLst>
              <a:ext uri="{28A0092B-C50C-407E-A947-70E740481C1C}">
                <a14:useLocalDpi xmlns:a14="http://schemas.microsoft.com/office/drawing/2010/main" val="0"/>
              </a:ext>
            </a:extLst>
          </a:blip>
          <a:srcRect/>
          <a:stretch>
            <a:fillRect/>
          </a:stretch>
        </p:blipFill>
        <p:spPr bwMode="auto">
          <a:xfrm>
            <a:off x="1116013" y="836613"/>
            <a:ext cx="7118350" cy="470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Box 2"/>
          <p:cNvSpPr txBox="1">
            <a:spLocks noChangeArrowheads="1"/>
          </p:cNvSpPr>
          <p:nvPr/>
        </p:nvSpPr>
        <p:spPr bwMode="auto">
          <a:xfrm>
            <a:off x="1187450" y="5876925"/>
            <a:ext cx="6985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ru-RU" sz="4000"/>
              <a:t>Первобытный  бык (тур)</a:t>
            </a:r>
          </a:p>
        </p:txBody>
      </p:sp>
    </p:spTree>
    <p:extLst>
      <p:ext uri="{BB962C8B-B14F-4D97-AF65-F5344CB8AC3E}">
        <p14:creationId xmlns:p14="http://schemas.microsoft.com/office/powerpoint/2010/main" val="23414617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strips(downLeft)">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Рисунок 1"/>
          <p:cNvPicPr>
            <a:picLocks noChangeAspect="1"/>
          </p:cNvPicPr>
          <p:nvPr/>
        </p:nvPicPr>
        <p:blipFill>
          <a:blip r:embed="rId2">
            <a:lum bright="-12000" contrast="30000"/>
            <a:extLst>
              <a:ext uri="{28A0092B-C50C-407E-A947-70E740481C1C}">
                <a14:useLocalDpi xmlns:a14="http://schemas.microsoft.com/office/drawing/2010/main" val="0"/>
              </a:ext>
            </a:extLst>
          </a:blip>
          <a:srcRect l="3886" r="2298"/>
          <a:stretch>
            <a:fillRect/>
          </a:stretch>
        </p:blipFill>
        <p:spPr bwMode="auto">
          <a:xfrm>
            <a:off x="1044575" y="735013"/>
            <a:ext cx="7127875"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Box 2"/>
          <p:cNvSpPr txBox="1">
            <a:spLocks noChangeArrowheads="1"/>
          </p:cNvSpPr>
          <p:nvPr/>
        </p:nvSpPr>
        <p:spPr bwMode="auto">
          <a:xfrm>
            <a:off x="684213" y="5213350"/>
            <a:ext cx="79216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ru-RU" sz="4000"/>
              <a:t>К 1768  году  морская  корова  была  полностью  истреблена</a:t>
            </a:r>
          </a:p>
        </p:txBody>
      </p:sp>
    </p:spTree>
    <p:extLst>
      <p:ext uri="{BB962C8B-B14F-4D97-AF65-F5344CB8AC3E}">
        <p14:creationId xmlns:p14="http://schemas.microsoft.com/office/powerpoint/2010/main" val="3416840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strips(downLeft)">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Рисунок 1"/>
          <p:cNvPicPr>
            <a:picLocks noChangeAspect="1"/>
          </p:cNvPicPr>
          <p:nvPr/>
        </p:nvPicPr>
        <p:blipFill>
          <a:blip r:embed="rId2">
            <a:lum bright="-12000" contrast="30000"/>
            <a:extLst>
              <a:ext uri="{28A0092B-C50C-407E-A947-70E740481C1C}">
                <a14:useLocalDpi xmlns:a14="http://schemas.microsoft.com/office/drawing/2010/main" val="0"/>
              </a:ext>
            </a:extLst>
          </a:blip>
          <a:srcRect/>
          <a:stretch>
            <a:fillRect/>
          </a:stretch>
        </p:blipFill>
        <p:spPr bwMode="auto">
          <a:xfrm>
            <a:off x="1187450" y="585788"/>
            <a:ext cx="683577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extBox 2"/>
          <p:cNvSpPr txBox="1">
            <a:spLocks noChangeArrowheads="1"/>
          </p:cNvSpPr>
          <p:nvPr/>
        </p:nvSpPr>
        <p:spPr bwMode="auto">
          <a:xfrm>
            <a:off x="584200" y="5389563"/>
            <a:ext cx="8137525"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ru-RU" sz="4000"/>
              <a:t>Последнего  дикого  голубя  убили  в  1899 году</a:t>
            </a:r>
          </a:p>
        </p:txBody>
      </p:sp>
    </p:spTree>
    <p:extLst>
      <p:ext uri="{BB962C8B-B14F-4D97-AF65-F5344CB8AC3E}">
        <p14:creationId xmlns:p14="http://schemas.microsoft.com/office/powerpoint/2010/main" val="31221379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strips(downLeft)">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r>
              <a:rPr lang="ru-RU" sz="3200" b="1" smtClean="0">
                <a:latin typeface="Times New Roman" pitchFamily="18" charset="0"/>
              </a:rPr>
              <a:t/>
            </a:r>
            <a:br>
              <a:rPr lang="ru-RU" sz="3200" b="1" smtClean="0">
                <a:latin typeface="Times New Roman" pitchFamily="18" charset="0"/>
              </a:rPr>
            </a:br>
            <a:r>
              <a:rPr lang="ru-RU" sz="3200" b="1" i="1" smtClean="0">
                <a:solidFill>
                  <a:srgbClr val="660033"/>
                </a:solidFill>
                <a:latin typeface="Times New Roman" pitchFamily="18" charset="0"/>
              </a:rPr>
              <a:t>Организация Объединённых Наций по вопросам образования, науки и культуры</a:t>
            </a:r>
            <a:r>
              <a:rPr lang="ru-RU" sz="3200" b="1" smtClean="0">
                <a:latin typeface="Times New Roman" pitchFamily="18" charset="0"/>
              </a:rPr>
              <a:t/>
            </a:r>
            <a:br>
              <a:rPr lang="ru-RU" sz="3200" b="1" smtClean="0">
                <a:latin typeface="Times New Roman" pitchFamily="18" charset="0"/>
              </a:rPr>
            </a:br>
            <a:endParaRPr lang="ru-RU" sz="3200" b="1" smtClean="0">
              <a:latin typeface="Times New Roman" pitchFamily="18" charset="0"/>
            </a:endParaRPr>
          </a:p>
        </p:txBody>
      </p:sp>
      <p:pic>
        <p:nvPicPr>
          <p:cNvPr id="31747" name="Picture 3"/>
          <p:cNvPicPr>
            <a:picLocks noGrp="1" noChangeAspect="1" noChangeArrowheads="1"/>
          </p:cNvPicPr>
          <p:nvPr>
            <p:ph type="body" idx="1"/>
          </p:nvPr>
        </p:nvPicPr>
        <p:blipFill>
          <a:blip r:embed="rId2" cstate="email"/>
          <a:srcRect/>
          <a:stretch>
            <a:fillRect/>
          </a:stretch>
        </p:blipFill>
        <p:spPr>
          <a:xfrm>
            <a:off x="2555776" y="1412776"/>
            <a:ext cx="4258816" cy="2563176"/>
          </a:xfrm>
          <a:effectLst>
            <a:outerShdw blurRad="292100" dist="139700" dir="2700000" algn="tl" rotWithShape="0">
              <a:srgbClr val="333333">
                <a:alpha val="65000"/>
              </a:srgbClr>
            </a:outerShdw>
          </a:effec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3700" y="4077072"/>
            <a:ext cx="634109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WordArt 4"/>
          <p:cNvSpPr>
            <a:spLocks noChangeArrowheads="1" noChangeShapeType="1" noTextEdit="1"/>
          </p:cNvSpPr>
          <p:nvPr/>
        </p:nvSpPr>
        <p:spPr bwMode="auto">
          <a:xfrm>
            <a:off x="32048" y="4077072"/>
            <a:ext cx="2951807" cy="1224558"/>
          </a:xfrm>
          <a:prstGeom prst="rect">
            <a:avLst/>
          </a:prstGeom>
        </p:spPr>
        <p:txBody>
          <a:bodyPr wrap="none" fromWordArt="1">
            <a:prstTxWarp prst="textPlain">
              <a:avLst>
                <a:gd name="adj" fmla="val 50000"/>
              </a:avLst>
            </a:prstTxWarp>
          </a:bodyPr>
          <a:lstStyle/>
          <a:p>
            <a:r>
              <a:rPr lang="ru-RU" sz="3600" i="1" kern="10" dirty="0" smtClean="0">
                <a:ln w="76200">
                  <a:solidFill>
                    <a:srgbClr val="800080"/>
                  </a:solidFill>
                  <a:round/>
                  <a:headEnd/>
                  <a:tailEnd/>
                </a:ln>
                <a:solidFill>
                  <a:srgbClr val="FF0000"/>
                </a:solidFill>
                <a:effectLst>
                  <a:outerShdw dist="35921" dir="2700000" algn="ctr" rotWithShape="0">
                    <a:srgbClr val="808080">
                      <a:alpha val="79999"/>
                    </a:srgbClr>
                  </a:outerShdw>
                </a:effectLst>
                <a:latin typeface="Arial Black"/>
              </a:rPr>
              <a:t>1948 </a:t>
            </a:r>
            <a:r>
              <a:rPr lang="ru-RU" sz="3600" i="1" kern="10" dirty="0">
                <a:ln w="76200">
                  <a:solidFill>
                    <a:srgbClr val="800080"/>
                  </a:solidFill>
                  <a:round/>
                  <a:headEnd/>
                  <a:tailEnd/>
                </a:ln>
                <a:solidFill>
                  <a:srgbClr val="FF0000"/>
                </a:solidFill>
                <a:effectLst>
                  <a:outerShdw dist="35921" dir="2700000" algn="ctr" rotWithShape="0">
                    <a:srgbClr val="808080">
                      <a:alpha val="79999"/>
                    </a:srgbClr>
                  </a:outerShdw>
                </a:effectLst>
                <a:latin typeface="Arial Black"/>
              </a:rPr>
              <a:t>г.</a:t>
            </a:r>
          </a:p>
        </p:txBody>
      </p:sp>
      <p:sp>
        <p:nvSpPr>
          <p:cNvPr id="3" name="TextBox 2"/>
          <p:cNvSpPr txBox="1"/>
          <p:nvPr/>
        </p:nvSpPr>
        <p:spPr>
          <a:xfrm>
            <a:off x="2267744" y="5877272"/>
            <a:ext cx="4589270" cy="707886"/>
          </a:xfrm>
          <a:prstGeom prst="rect">
            <a:avLst/>
          </a:prstGeom>
          <a:noFill/>
        </p:spPr>
        <p:txBody>
          <a:bodyPr wrap="none" rtlCol="0">
            <a:spAutoFit/>
          </a:bodyPr>
          <a:lstStyle/>
          <a:p>
            <a:r>
              <a:rPr lang="ru-RU" sz="4000" dirty="0" smtClean="0"/>
              <a:t>Городок Фонтенбло </a:t>
            </a:r>
            <a:endParaRPr lang="ru-RU" sz="4000" dirty="0"/>
          </a:p>
        </p:txBody>
      </p:sp>
    </p:spTree>
    <p:extLst>
      <p:ext uri="{BB962C8B-B14F-4D97-AF65-F5344CB8AC3E}">
        <p14:creationId xmlns:p14="http://schemas.microsoft.com/office/powerpoint/2010/main" val="259488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ppt_x</p:attrName>
                                        </p:attrNameLst>
                                      </p:cBhvr>
                                      <p:tavLst>
                                        <p:tav tm="0">
                                          <p:val>
                                            <p:strVal val="#ppt_x-.2"/>
                                          </p:val>
                                        </p:tav>
                                        <p:tav tm="100000">
                                          <p:val>
                                            <p:strVal val="#ppt_x"/>
                                          </p:val>
                                        </p:tav>
                                      </p:tavLst>
                                    </p:anim>
                                    <p:anim calcmode="lin" valueType="num">
                                      <p:cBhvr>
                                        <p:cTn id="8" dur="1000" fill="hold"/>
                                        <p:tgtEl>
                                          <p:spTgt spid="614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146"/>
                                        </p:tgtEl>
                                      </p:cBhvr>
                                    </p:animEffect>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31747"/>
                                        </p:tgtEl>
                                        <p:attrNameLst>
                                          <p:attrName>style.visibility</p:attrName>
                                        </p:attrNameLst>
                                      </p:cBhvr>
                                      <p:to>
                                        <p:strVal val="visible"/>
                                      </p:to>
                                    </p:set>
                                    <p:anim calcmode="lin" valueType="num">
                                      <p:cBhvr>
                                        <p:cTn id="13" dur="1000" fill="hold"/>
                                        <p:tgtEl>
                                          <p:spTgt spid="31747"/>
                                        </p:tgtEl>
                                        <p:attrNameLst>
                                          <p:attrName>ppt_w</p:attrName>
                                        </p:attrNameLst>
                                      </p:cBhvr>
                                      <p:tavLst>
                                        <p:tav tm="0">
                                          <p:val>
                                            <p:fltVal val="0"/>
                                          </p:val>
                                        </p:tav>
                                        <p:tav tm="100000">
                                          <p:val>
                                            <p:strVal val="#ppt_w"/>
                                          </p:val>
                                        </p:tav>
                                      </p:tavLst>
                                    </p:anim>
                                    <p:anim calcmode="lin" valueType="num">
                                      <p:cBhvr>
                                        <p:cTn id="14" dur="1000" fill="hold"/>
                                        <p:tgtEl>
                                          <p:spTgt spid="317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6" y="3501008"/>
            <a:ext cx="4175125"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p:cNvSpPr>
            <a:spLocks noGrp="1"/>
          </p:cNvSpPr>
          <p:nvPr>
            <p:ph idx="1"/>
          </p:nvPr>
        </p:nvSpPr>
        <p:spPr>
          <a:xfrm>
            <a:off x="3275856" y="260648"/>
            <a:ext cx="5493296" cy="6336704"/>
          </a:xfrm>
        </p:spPr>
        <p:txBody>
          <a:bodyPr>
            <a:normAutofit fontScale="70000" lnSpcReduction="20000"/>
          </a:bodyPr>
          <a:lstStyle/>
          <a:p>
            <a:r>
              <a:rPr lang="ru-RU" dirty="0">
                <a:solidFill>
                  <a:srgbClr val="000000"/>
                </a:solidFill>
                <a:latin typeface="Tahoma"/>
                <a:ea typeface="Times New Roman"/>
              </a:rPr>
              <a:t>Уже в 1949 г. МСОП начал собирать информацию о редких животных и растениях </a:t>
            </a:r>
            <a:r>
              <a:rPr lang="ru-RU" dirty="0" smtClean="0">
                <a:solidFill>
                  <a:srgbClr val="000000"/>
                </a:solidFill>
                <a:latin typeface="Tahoma"/>
                <a:ea typeface="Times New Roman"/>
              </a:rPr>
              <a:t>и</a:t>
            </a:r>
            <a:r>
              <a:rPr lang="ru-RU" sz="2800" dirty="0" smtClean="0">
                <a:latin typeface="Times New Roman"/>
                <a:ea typeface="Times New Roman"/>
              </a:rPr>
              <a:t> </a:t>
            </a:r>
            <a:r>
              <a:rPr lang="ru-RU" dirty="0" smtClean="0">
                <a:solidFill>
                  <a:srgbClr val="000000"/>
                </a:solidFill>
                <a:latin typeface="Tahoma"/>
                <a:ea typeface="Times New Roman"/>
              </a:rPr>
              <a:t>создал </a:t>
            </a:r>
            <a:r>
              <a:rPr lang="ru-RU" dirty="0">
                <a:solidFill>
                  <a:srgbClr val="000000"/>
                </a:solidFill>
                <a:latin typeface="Tahoma"/>
                <a:ea typeface="Times New Roman"/>
              </a:rPr>
              <a:t>«Комиссию службы выживания», </a:t>
            </a:r>
            <a:r>
              <a:rPr lang="ru-RU" dirty="0">
                <a:solidFill>
                  <a:srgbClr val="FF0000"/>
                </a:solidFill>
                <a:latin typeface="Tahoma"/>
                <a:ea typeface="Times New Roman"/>
              </a:rPr>
              <a:t>которая в 1963 </a:t>
            </a:r>
            <a:r>
              <a:rPr lang="ru-RU" dirty="0" smtClean="0">
                <a:solidFill>
                  <a:srgbClr val="FF0000"/>
                </a:solidFill>
                <a:latin typeface="Tahoma"/>
                <a:ea typeface="Times New Roman"/>
              </a:rPr>
              <a:t>году</a:t>
            </a:r>
            <a:r>
              <a:rPr lang="ru-RU" sz="2800" dirty="0" smtClean="0">
                <a:solidFill>
                  <a:srgbClr val="FF0000"/>
                </a:solidFill>
                <a:latin typeface="Times New Roman"/>
                <a:ea typeface="Times New Roman"/>
              </a:rPr>
              <a:t> </a:t>
            </a:r>
            <a:r>
              <a:rPr lang="ru-RU" dirty="0" smtClean="0">
                <a:solidFill>
                  <a:srgbClr val="FF0000"/>
                </a:solidFill>
                <a:latin typeface="Tahoma"/>
                <a:ea typeface="Times New Roman"/>
              </a:rPr>
              <a:t>выпустила </a:t>
            </a:r>
            <a:r>
              <a:rPr lang="ru-RU" dirty="0">
                <a:solidFill>
                  <a:srgbClr val="FF0000"/>
                </a:solidFill>
                <a:latin typeface="Tahoma"/>
                <a:ea typeface="Times New Roman"/>
              </a:rPr>
              <a:t>I том Красной книги. </a:t>
            </a:r>
            <a:r>
              <a:rPr lang="ru-RU" dirty="0">
                <a:solidFill>
                  <a:srgbClr val="000000"/>
                </a:solidFill>
                <a:latin typeface="Tahoma"/>
                <a:ea typeface="Times New Roman"/>
              </a:rPr>
              <a:t>Международная Красная </a:t>
            </a:r>
            <a:r>
              <a:rPr lang="ru-RU" dirty="0" smtClean="0">
                <a:solidFill>
                  <a:srgbClr val="000000"/>
                </a:solidFill>
                <a:latin typeface="Tahoma"/>
                <a:ea typeface="Times New Roman"/>
              </a:rPr>
              <a:t>книга</a:t>
            </a:r>
            <a:r>
              <a:rPr lang="ru-RU" sz="2800" dirty="0" smtClean="0">
                <a:latin typeface="Times New Roman"/>
                <a:ea typeface="Times New Roman"/>
              </a:rPr>
              <a:t> </a:t>
            </a:r>
            <a:r>
              <a:rPr lang="ru-RU" dirty="0" smtClean="0">
                <a:solidFill>
                  <a:srgbClr val="000000"/>
                </a:solidFill>
                <a:latin typeface="Tahoma"/>
                <a:ea typeface="Times New Roman"/>
              </a:rPr>
              <a:t>имеет </a:t>
            </a:r>
            <a:r>
              <a:rPr lang="ru-RU" dirty="0">
                <a:solidFill>
                  <a:srgbClr val="000000"/>
                </a:solidFill>
                <a:latin typeface="Tahoma"/>
                <a:ea typeface="Times New Roman"/>
              </a:rPr>
              <a:t>вид толстого перекидного календаря со страницами </a:t>
            </a:r>
            <a:r>
              <a:rPr lang="ru-RU" dirty="0" smtClean="0">
                <a:solidFill>
                  <a:srgbClr val="000000"/>
                </a:solidFill>
                <a:latin typeface="Tahoma"/>
                <a:ea typeface="Times New Roman"/>
              </a:rPr>
              <a:t>разного</a:t>
            </a:r>
            <a:r>
              <a:rPr lang="ru-RU" sz="2800" dirty="0" smtClean="0">
                <a:latin typeface="Times New Roman"/>
                <a:ea typeface="Times New Roman"/>
              </a:rPr>
              <a:t> </a:t>
            </a:r>
            <a:r>
              <a:rPr lang="ru-RU" dirty="0" smtClean="0">
                <a:solidFill>
                  <a:srgbClr val="000000"/>
                </a:solidFill>
                <a:latin typeface="Tahoma"/>
                <a:ea typeface="Times New Roman"/>
              </a:rPr>
              <a:t>цвета</a:t>
            </a:r>
            <a:r>
              <a:rPr lang="ru-RU" dirty="0">
                <a:solidFill>
                  <a:srgbClr val="000000"/>
                </a:solidFill>
                <a:latin typeface="Tahoma"/>
                <a:ea typeface="Times New Roman"/>
              </a:rPr>
              <a:t>. Название предложил английский профессор Питер Скотт.</a:t>
            </a:r>
            <a:endParaRPr lang="ru-RU" sz="2800" dirty="0">
              <a:latin typeface="Times New Roman"/>
              <a:ea typeface="Times New Roman"/>
            </a:endParaRPr>
          </a:p>
          <a:p>
            <a:r>
              <a:rPr lang="ru-RU" dirty="0">
                <a:solidFill>
                  <a:srgbClr val="000000"/>
                </a:solidFill>
                <a:latin typeface="Tahoma"/>
                <a:ea typeface="Times New Roman"/>
              </a:rPr>
              <a:t>Страницы Красной книги были скреплены скобами. Их можно легко вынуть из книги, если судьба животного или растения менялась в лучшую или худшую сторону. Учёные хотели, чтобы как можно больше видов попало на зелёные страницы, поэтому разработали специальную программу спасения. Число записей из года в год растёт. Запись в книге тревоги не гарантирует сохранность тому или иному виду животного или растения.</a:t>
            </a:r>
            <a:endParaRPr lang="ru-RU" sz="2800" dirty="0">
              <a:effectLst/>
              <a:latin typeface="Times New Roman"/>
              <a:ea typeface="Times New Roman"/>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55451"/>
            <a:ext cx="2170912" cy="2561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2483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16" name="AutoShape 20"/>
          <p:cNvSpPr>
            <a:spLocks noChangeArrowheads="1"/>
          </p:cNvSpPr>
          <p:nvPr/>
        </p:nvSpPr>
        <p:spPr bwMode="auto">
          <a:xfrm>
            <a:off x="2025795" y="2636837"/>
            <a:ext cx="2160587" cy="1584325"/>
          </a:xfrm>
          <a:prstGeom prst="flowChartAlternateProcess">
            <a:avLst/>
          </a:prstGeom>
          <a:solidFill>
            <a:srgbClr val="FFFF00"/>
          </a:solidFill>
          <a:ln w="9525">
            <a:solidFill>
              <a:schemeClr val="tx1"/>
            </a:solidFill>
            <a:miter lim="800000"/>
            <a:headEnd/>
            <a:tailEnd/>
          </a:ln>
        </p:spPr>
        <p:txBody>
          <a:bodyPr wrap="none" anchor="ctr"/>
          <a:lstStyle/>
          <a:p>
            <a:pPr algn="ctr"/>
            <a:r>
              <a:rPr lang="ru-RU" sz="2400" b="1"/>
              <a:t>Нацио-</a:t>
            </a:r>
          </a:p>
          <a:p>
            <a:pPr algn="ctr"/>
            <a:r>
              <a:rPr lang="ru-RU" sz="2400" b="1"/>
              <a:t>нальная </a:t>
            </a:r>
          </a:p>
        </p:txBody>
      </p:sp>
      <p:pic>
        <p:nvPicPr>
          <p:cNvPr id="5122" name="Picture 2" descr="C:\Users\МОУ СОШ Хову-Аксы\Desktop\iCA3BKAK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771" y="65383"/>
            <a:ext cx="1290637"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Line 5"/>
          <p:cNvSpPr>
            <a:spLocks noChangeShapeType="1"/>
          </p:cNvSpPr>
          <p:nvPr/>
        </p:nvSpPr>
        <p:spPr bwMode="auto">
          <a:xfrm flipH="1">
            <a:off x="1331640" y="678384"/>
            <a:ext cx="1152525" cy="504825"/>
          </a:xfrm>
          <a:prstGeom prst="line">
            <a:avLst/>
          </a:prstGeom>
          <a:noFill/>
          <a:ln w="5715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124" name="Line 14"/>
          <p:cNvSpPr>
            <a:spLocks noChangeShapeType="1"/>
          </p:cNvSpPr>
          <p:nvPr/>
        </p:nvSpPr>
        <p:spPr bwMode="auto">
          <a:xfrm>
            <a:off x="5724525" y="2349500"/>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9713" name="Line 17"/>
          <p:cNvSpPr>
            <a:spLocks noChangeShapeType="1"/>
          </p:cNvSpPr>
          <p:nvPr/>
        </p:nvSpPr>
        <p:spPr bwMode="auto">
          <a:xfrm>
            <a:off x="3104501" y="1834470"/>
            <a:ext cx="1587" cy="1008062"/>
          </a:xfrm>
          <a:prstGeom prst="line">
            <a:avLst/>
          </a:prstGeom>
          <a:noFill/>
          <a:ln w="5715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9714" name="Line 18"/>
          <p:cNvSpPr>
            <a:spLocks noChangeShapeType="1"/>
          </p:cNvSpPr>
          <p:nvPr/>
        </p:nvSpPr>
        <p:spPr bwMode="auto">
          <a:xfrm>
            <a:off x="3679176" y="571227"/>
            <a:ext cx="1152525" cy="719137"/>
          </a:xfrm>
          <a:prstGeom prst="line">
            <a:avLst/>
          </a:prstGeom>
          <a:noFill/>
          <a:ln w="5715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9715" name="AutoShape 19"/>
          <p:cNvSpPr>
            <a:spLocks noChangeArrowheads="1"/>
          </p:cNvSpPr>
          <p:nvPr/>
        </p:nvSpPr>
        <p:spPr bwMode="auto">
          <a:xfrm>
            <a:off x="179512" y="1349897"/>
            <a:ext cx="2089150" cy="1655762"/>
          </a:xfrm>
          <a:prstGeom prst="flowChartAlternateProcess">
            <a:avLst/>
          </a:prstGeom>
          <a:solidFill>
            <a:srgbClr val="FFFF00"/>
          </a:solidFill>
          <a:ln w="9525">
            <a:solidFill>
              <a:schemeClr val="tx1"/>
            </a:solidFill>
            <a:miter lim="800000"/>
            <a:headEnd/>
            <a:tailEnd/>
          </a:ln>
        </p:spPr>
        <p:txBody>
          <a:bodyPr wrap="none" anchor="ctr"/>
          <a:lstStyle/>
          <a:p>
            <a:pPr algn="ctr"/>
            <a:r>
              <a:rPr lang="ru-RU" sz="2400" b="1" dirty="0" err="1"/>
              <a:t>Междуна</a:t>
            </a:r>
            <a:r>
              <a:rPr lang="ru-RU" sz="2400" b="1" dirty="0"/>
              <a:t>-</a:t>
            </a:r>
          </a:p>
          <a:p>
            <a:pPr algn="ctr"/>
            <a:r>
              <a:rPr lang="ru-RU" sz="2400" b="1" dirty="0"/>
              <a:t>родная</a:t>
            </a:r>
          </a:p>
        </p:txBody>
      </p:sp>
      <p:sp>
        <p:nvSpPr>
          <p:cNvPr id="29717" name="AutoShape 21"/>
          <p:cNvSpPr>
            <a:spLocks noChangeArrowheads="1"/>
          </p:cNvSpPr>
          <p:nvPr/>
        </p:nvSpPr>
        <p:spPr bwMode="auto">
          <a:xfrm>
            <a:off x="3751408" y="1336544"/>
            <a:ext cx="2160587" cy="1657350"/>
          </a:xfrm>
          <a:prstGeom prst="flowChartAlternateProcess">
            <a:avLst/>
          </a:prstGeom>
          <a:solidFill>
            <a:srgbClr val="FFFF00"/>
          </a:solidFill>
          <a:ln w="9525">
            <a:solidFill>
              <a:schemeClr val="tx1"/>
            </a:solidFill>
            <a:miter lim="800000"/>
            <a:headEnd/>
            <a:tailEnd/>
          </a:ln>
        </p:spPr>
        <p:txBody>
          <a:bodyPr wrap="none" anchor="ctr"/>
          <a:lstStyle/>
          <a:p>
            <a:pPr algn="ctr"/>
            <a:r>
              <a:rPr lang="ru-RU" sz="2400" b="1"/>
              <a:t>Местная </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2057015"/>
            <a:ext cx="1292225"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5438" y="4005064"/>
            <a:ext cx="2097087"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7537" y="3974097"/>
            <a:ext cx="2176463"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37642" y="4999038"/>
            <a:ext cx="1574353" cy="1729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67537" y="5034873"/>
            <a:ext cx="2152853" cy="1625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7162" y="3098799"/>
            <a:ext cx="974725" cy="112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80312" y="2993894"/>
            <a:ext cx="98742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2337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animEffect transition="in" filter="dissolve">
                                      <p:cBhvr>
                                        <p:cTn id="7" dur="500"/>
                                        <p:tgtEl>
                                          <p:spTgt spid="297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9715"/>
                                        </p:tgtEl>
                                        <p:attrNameLst>
                                          <p:attrName>style.visibility</p:attrName>
                                        </p:attrNameLst>
                                      </p:cBhvr>
                                      <p:to>
                                        <p:strVal val="visible"/>
                                      </p:to>
                                    </p:set>
                                    <p:animEffect transition="in" filter="diamond(in)">
                                      <p:cBhvr>
                                        <p:cTn id="12" dur="500"/>
                                        <p:tgtEl>
                                          <p:spTgt spid="297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9713"/>
                                        </p:tgtEl>
                                        <p:attrNameLst>
                                          <p:attrName>style.visibility</p:attrName>
                                        </p:attrNameLst>
                                      </p:cBhvr>
                                      <p:to>
                                        <p:strVal val="visible"/>
                                      </p:to>
                                    </p:set>
                                    <p:animEffect transition="in" filter="dissolve">
                                      <p:cBhvr>
                                        <p:cTn id="17" dur="500"/>
                                        <p:tgtEl>
                                          <p:spTgt spid="297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29716"/>
                                        </p:tgtEl>
                                        <p:attrNameLst>
                                          <p:attrName>style.visibility</p:attrName>
                                        </p:attrNameLst>
                                      </p:cBhvr>
                                      <p:to>
                                        <p:strVal val="visible"/>
                                      </p:to>
                                    </p:set>
                                    <p:animEffect transition="in" filter="diamond(in)">
                                      <p:cBhvr>
                                        <p:cTn id="22" dur="500"/>
                                        <p:tgtEl>
                                          <p:spTgt spid="297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9714"/>
                                        </p:tgtEl>
                                        <p:attrNameLst>
                                          <p:attrName>style.visibility</p:attrName>
                                        </p:attrNameLst>
                                      </p:cBhvr>
                                      <p:to>
                                        <p:strVal val="visible"/>
                                      </p:to>
                                    </p:set>
                                    <p:animEffect transition="in" filter="dissolve">
                                      <p:cBhvr>
                                        <p:cTn id="27" dur="500"/>
                                        <p:tgtEl>
                                          <p:spTgt spid="2971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29717"/>
                                        </p:tgtEl>
                                        <p:attrNameLst>
                                          <p:attrName>style.visibility</p:attrName>
                                        </p:attrNameLst>
                                      </p:cBhvr>
                                      <p:to>
                                        <p:strVal val="visible"/>
                                      </p:to>
                                    </p:set>
                                    <p:animEffect transition="in" filter="diamond(in)">
                                      <p:cBhvr>
                                        <p:cTn id="32" dur="500"/>
                                        <p:tgtEl>
                                          <p:spTgt spid="29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16" grpId="0" animBg="1"/>
      <p:bldP spid="29701" grpId="0" animBg="1"/>
      <p:bldP spid="29713" grpId="0" animBg="1"/>
      <p:bldP spid="29714" grpId="0" animBg="1"/>
      <p:bldP spid="29715" grpId="0" animBg="1"/>
      <p:bldP spid="297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endParaRPr lang="ru-RU" smtClean="0"/>
          </a:p>
        </p:txBody>
      </p:sp>
      <p:sp>
        <p:nvSpPr>
          <p:cNvPr id="2051" name="Rectangle 3"/>
          <p:cNvSpPr>
            <a:spLocks noGrp="1" noChangeArrowheads="1"/>
          </p:cNvSpPr>
          <p:nvPr>
            <p:ph type="subTitle" idx="1"/>
          </p:nvPr>
        </p:nvSpPr>
        <p:spPr/>
        <p:txBody>
          <a:bodyPr/>
          <a:lstStyle/>
          <a:p>
            <a:pPr eaLnBrk="1" hangingPunct="1"/>
            <a:endParaRPr lang="ru-RU" smtClean="0"/>
          </a:p>
        </p:txBody>
      </p:sp>
      <p:sp>
        <p:nvSpPr>
          <p:cNvPr id="2052" name="WordArt 4"/>
          <p:cNvSpPr>
            <a:spLocks noChangeArrowheads="1" noChangeShapeType="1" noTextEdit="1"/>
          </p:cNvSpPr>
          <p:nvPr/>
        </p:nvSpPr>
        <p:spPr bwMode="auto">
          <a:xfrm>
            <a:off x="1331913" y="1700213"/>
            <a:ext cx="6696075" cy="3168650"/>
          </a:xfrm>
          <a:prstGeom prst="rect">
            <a:avLst/>
          </a:prstGeom>
        </p:spPr>
        <p:txBody>
          <a:bodyPr wrap="none" fromWordArt="1">
            <a:prstTxWarp prst="textPlain">
              <a:avLst>
                <a:gd name="adj" fmla="val 50000"/>
              </a:avLst>
            </a:prstTxWarp>
          </a:bodyPr>
          <a:lstStyle/>
          <a:p>
            <a:pPr algn="ctr"/>
            <a:r>
              <a:rPr lang="ru-RU" sz="3600" kern="10">
                <a:ln w="9525">
                  <a:solidFill>
                    <a:srgbClr val="000000"/>
                  </a:solidFill>
                  <a:round/>
                  <a:headEnd/>
                  <a:tailEnd/>
                </a:ln>
                <a:gradFill rotWithShape="1">
                  <a:gsLst>
                    <a:gs pos="0">
                      <a:srgbClr val="9933FF"/>
                    </a:gs>
                    <a:gs pos="50000">
                      <a:srgbClr val="FF3399"/>
                    </a:gs>
                    <a:gs pos="100000">
                      <a:srgbClr val="9933FF"/>
                    </a:gs>
                  </a:gsLst>
                  <a:lin ang="5400000" scaled="1"/>
                </a:gradFill>
                <a:latin typeface="Arial"/>
                <a:cs typeface="Arial"/>
              </a:rPr>
              <a:t>По страницам</a:t>
            </a:r>
          </a:p>
          <a:p>
            <a:pPr algn="ctr"/>
            <a:r>
              <a:rPr lang="ru-RU" sz="3600" kern="10">
                <a:ln w="9525">
                  <a:solidFill>
                    <a:srgbClr val="000000"/>
                  </a:solidFill>
                  <a:round/>
                  <a:headEnd/>
                  <a:tailEnd/>
                </a:ln>
                <a:gradFill rotWithShape="1">
                  <a:gsLst>
                    <a:gs pos="0">
                      <a:srgbClr val="9933FF"/>
                    </a:gs>
                    <a:gs pos="50000">
                      <a:srgbClr val="FF3399"/>
                    </a:gs>
                    <a:gs pos="100000">
                      <a:srgbClr val="9933FF"/>
                    </a:gs>
                  </a:gsLst>
                  <a:lin ang="5400000" scaled="1"/>
                </a:gradFill>
                <a:latin typeface="Arial"/>
                <a:cs typeface="Arial"/>
              </a:rPr>
              <a:t>Красной книги</a:t>
            </a:r>
          </a:p>
        </p:txBody>
      </p:sp>
      <p:sp>
        <p:nvSpPr>
          <p:cNvPr id="2053" name="Rectangle 5">
            <a:hlinkClick r:id="rId3" action="ppaction://hlinksldjump"/>
          </p:cNvPr>
          <p:cNvSpPr>
            <a:spLocks noChangeArrowheads="1"/>
          </p:cNvSpPr>
          <p:nvPr/>
        </p:nvSpPr>
        <p:spPr bwMode="auto">
          <a:xfrm>
            <a:off x="7019925" y="5876925"/>
            <a:ext cx="1081088" cy="360363"/>
          </a:xfrm>
          <a:prstGeom prst="rect">
            <a:avLst/>
          </a:prstGeom>
          <a:solidFill>
            <a:schemeClr val="accent1"/>
          </a:solidFill>
          <a:ln w="9525">
            <a:solidFill>
              <a:schemeClr val="tx1"/>
            </a:solidFill>
            <a:miter lim="800000"/>
            <a:headEnd/>
            <a:tailEnd/>
          </a:ln>
        </p:spPr>
        <p:txBody>
          <a:bodyPr wrap="none" anchor="ctr"/>
          <a:lstStyle/>
          <a:p>
            <a:pPr algn="ctr"/>
            <a:r>
              <a:rPr lang="ru-RU" i="0"/>
              <a:t>начать</a:t>
            </a:r>
          </a:p>
        </p:txBody>
      </p:sp>
    </p:spTree>
    <p:extLst>
      <p:ext uri="{BB962C8B-B14F-4D97-AF65-F5344CB8AC3E}">
        <p14:creationId xmlns:p14="http://schemas.microsoft.com/office/powerpoint/2010/main" val="2846692541"/>
      </p:ext>
    </p:extLst>
  </p:cSld>
  <p:clrMapOvr>
    <a:masterClrMapping/>
  </p:clrMapOvr>
  <p:transition>
    <p:wheel spokes="8"/>
    <p:sndAc>
      <p:stSnd>
        <p:snd r:embed="rId2" name="chimes.wav"/>
      </p:stSnd>
    </p:sndAc>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68313" y="333375"/>
            <a:ext cx="8218487" cy="1295400"/>
          </a:xfrm>
        </p:spPr>
        <p:txBody>
          <a:bodyPr>
            <a:normAutofit fontScale="90000"/>
          </a:bodyPr>
          <a:lstStyle/>
          <a:p>
            <a:pPr eaLnBrk="1" hangingPunct="1"/>
            <a:r>
              <a:rPr lang="ru-RU" sz="2400" smtClean="0"/>
              <a:t> Страницы Красной книги разноцветные. Это сделано не для украшения. По тому, на странице какого цвета содержится информация о данном животном, можно сразу определить, в каком положении оно находится.</a:t>
            </a:r>
          </a:p>
        </p:txBody>
      </p:sp>
      <p:sp>
        <p:nvSpPr>
          <p:cNvPr id="4099" name="Rectangle 3"/>
          <p:cNvSpPr>
            <a:spLocks noGrp="1" noChangeArrowheads="1"/>
          </p:cNvSpPr>
          <p:nvPr>
            <p:ph type="body" idx="1"/>
          </p:nvPr>
        </p:nvSpPr>
        <p:spPr>
          <a:xfrm>
            <a:off x="611188" y="1773238"/>
            <a:ext cx="8229600" cy="4525962"/>
          </a:xfrm>
        </p:spPr>
        <p:txBody>
          <a:bodyPr/>
          <a:lstStyle/>
          <a:p>
            <a:pPr eaLnBrk="1" hangingPunct="1">
              <a:buFontTx/>
              <a:buNone/>
            </a:pPr>
            <a:endParaRPr lang="ru-RU" smtClean="0"/>
          </a:p>
          <a:p>
            <a:pPr eaLnBrk="1" hangingPunct="1">
              <a:buFontTx/>
              <a:buNone/>
            </a:pPr>
            <a:r>
              <a:rPr lang="ru-RU" smtClean="0"/>
              <a:t>      - </a:t>
            </a:r>
            <a:r>
              <a:rPr lang="ru-RU" sz="2800" smtClean="0"/>
              <a:t>черные страницы</a:t>
            </a:r>
            <a:r>
              <a:rPr lang="ru-RU" smtClean="0"/>
              <a:t>                        </a:t>
            </a:r>
          </a:p>
          <a:p>
            <a:pPr eaLnBrk="1" hangingPunct="1">
              <a:buFontTx/>
              <a:buNone/>
            </a:pPr>
            <a:r>
              <a:rPr lang="ru-RU" smtClean="0"/>
              <a:t>      </a:t>
            </a:r>
            <a:r>
              <a:rPr lang="ru-RU" sz="2800" smtClean="0"/>
              <a:t>-  красные страницы</a:t>
            </a:r>
          </a:p>
          <a:p>
            <a:pPr eaLnBrk="1" hangingPunct="1">
              <a:buFontTx/>
              <a:buNone/>
            </a:pPr>
            <a:r>
              <a:rPr lang="ru-RU" sz="2800" smtClean="0"/>
              <a:t>       - желтые страницы</a:t>
            </a:r>
          </a:p>
          <a:p>
            <a:pPr eaLnBrk="1" hangingPunct="1">
              <a:buFontTx/>
              <a:buNone/>
            </a:pPr>
            <a:r>
              <a:rPr lang="ru-RU" sz="2800" smtClean="0"/>
              <a:t>       - серые страницы</a:t>
            </a:r>
          </a:p>
          <a:p>
            <a:pPr eaLnBrk="1" hangingPunct="1">
              <a:buFontTx/>
              <a:buNone/>
            </a:pPr>
            <a:r>
              <a:rPr lang="ru-RU" sz="2800" smtClean="0"/>
              <a:t>       - белые страницы</a:t>
            </a:r>
          </a:p>
          <a:p>
            <a:pPr eaLnBrk="1" hangingPunct="1">
              <a:buFontTx/>
              <a:buNone/>
            </a:pPr>
            <a:r>
              <a:rPr lang="ru-RU" sz="2800" smtClean="0"/>
              <a:t>       - зеленые страницы</a:t>
            </a:r>
          </a:p>
        </p:txBody>
      </p:sp>
      <p:sp>
        <p:nvSpPr>
          <p:cNvPr id="4100" name="Rectangle 4">
            <a:hlinkClick r:id="rId3" action="ppaction://hlinksldjump"/>
          </p:cNvPr>
          <p:cNvSpPr>
            <a:spLocks noChangeArrowheads="1"/>
          </p:cNvSpPr>
          <p:nvPr/>
        </p:nvSpPr>
        <p:spPr bwMode="auto">
          <a:xfrm>
            <a:off x="755650" y="2565400"/>
            <a:ext cx="360363" cy="360363"/>
          </a:xfrm>
          <a:prstGeom prst="rect">
            <a:avLst/>
          </a:prstGeom>
          <a:solidFill>
            <a:schemeClr val="tx2"/>
          </a:solidFill>
          <a:ln w="9525">
            <a:solidFill>
              <a:schemeClr val="tx1"/>
            </a:solidFill>
            <a:miter lim="800000"/>
            <a:headEnd/>
            <a:tailEnd/>
          </a:ln>
        </p:spPr>
        <p:txBody>
          <a:bodyPr wrap="none" anchor="ctr"/>
          <a:lstStyle/>
          <a:p>
            <a:endParaRPr lang="ru-RU"/>
          </a:p>
        </p:txBody>
      </p:sp>
      <p:sp>
        <p:nvSpPr>
          <p:cNvPr id="4101" name="Rectangle 5">
            <a:hlinkClick r:id="rId4" action="ppaction://hlinksldjump"/>
          </p:cNvPr>
          <p:cNvSpPr>
            <a:spLocks noChangeArrowheads="1"/>
          </p:cNvSpPr>
          <p:nvPr/>
        </p:nvSpPr>
        <p:spPr bwMode="auto">
          <a:xfrm>
            <a:off x="755650" y="3213100"/>
            <a:ext cx="360363" cy="360363"/>
          </a:xfrm>
          <a:prstGeom prst="rect">
            <a:avLst/>
          </a:prstGeom>
          <a:solidFill>
            <a:srgbClr val="CC3300"/>
          </a:solidFill>
          <a:ln w="9525">
            <a:solidFill>
              <a:srgbClr val="CC0066"/>
            </a:solidFill>
            <a:miter lim="800000"/>
            <a:headEnd/>
            <a:tailEnd/>
          </a:ln>
        </p:spPr>
        <p:txBody>
          <a:bodyPr wrap="none" anchor="ctr"/>
          <a:lstStyle/>
          <a:p>
            <a:pPr algn="ctr"/>
            <a:endParaRPr lang="ru-RU" i="0">
              <a:solidFill>
                <a:srgbClr val="CC3300"/>
              </a:solidFill>
            </a:endParaRPr>
          </a:p>
        </p:txBody>
      </p:sp>
      <p:sp>
        <p:nvSpPr>
          <p:cNvPr id="4102" name="Rectangle 6">
            <a:hlinkClick r:id="rId3" action="ppaction://hlinksldjump"/>
          </p:cNvPr>
          <p:cNvSpPr>
            <a:spLocks noChangeArrowheads="1"/>
          </p:cNvSpPr>
          <p:nvPr/>
        </p:nvSpPr>
        <p:spPr bwMode="auto">
          <a:xfrm>
            <a:off x="755650" y="3716338"/>
            <a:ext cx="360363" cy="360362"/>
          </a:xfrm>
          <a:prstGeom prst="rect">
            <a:avLst/>
          </a:prstGeom>
          <a:solidFill>
            <a:srgbClr val="FFFF66"/>
          </a:solidFill>
          <a:ln w="9525">
            <a:solidFill>
              <a:schemeClr val="tx1"/>
            </a:solidFill>
            <a:miter lim="800000"/>
            <a:headEnd/>
            <a:tailEnd/>
          </a:ln>
        </p:spPr>
        <p:txBody>
          <a:bodyPr wrap="none" anchor="ctr"/>
          <a:lstStyle/>
          <a:p>
            <a:endParaRPr lang="ru-RU"/>
          </a:p>
        </p:txBody>
      </p:sp>
      <p:sp>
        <p:nvSpPr>
          <p:cNvPr id="4103" name="Rectangle 7">
            <a:hlinkClick r:id="rId5" action="ppaction://hlinksldjump"/>
          </p:cNvPr>
          <p:cNvSpPr>
            <a:spLocks noChangeArrowheads="1"/>
          </p:cNvSpPr>
          <p:nvPr/>
        </p:nvSpPr>
        <p:spPr bwMode="auto">
          <a:xfrm>
            <a:off x="755650" y="4221163"/>
            <a:ext cx="360363" cy="360362"/>
          </a:xfrm>
          <a:prstGeom prst="rect">
            <a:avLst/>
          </a:prstGeom>
          <a:solidFill>
            <a:schemeClr val="accent1"/>
          </a:solidFill>
          <a:ln w="9525">
            <a:solidFill>
              <a:schemeClr val="tx1"/>
            </a:solidFill>
            <a:miter lim="800000"/>
            <a:headEnd/>
            <a:tailEnd/>
          </a:ln>
        </p:spPr>
        <p:txBody>
          <a:bodyPr wrap="none" anchor="ctr"/>
          <a:lstStyle/>
          <a:p>
            <a:endParaRPr lang="ru-RU"/>
          </a:p>
        </p:txBody>
      </p:sp>
      <p:sp>
        <p:nvSpPr>
          <p:cNvPr id="4104" name="Rectangle 8">
            <a:hlinkClick r:id="rId6" action="ppaction://hlinksldjump"/>
          </p:cNvPr>
          <p:cNvSpPr>
            <a:spLocks noChangeArrowheads="1"/>
          </p:cNvSpPr>
          <p:nvPr/>
        </p:nvSpPr>
        <p:spPr bwMode="auto">
          <a:xfrm>
            <a:off x="755650" y="4724400"/>
            <a:ext cx="360363" cy="360363"/>
          </a:xfrm>
          <a:prstGeom prst="rect">
            <a:avLst/>
          </a:prstGeom>
          <a:solidFill>
            <a:schemeClr val="bg1"/>
          </a:solidFill>
          <a:ln w="9525">
            <a:solidFill>
              <a:schemeClr val="tx1"/>
            </a:solidFill>
            <a:miter lim="800000"/>
            <a:headEnd/>
            <a:tailEnd/>
          </a:ln>
        </p:spPr>
        <p:txBody>
          <a:bodyPr wrap="none" anchor="ctr"/>
          <a:lstStyle/>
          <a:p>
            <a:endParaRPr lang="ru-RU"/>
          </a:p>
        </p:txBody>
      </p:sp>
      <p:sp>
        <p:nvSpPr>
          <p:cNvPr id="4105" name="Rectangle 9">
            <a:hlinkClick r:id="rId7" action="ppaction://hlinksldjump"/>
          </p:cNvPr>
          <p:cNvSpPr>
            <a:spLocks noChangeArrowheads="1"/>
          </p:cNvSpPr>
          <p:nvPr/>
        </p:nvSpPr>
        <p:spPr bwMode="auto">
          <a:xfrm>
            <a:off x="755650" y="5229225"/>
            <a:ext cx="360363" cy="360363"/>
          </a:xfrm>
          <a:prstGeom prst="rect">
            <a:avLst/>
          </a:prstGeom>
          <a:solidFill>
            <a:schemeClr val="folHlink"/>
          </a:solidFill>
          <a:ln w="9525">
            <a:solidFill>
              <a:schemeClr val="tx1"/>
            </a:solidFill>
            <a:miter lim="800000"/>
            <a:headEnd/>
            <a:tailEnd/>
          </a:ln>
        </p:spPr>
        <p:txBody>
          <a:bodyPr wrap="none" anchor="ctr"/>
          <a:lstStyle/>
          <a:p>
            <a:endParaRPr lang="ru-RU"/>
          </a:p>
        </p:txBody>
      </p:sp>
      <p:sp>
        <p:nvSpPr>
          <p:cNvPr id="4106" name="AutoShape 10">
            <a:hlinkClick r:id="rId4" action="ppaction://hlinksldjump"/>
          </p:cNvPr>
          <p:cNvSpPr>
            <a:spLocks noChangeArrowheads="1"/>
          </p:cNvSpPr>
          <p:nvPr/>
        </p:nvSpPr>
        <p:spPr bwMode="auto">
          <a:xfrm>
            <a:off x="6804025" y="6021388"/>
            <a:ext cx="1624013" cy="630237"/>
          </a:xfrm>
          <a:prstGeom prst="rightArrow">
            <a:avLst>
              <a:gd name="adj1" fmla="val 50000"/>
              <a:gd name="adj2" fmla="val 64421"/>
            </a:avLst>
          </a:prstGeom>
          <a:solidFill>
            <a:schemeClr val="accent1"/>
          </a:solidFill>
          <a:ln w="9525">
            <a:solidFill>
              <a:schemeClr val="tx1"/>
            </a:solidFill>
            <a:miter lim="800000"/>
            <a:headEnd/>
            <a:tailEnd/>
          </a:ln>
        </p:spPr>
        <p:txBody>
          <a:bodyPr wrap="none" anchor="ctr"/>
          <a:lstStyle/>
          <a:p>
            <a:pPr algn="ctr"/>
            <a:r>
              <a:rPr lang="ru-RU"/>
              <a:t>на начало</a:t>
            </a:r>
          </a:p>
        </p:txBody>
      </p:sp>
    </p:spTree>
    <p:extLst>
      <p:ext uri="{BB962C8B-B14F-4D97-AF65-F5344CB8AC3E}">
        <p14:creationId xmlns:p14="http://schemas.microsoft.com/office/powerpoint/2010/main" val="1309007157"/>
      </p:ext>
    </p:extLst>
  </p:cSld>
  <p:clrMapOvr>
    <a:masterClrMapping/>
  </p:clrMapOvr>
  <p:transition>
    <p:zoom/>
    <p:sndAc>
      <p:stSnd>
        <p:snd r:embed="rId2" name="chimes.wav"/>
      </p:st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ru-RU" sz="2800" smtClean="0">
                <a:solidFill>
                  <a:schemeClr val="bg1"/>
                </a:solidFill>
              </a:rPr>
              <a:t>На </a:t>
            </a:r>
            <a:r>
              <a:rPr lang="ru-RU" sz="2800" b="1" i="1" smtClean="0">
                <a:solidFill>
                  <a:schemeClr val="bg1"/>
                </a:solidFill>
              </a:rPr>
              <a:t>черных</a:t>
            </a:r>
            <a:r>
              <a:rPr lang="ru-RU" sz="2800" smtClean="0">
                <a:solidFill>
                  <a:schemeClr val="bg1"/>
                </a:solidFill>
              </a:rPr>
              <a:t> страницах записаны те животные, которых мы больше не увидим.</a:t>
            </a:r>
            <a:r>
              <a:rPr lang="ru-RU" sz="2800" smtClean="0"/>
              <a:t> </a:t>
            </a:r>
          </a:p>
        </p:txBody>
      </p:sp>
      <p:pic>
        <p:nvPicPr>
          <p:cNvPr id="5123" name="Picture 28" descr="дронд"/>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95288" y="2492375"/>
            <a:ext cx="2879725" cy="2881313"/>
          </a:xfrm>
          <a:noFill/>
        </p:spPr>
      </p:pic>
      <p:sp>
        <p:nvSpPr>
          <p:cNvPr id="5124" name="WordArt 29"/>
          <p:cNvSpPr>
            <a:spLocks noChangeArrowheads="1" noChangeShapeType="1" noTextEdit="1"/>
          </p:cNvSpPr>
          <p:nvPr/>
        </p:nvSpPr>
        <p:spPr bwMode="auto">
          <a:xfrm>
            <a:off x="1187450" y="5661025"/>
            <a:ext cx="1728788" cy="504825"/>
          </a:xfrm>
          <a:prstGeom prst="rect">
            <a:avLst/>
          </a:prstGeom>
        </p:spPr>
        <p:txBody>
          <a:bodyPr wrap="none" fromWordArt="1">
            <a:prstTxWarp prst="textPlain">
              <a:avLst>
                <a:gd name="adj" fmla="val 50000"/>
              </a:avLst>
            </a:prstTxWarp>
          </a:bodyPr>
          <a:lstStyle/>
          <a:p>
            <a:pPr algn="ctr"/>
            <a:r>
              <a:rPr lang="ru-RU" sz="3600" kern="10">
                <a:ln w="9525">
                  <a:solidFill>
                    <a:srgbClr val="000000"/>
                  </a:solidFill>
                  <a:round/>
                  <a:headEnd/>
                  <a:tailEnd/>
                </a:ln>
                <a:solidFill>
                  <a:srgbClr val="FFFFFF"/>
                </a:solidFill>
                <a:latin typeface="Arial"/>
                <a:cs typeface="Arial"/>
              </a:rPr>
              <a:t>Дронт</a:t>
            </a:r>
          </a:p>
        </p:txBody>
      </p:sp>
      <p:pic>
        <p:nvPicPr>
          <p:cNvPr id="5125" name="Picture 30" descr="мор"/>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635375" y="2492375"/>
            <a:ext cx="5256213" cy="2808288"/>
          </a:xfrm>
          <a:noFill/>
        </p:spPr>
      </p:pic>
      <p:sp>
        <p:nvSpPr>
          <p:cNvPr id="5126" name="WordArt 31"/>
          <p:cNvSpPr>
            <a:spLocks noChangeArrowheads="1" noChangeShapeType="1" noTextEdit="1"/>
          </p:cNvSpPr>
          <p:nvPr/>
        </p:nvSpPr>
        <p:spPr bwMode="auto">
          <a:xfrm>
            <a:off x="3995738" y="5589588"/>
            <a:ext cx="4608512" cy="523875"/>
          </a:xfrm>
          <a:prstGeom prst="rect">
            <a:avLst/>
          </a:prstGeom>
        </p:spPr>
        <p:txBody>
          <a:bodyPr wrap="none" fromWordArt="1">
            <a:prstTxWarp prst="textPlain">
              <a:avLst>
                <a:gd name="adj" fmla="val 50000"/>
              </a:avLst>
            </a:prstTxWarp>
          </a:bodyPr>
          <a:lstStyle/>
          <a:p>
            <a:pPr algn="ctr"/>
            <a:r>
              <a:rPr lang="ru-RU" sz="3600" kern="10">
                <a:ln w="9525">
                  <a:solidFill>
                    <a:srgbClr val="000000"/>
                  </a:solidFill>
                  <a:round/>
                  <a:headEnd/>
                  <a:tailEnd/>
                </a:ln>
                <a:solidFill>
                  <a:srgbClr val="FFFFFF"/>
                </a:solidFill>
                <a:latin typeface="Arial"/>
                <a:cs typeface="Arial"/>
              </a:rPr>
              <a:t>Морские коровы</a:t>
            </a:r>
          </a:p>
        </p:txBody>
      </p:sp>
    </p:spTree>
    <p:extLst>
      <p:ext uri="{BB962C8B-B14F-4D97-AF65-F5344CB8AC3E}">
        <p14:creationId xmlns:p14="http://schemas.microsoft.com/office/powerpoint/2010/main" val="38864131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i="1" dirty="0">
                <a:solidFill>
                  <a:srgbClr val="FF0000"/>
                </a:solidFill>
              </a:rPr>
              <a:t>Лови ошибку</a:t>
            </a:r>
            <a:r>
              <a:rPr lang="ru-RU" i="1" dirty="0">
                <a:solidFill>
                  <a:srgbClr val="FF0000"/>
                </a:solidFill>
              </a:rPr>
              <a:t/>
            </a:r>
            <a:br>
              <a:rPr lang="ru-RU" i="1" dirty="0">
                <a:solidFill>
                  <a:srgbClr val="FF0000"/>
                </a:solidFill>
              </a:rPr>
            </a:br>
            <a:endParaRPr lang="ru-RU" i="1" dirty="0">
              <a:solidFill>
                <a:srgbClr val="FF0000"/>
              </a:solidFill>
            </a:endParaRPr>
          </a:p>
        </p:txBody>
      </p:sp>
      <p:sp>
        <p:nvSpPr>
          <p:cNvPr id="3" name="Объект 2"/>
          <p:cNvSpPr>
            <a:spLocks noGrp="1"/>
          </p:cNvSpPr>
          <p:nvPr>
            <p:ph idx="1"/>
          </p:nvPr>
        </p:nvSpPr>
        <p:spPr>
          <a:xfrm>
            <a:off x="107504" y="1124744"/>
            <a:ext cx="8928992" cy="5472608"/>
          </a:xfrm>
        </p:spPr>
        <p:txBody>
          <a:bodyPr>
            <a:normAutofit fontScale="77500" lnSpcReduction="20000"/>
          </a:bodyPr>
          <a:lstStyle/>
          <a:p>
            <a:r>
              <a:rPr lang="ru-RU" i="1" dirty="0" smtClean="0">
                <a:solidFill>
                  <a:srgbClr val="7030A0"/>
                </a:solidFill>
                <a:latin typeface="Times New Roman" panose="02020603050405020304" pitchFamily="18" charset="0"/>
                <a:cs typeface="Times New Roman" panose="02020603050405020304" pitchFamily="18" charset="0"/>
              </a:rPr>
              <a:t>ЗАПОВЕДНИК </a:t>
            </a:r>
            <a:r>
              <a:rPr lang="ru-RU" i="1" dirty="0">
                <a:solidFill>
                  <a:srgbClr val="7030A0"/>
                </a:solidFill>
                <a:latin typeface="Times New Roman" panose="02020603050405020304" pitchFamily="18" charset="0"/>
                <a:cs typeface="Times New Roman" panose="02020603050405020304" pitchFamily="18" charset="0"/>
              </a:rPr>
              <a:t>– это специально отведенный государством участок земли, предназначенный для сохранения в естественном состоянии </a:t>
            </a:r>
            <a:r>
              <a:rPr lang="ru-RU" i="1" dirty="0" smtClean="0">
                <a:solidFill>
                  <a:srgbClr val="7030A0"/>
                </a:solidFill>
                <a:latin typeface="Times New Roman" panose="02020603050405020304" pitchFamily="18" charset="0"/>
                <a:cs typeface="Times New Roman" panose="02020603050405020304" pitchFamily="18" charset="0"/>
              </a:rPr>
              <a:t>исчезающих </a:t>
            </a:r>
            <a:r>
              <a:rPr lang="ru-RU" i="1" dirty="0">
                <a:solidFill>
                  <a:srgbClr val="7030A0"/>
                </a:solidFill>
                <a:latin typeface="Times New Roman" panose="02020603050405020304" pitchFamily="18" charset="0"/>
                <a:cs typeface="Times New Roman" panose="02020603050405020304" pitchFamily="18" charset="0"/>
              </a:rPr>
              <a:t>видов растительности и животного мира, требующих особой охраны. </a:t>
            </a:r>
          </a:p>
          <a:p>
            <a:endParaRPr lang="ru-RU" i="1" dirty="0">
              <a:solidFill>
                <a:srgbClr val="7030A0"/>
              </a:solidFill>
              <a:latin typeface="Times New Roman" panose="02020603050405020304" pitchFamily="18" charset="0"/>
              <a:cs typeface="Times New Roman" panose="02020603050405020304" pitchFamily="18" charset="0"/>
            </a:endParaRPr>
          </a:p>
          <a:p>
            <a:r>
              <a:rPr lang="ru-RU" i="1" dirty="0">
                <a:solidFill>
                  <a:srgbClr val="7030A0"/>
                </a:solidFill>
                <a:latin typeface="Times New Roman" panose="02020603050405020304" pitchFamily="18" charset="0"/>
                <a:cs typeface="Times New Roman" panose="02020603050405020304" pitchFamily="18" charset="0"/>
              </a:rPr>
              <a:t>Все естественные процессы протекают в заповедниках под влияния деятельности человека: здесь разрешается добыча любых видов ресурсов ( природных ), не допускается какие – либо биотехнические мероприятия, затрагивающие целостность природы. Охраняются отдельные  виды обитающих животных и произрастающих здесь растений. Территория заповедников </a:t>
            </a:r>
            <a:r>
              <a:rPr lang="ru-RU" i="1" dirty="0" smtClean="0">
                <a:solidFill>
                  <a:srgbClr val="7030A0"/>
                </a:solidFill>
                <a:latin typeface="Times New Roman" panose="02020603050405020304" pitchFamily="18" charset="0"/>
                <a:cs typeface="Times New Roman" panose="02020603050405020304" pitchFamily="18" charset="0"/>
              </a:rPr>
              <a:t>разрешена  </a:t>
            </a:r>
            <a:r>
              <a:rPr lang="ru-RU" i="1" dirty="0">
                <a:solidFill>
                  <a:srgbClr val="7030A0"/>
                </a:solidFill>
                <a:latin typeface="Times New Roman" panose="02020603050405020304" pitchFamily="18" charset="0"/>
                <a:cs typeface="Times New Roman" panose="02020603050405020304" pitchFamily="18" charset="0"/>
              </a:rPr>
              <a:t>для посещения  туристами и отдыхающими, так как неосторожное вмешательство не может нанести непоправимый вред природе.</a:t>
            </a:r>
          </a:p>
          <a:p>
            <a:endParaRPr lang="ru-RU" dirty="0"/>
          </a:p>
        </p:txBody>
      </p:sp>
    </p:spTree>
    <p:extLst>
      <p:ext uri="{BB962C8B-B14F-4D97-AF65-F5344CB8AC3E}">
        <p14:creationId xmlns:p14="http://schemas.microsoft.com/office/powerpoint/2010/main" val="4537886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p:txBody>
          <a:bodyPr/>
          <a:lstStyle/>
          <a:p>
            <a:pPr eaLnBrk="1" hangingPunct="1"/>
            <a:r>
              <a:rPr lang="ru-RU" sz="4000" smtClean="0">
                <a:solidFill>
                  <a:schemeClr val="bg1"/>
                </a:solidFill>
              </a:rPr>
              <a:t>Странствующий голубь</a:t>
            </a:r>
          </a:p>
        </p:txBody>
      </p:sp>
      <p:pic>
        <p:nvPicPr>
          <p:cNvPr id="6147" name="Picture 6" descr="голуби"/>
          <p:cNvPicPr>
            <a:picLocks noGrp="1" noChangeAspect="1" noChangeArrowheads="1"/>
          </p:cNvPicPr>
          <p:nvPr>
            <p:ph sz="half" idx="1"/>
          </p:nvPr>
        </p:nvPicPr>
        <p:blipFill>
          <a:blip r:embed="rId2">
            <a:lum bright="18000" contrast="36000"/>
            <a:extLst>
              <a:ext uri="{28A0092B-C50C-407E-A947-70E740481C1C}">
                <a14:useLocalDpi xmlns:a14="http://schemas.microsoft.com/office/drawing/2010/main" val="0"/>
              </a:ext>
            </a:extLst>
          </a:blip>
          <a:srcRect/>
          <a:stretch>
            <a:fillRect/>
          </a:stretch>
        </p:blipFill>
        <p:spPr>
          <a:xfrm>
            <a:off x="323850" y="1700213"/>
            <a:ext cx="3743325" cy="2449512"/>
          </a:xfrm>
          <a:noFill/>
        </p:spPr>
      </p:pic>
      <p:sp>
        <p:nvSpPr>
          <p:cNvPr id="6148" name="Rectangle 7"/>
          <p:cNvSpPr>
            <a:spLocks noGrp="1" noChangeArrowheads="1"/>
          </p:cNvSpPr>
          <p:nvPr>
            <p:ph sz="half" idx="2"/>
          </p:nvPr>
        </p:nvSpPr>
        <p:spPr>
          <a:xfrm>
            <a:off x="4067175" y="1341438"/>
            <a:ext cx="4897438" cy="5516562"/>
          </a:xfrm>
        </p:spPr>
        <p:txBody>
          <a:bodyPr/>
          <a:lstStyle/>
          <a:p>
            <a:pPr eaLnBrk="1" hangingPunct="1">
              <a:buFontTx/>
              <a:buNone/>
            </a:pPr>
            <a:r>
              <a:rPr lang="ru-RU" sz="1800" b="1" smtClean="0">
                <a:solidFill>
                  <a:schemeClr val="bg1"/>
                </a:solidFill>
              </a:rPr>
              <a:t>     Странствующий  голубь  –  очень красивая птица.  У  него  изящное тело, строго   обтекаемой   формы,  длинный, сужающийся  к  концу  хвост  и  узкие крылья,    приспособленные   для быстрого  полета.   Окрашены   они очень  интересно.  Эти птицы  обитали  в   старых   лиственных   лесах,   где находили   обильный   корм:  буковые орехи,  каштаны,  желуди,  семена. Привычка  держаться  стаями, строить гнезда   и   находиться   в   тесном соседстве  превратила  их  в легкую добычу  охотников.  К  1890  году  дикие странствующие   голуби   стали редкостью,  да  и  не  удивительно. Последний  странствующий   голубь умер в 1900 году.</a:t>
            </a:r>
            <a:r>
              <a:rPr lang="ru-RU" sz="1800" smtClean="0"/>
              <a:t> </a:t>
            </a:r>
          </a:p>
        </p:txBody>
      </p:sp>
      <p:sp>
        <p:nvSpPr>
          <p:cNvPr id="6149" name="AutoShape 8">
            <a:hlinkClick r:id="rId3" action="ppaction://hlinksldjump"/>
          </p:cNvPr>
          <p:cNvSpPr>
            <a:spLocks noChangeArrowheads="1"/>
          </p:cNvSpPr>
          <p:nvPr/>
        </p:nvSpPr>
        <p:spPr bwMode="auto">
          <a:xfrm>
            <a:off x="468313" y="6092825"/>
            <a:ext cx="976312" cy="558800"/>
          </a:xfrm>
          <a:prstGeom prst="rightArrow">
            <a:avLst>
              <a:gd name="adj1" fmla="val 50000"/>
              <a:gd name="adj2" fmla="val 43679"/>
            </a:avLst>
          </a:prstGeom>
          <a:solidFill>
            <a:schemeClr val="accent1"/>
          </a:solidFill>
          <a:ln w="9525">
            <a:solidFill>
              <a:schemeClr val="tx1"/>
            </a:solidFill>
            <a:miter lim="800000"/>
            <a:headEnd/>
            <a:tailEnd/>
          </a:ln>
        </p:spPr>
        <p:txBody>
          <a:bodyPr wrap="none" anchor="ctr"/>
          <a:lstStyle/>
          <a:p>
            <a:pPr algn="ctr"/>
            <a:r>
              <a:rPr lang="ru-RU" i="0"/>
              <a:t>назад</a:t>
            </a:r>
          </a:p>
        </p:txBody>
      </p:sp>
    </p:spTree>
    <p:extLst>
      <p:ext uri="{BB962C8B-B14F-4D97-AF65-F5344CB8AC3E}">
        <p14:creationId xmlns:p14="http://schemas.microsoft.com/office/powerpoint/2010/main" val="15609813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p:txBody>
          <a:bodyPr>
            <a:normAutofit fontScale="90000"/>
          </a:bodyPr>
          <a:lstStyle/>
          <a:p>
            <a:pPr eaLnBrk="1" hangingPunct="1"/>
            <a:r>
              <a:rPr lang="ru-RU" sz="2400" smtClean="0"/>
              <a:t>На </a:t>
            </a:r>
            <a:r>
              <a:rPr lang="ru-RU" sz="2400" i="1" smtClean="0"/>
              <a:t>красных </a:t>
            </a:r>
            <a:r>
              <a:rPr lang="ru-RU" sz="2400" smtClean="0"/>
              <a:t>страницах</a:t>
            </a:r>
            <a:r>
              <a:rPr lang="ru-RU" sz="3200" smtClean="0"/>
              <a:t> </a:t>
            </a:r>
            <a:r>
              <a:rPr lang="ru-RU" sz="2400" smtClean="0"/>
              <a:t>записаны</a:t>
            </a:r>
            <a:r>
              <a:rPr lang="ru-RU" sz="3200" smtClean="0"/>
              <a:t> </a:t>
            </a:r>
            <a:r>
              <a:rPr lang="ru-RU" sz="2400" smtClean="0"/>
              <a:t>особо редкие, исчезающие животные. Их мало, но еще можно встретить. Они могут исчезнуть совсем.</a:t>
            </a:r>
            <a:endParaRPr lang="ru-RU" sz="3200" smtClean="0"/>
          </a:p>
        </p:txBody>
      </p:sp>
      <p:pic>
        <p:nvPicPr>
          <p:cNvPr id="7171" name="Picture 9" descr="лошадь пр"/>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95288" y="1819275"/>
            <a:ext cx="3889375" cy="2833688"/>
          </a:xfrm>
          <a:noFill/>
        </p:spPr>
      </p:pic>
      <p:sp>
        <p:nvSpPr>
          <p:cNvPr id="7172" name="WordArt 11"/>
          <p:cNvSpPr>
            <a:spLocks noChangeArrowheads="1" noChangeShapeType="1" noTextEdit="1"/>
          </p:cNvSpPr>
          <p:nvPr/>
        </p:nvSpPr>
        <p:spPr bwMode="auto">
          <a:xfrm>
            <a:off x="611188" y="4797425"/>
            <a:ext cx="3529012" cy="1439863"/>
          </a:xfrm>
          <a:prstGeom prst="rect">
            <a:avLst/>
          </a:prstGeom>
        </p:spPr>
        <p:txBody>
          <a:bodyPr wrap="none" fromWordArt="1">
            <a:prstTxWarp prst="textPlain">
              <a:avLst>
                <a:gd name="adj" fmla="val 50000"/>
              </a:avLst>
            </a:prstTxWarp>
          </a:bodyPr>
          <a:lstStyle/>
          <a:p>
            <a:pPr algn="ctr"/>
            <a:r>
              <a:rPr lang="ru-RU" sz="3600" kern="10">
                <a:ln w="9525">
                  <a:solidFill>
                    <a:srgbClr val="000000"/>
                  </a:solidFill>
                  <a:round/>
                  <a:headEnd/>
                  <a:tailEnd/>
                </a:ln>
                <a:solidFill>
                  <a:srgbClr val="FFFFFF"/>
                </a:solidFill>
                <a:latin typeface="Arial"/>
                <a:cs typeface="Arial"/>
              </a:rPr>
              <a:t>Лошадь</a:t>
            </a:r>
          </a:p>
          <a:p>
            <a:pPr algn="ctr"/>
            <a:r>
              <a:rPr lang="ru-RU" sz="3600" kern="10">
                <a:ln w="9525">
                  <a:solidFill>
                    <a:srgbClr val="000000"/>
                  </a:solidFill>
                  <a:round/>
                  <a:headEnd/>
                  <a:tailEnd/>
                </a:ln>
                <a:solidFill>
                  <a:srgbClr val="FFFFFF"/>
                </a:solidFill>
                <a:latin typeface="Arial"/>
                <a:cs typeface="Arial"/>
              </a:rPr>
              <a:t>Пржевальского</a:t>
            </a:r>
          </a:p>
        </p:txBody>
      </p:sp>
      <p:pic>
        <p:nvPicPr>
          <p:cNvPr id="7173" name="Picture 13" descr="кит"/>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72000" y="1773238"/>
            <a:ext cx="4183063" cy="2879725"/>
          </a:xfrm>
          <a:noFill/>
        </p:spPr>
      </p:pic>
      <p:sp>
        <p:nvSpPr>
          <p:cNvPr id="7174" name="WordArt 14"/>
          <p:cNvSpPr>
            <a:spLocks noChangeArrowheads="1" noChangeShapeType="1" noTextEdit="1"/>
          </p:cNvSpPr>
          <p:nvPr/>
        </p:nvSpPr>
        <p:spPr bwMode="auto">
          <a:xfrm>
            <a:off x="5219700" y="5084763"/>
            <a:ext cx="2808288" cy="381000"/>
          </a:xfrm>
          <a:prstGeom prst="rect">
            <a:avLst/>
          </a:prstGeom>
        </p:spPr>
        <p:txBody>
          <a:bodyPr wrap="none" fromWordArt="1">
            <a:prstTxWarp prst="textPlain">
              <a:avLst>
                <a:gd name="adj" fmla="val 50000"/>
              </a:avLst>
            </a:prstTxWarp>
          </a:bodyPr>
          <a:lstStyle/>
          <a:p>
            <a:pPr algn="ctr"/>
            <a:r>
              <a:rPr lang="ru-RU" sz="3600" kern="10">
                <a:ln w="9525">
                  <a:solidFill>
                    <a:srgbClr val="000000"/>
                  </a:solidFill>
                  <a:round/>
                  <a:headEnd/>
                  <a:tailEnd/>
                </a:ln>
                <a:solidFill>
                  <a:srgbClr val="FFFFFF"/>
                </a:solidFill>
                <a:latin typeface="Arial"/>
                <a:cs typeface="Arial"/>
              </a:rPr>
              <a:t>Синий кит</a:t>
            </a:r>
          </a:p>
        </p:txBody>
      </p:sp>
    </p:spTree>
    <p:extLst>
      <p:ext uri="{BB962C8B-B14F-4D97-AF65-F5344CB8AC3E}">
        <p14:creationId xmlns:p14="http://schemas.microsoft.com/office/powerpoint/2010/main" val="37287601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p:txBody>
          <a:bodyPr/>
          <a:lstStyle/>
          <a:p>
            <a:pPr eaLnBrk="1" hangingPunct="1"/>
            <a:endParaRPr lang="ru-RU" smtClean="0"/>
          </a:p>
        </p:txBody>
      </p:sp>
      <p:pic>
        <p:nvPicPr>
          <p:cNvPr id="8195" name="Picture 7" descr="гепард"/>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0825" y="188913"/>
            <a:ext cx="4249738" cy="3187700"/>
          </a:xfrm>
          <a:noFill/>
        </p:spPr>
      </p:pic>
      <p:sp>
        <p:nvSpPr>
          <p:cNvPr id="8196" name="WordArt 8"/>
          <p:cNvSpPr>
            <a:spLocks noChangeArrowheads="1" noChangeShapeType="1" noTextEdit="1"/>
          </p:cNvSpPr>
          <p:nvPr/>
        </p:nvSpPr>
        <p:spPr bwMode="auto">
          <a:xfrm>
            <a:off x="971550" y="3644900"/>
            <a:ext cx="2109788" cy="647700"/>
          </a:xfrm>
          <a:prstGeom prst="rect">
            <a:avLst/>
          </a:prstGeom>
        </p:spPr>
        <p:txBody>
          <a:bodyPr wrap="none" fromWordArt="1">
            <a:prstTxWarp prst="textPlain">
              <a:avLst>
                <a:gd name="adj" fmla="val 50000"/>
              </a:avLst>
            </a:prstTxWarp>
          </a:bodyPr>
          <a:lstStyle/>
          <a:p>
            <a:pPr algn="ctr"/>
            <a:r>
              <a:rPr lang="ru-RU" sz="3600" kern="10">
                <a:ln w="9525">
                  <a:solidFill>
                    <a:srgbClr val="000000"/>
                  </a:solidFill>
                  <a:round/>
                  <a:headEnd/>
                  <a:tailEnd/>
                </a:ln>
                <a:solidFill>
                  <a:srgbClr val="FFFFFF"/>
                </a:solidFill>
                <a:latin typeface="Arial"/>
                <a:cs typeface="Arial"/>
              </a:rPr>
              <a:t>Гепард</a:t>
            </a:r>
          </a:p>
        </p:txBody>
      </p:sp>
      <p:pic>
        <p:nvPicPr>
          <p:cNvPr id="8197" name="Picture 9" descr="гиена"/>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87900" y="2924175"/>
            <a:ext cx="4105275" cy="3729038"/>
          </a:xfrm>
          <a:noFill/>
        </p:spPr>
      </p:pic>
      <p:sp>
        <p:nvSpPr>
          <p:cNvPr id="8198" name="WordArt 10"/>
          <p:cNvSpPr>
            <a:spLocks noChangeArrowheads="1" noChangeShapeType="1" noTextEdit="1"/>
          </p:cNvSpPr>
          <p:nvPr/>
        </p:nvSpPr>
        <p:spPr bwMode="auto">
          <a:xfrm>
            <a:off x="5219700" y="836613"/>
            <a:ext cx="3313113" cy="1512887"/>
          </a:xfrm>
          <a:prstGeom prst="rect">
            <a:avLst/>
          </a:prstGeom>
        </p:spPr>
        <p:txBody>
          <a:bodyPr wrap="none" fromWordArt="1">
            <a:prstTxWarp prst="textPlain">
              <a:avLst>
                <a:gd name="adj" fmla="val 50000"/>
              </a:avLst>
            </a:prstTxWarp>
          </a:bodyPr>
          <a:lstStyle/>
          <a:p>
            <a:pPr algn="ctr"/>
            <a:r>
              <a:rPr lang="ru-RU" sz="3600" kern="10">
                <a:ln w="9525">
                  <a:solidFill>
                    <a:srgbClr val="000000"/>
                  </a:solidFill>
                  <a:round/>
                  <a:headEnd/>
                  <a:tailEnd/>
                </a:ln>
                <a:solidFill>
                  <a:srgbClr val="FFFFFF"/>
                </a:solidFill>
                <a:latin typeface="Arial"/>
                <a:cs typeface="Arial"/>
              </a:rPr>
              <a:t>Полосатая </a:t>
            </a:r>
          </a:p>
          <a:p>
            <a:pPr algn="ctr"/>
            <a:r>
              <a:rPr lang="ru-RU" sz="3600" kern="10">
                <a:ln w="9525">
                  <a:solidFill>
                    <a:srgbClr val="000000"/>
                  </a:solidFill>
                  <a:round/>
                  <a:headEnd/>
                  <a:tailEnd/>
                </a:ln>
                <a:solidFill>
                  <a:srgbClr val="FFFFFF"/>
                </a:solidFill>
                <a:latin typeface="Arial"/>
                <a:cs typeface="Arial"/>
              </a:rPr>
              <a:t>гиена</a:t>
            </a:r>
          </a:p>
        </p:txBody>
      </p:sp>
    </p:spTree>
    <p:extLst>
      <p:ext uri="{BB962C8B-B14F-4D97-AF65-F5344CB8AC3E}">
        <p14:creationId xmlns:p14="http://schemas.microsoft.com/office/powerpoint/2010/main" val="15662637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a:xfrm>
            <a:off x="457200" y="0"/>
            <a:ext cx="8229600" cy="1417638"/>
          </a:xfrm>
        </p:spPr>
        <p:txBody>
          <a:bodyPr/>
          <a:lstStyle/>
          <a:p>
            <a:pPr eaLnBrk="1" hangingPunct="1"/>
            <a:r>
              <a:rPr lang="ru-RU" smtClean="0"/>
              <a:t>Зебра Грэви</a:t>
            </a:r>
          </a:p>
        </p:txBody>
      </p:sp>
      <p:sp>
        <p:nvSpPr>
          <p:cNvPr id="9219" name="Rectangle 6"/>
          <p:cNvSpPr>
            <a:spLocks noGrp="1" noChangeArrowheads="1"/>
          </p:cNvSpPr>
          <p:nvPr>
            <p:ph sz="half" idx="2"/>
          </p:nvPr>
        </p:nvSpPr>
        <p:spPr>
          <a:xfrm>
            <a:off x="4067175" y="981075"/>
            <a:ext cx="4897438" cy="5688013"/>
          </a:xfrm>
        </p:spPr>
        <p:txBody>
          <a:bodyPr/>
          <a:lstStyle/>
          <a:p>
            <a:pPr eaLnBrk="1" hangingPunct="1">
              <a:buFontTx/>
              <a:buNone/>
            </a:pPr>
            <a:r>
              <a:rPr lang="ru-RU" sz="1800" b="1" smtClean="0"/>
              <a:t>        Зебру   Грэви   еще   называют пустынной зеброй. Этот вид зебры самый   крупный.   Живут   они небольшими  семействами   по четыре-семь голов, возглавляемыми самцами.   Семейные союзы заключаются у зебр на всю жизнь. Это самые, по-видимому, древние зебры. Жеребята зебр Грэви родятся с гривой по всему хребту – от холки до хвоста. Эта зебра живет в Южной Эфиопии, Сомали и других странах Африки. Зебры очень дружны между собой. Если какому-нибудь малышу грозит опасность, на его защиту становится все семейство. У этих животных, помимо их удивительной окраски, хорошее зрение и память. Но если человек не станет охранять этих животных, они могут исчезнуть навсегда.</a:t>
            </a:r>
            <a:endParaRPr lang="ru-RU" b="1" smtClean="0"/>
          </a:p>
        </p:txBody>
      </p:sp>
      <p:pic>
        <p:nvPicPr>
          <p:cNvPr id="9220" name="Picture 7" descr="зебра"/>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9388" y="1341438"/>
            <a:ext cx="3960812" cy="3240087"/>
          </a:xfrm>
          <a:noFill/>
        </p:spPr>
      </p:pic>
      <p:sp>
        <p:nvSpPr>
          <p:cNvPr id="9221" name="AutoShape 8">
            <a:hlinkClick r:id="rId3" action="ppaction://hlinksldjump"/>
          </p:cNvPr>
          <p:cNvSpPr>
            <a:spLocks noChangeArrowheads="1"/>
          </p:cNvSpPr>
          <p:nvPr/>
        </p:nvSpPr>
        <p:spPr bwMode="auto">
          <a:xfrm>
            <a:off x="468313" y="6021388"/>
            <a:ext cx="1150937" cy="647700"/>
          </a:xfrm>
          <a:prstGeom prst="rightArrow">
            <a:avLst>
              <a:gd name="adj1" fmla="val 50000"/>
              <a:gd name="adj2" fmla="val 44424"/>
            </a:avLst>
          </a:prstGeom>
          <a:solidFill>
            <a:schemeClr val="accent1"/>
          </a:solidFill>
          <a:ln w="9525">
            <a:solidFill>
              <a:schemeClr val="tx1"/>
            </a:solidFill>
            <a:miter lim="800000"/>
            <a:headEnd/>
            <a:tailEnd/>
          </a:ln>
        </p:spPr>
        <p:txBody>
          <a:bodyPr wrap="none" anchor="ctr"/>
          <a:lstStyle/>
          <a:p>
            <a:pPr algn="ctr"/>
            <a:r>
              <a:rPr lang="ru-RU"/>
              <a:t>назад</a:t>
            </a:r>
          </a:p>
        </p:txBody>
      </p:sp>
    </p:spTree>
    <p:extLst>
      <p:ext uri="{BB962C8B-B14F-4D97-AF65-F5344CB8AC3E}">
        <p14:creationId xmlns:p14="http://schemas.microsoft.com/office/powerpoint/2010/main" val="38615180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p:txBody>
          <a:bodyPr>
            <a:normAutofit fontScale="90000"/>
          </a:bodyPr>
          <a:lstStyle/>
          <a:p>
            <a:pPr eaLnBrk="1" hangingPunct="1"/>
            <a:r>
              <a:rPr lang="ru-RU" sz="2400" smtClean="0"/>
              <a:t>На </a:t>
            </a:r>
            <a:r>
              <a:rPr lang="ru-RU" sz="2400" i="1" smtClean="0"/>
              <a:t>желтые</a:t>
            </a:r>
            <a:r>
              <a:rPr lang="ru-RU" sz="2400" smtClean="0"/>
              <a:t> страницы занесены животные, количество которых стремительно уменьшается. Если мы не поможем им, то они могут попасть на опасные красные страницы.   </a:t>
            </a:r>
          </a:p>
        </p:txBody>
      </p:sp>
      <p:pic>
        <p:nvPicPr>
          <p:cNvPr id="10243" name="Picture 8" descr="тигр х"/>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23850" y="1773238"/>
            <a:ext cx="4098925" cy="3074987"/>
          </a:xfrm>
          <a:noFill/>
        </p:spPr>
      </p:pic>
      <p:sp>
        <p:nvSpPr>
          <p:cNvPr id="10244" name="WordArt 10"/>
          <p:cNvSpPr>
            <a:spLocks noChangeArrowheads="1" noChangeShapeType="1" noTextEdit="1"/>
          </p:cNvSpPr>
          <p:nvPr/>
        </p:nvSpPr>
        <p:spPr bwMode="auto">
          <a:xfrm>
            <a:off x="684213" y="5084763"/>
            <a:ext cx="3382962" cy="1296987"/>
          </a:xfrm>
          <a:prstGeom prst="rect">
            <a:avLst/>
          </a:prstGeom>
        </p:spPr>
        <p:txBody>
          <a:bodyPr wrap="none" fromWordArt="1">
            <a:prstTxWarp prst="textPlain">
              <a:avLst>
                <a:gd name="adj" fmla="val 50000"/>
              </a:avLst>
            </a:prstTxWarp>
          </a:bodyPr>
          <a:lstStyle/>
          <a:p>
            <a:pPr algn="ctr"/>
            <a:r>
              <a:rPr lang="ru-RU" sz="3600" kern="10">
                <a:ln w="9525">
                  <a:solidFill>
                    <a:srgbClr val="000000"/>
                  </a:solidFill>
                  <a:round/>
                  <a:headEnd/>
                  <a:tailEnd/>
                </a:ln>
                <a:solidFill>
                  <a:schemeClr val="tx2"/>
                </a:solidFill>
                <a:latin typeface="Arial"/>
                <a:cs typeface="Arial"/>
              </a:rPr>
              <a:t>Амурский </a:t>
            </a:r>
          </a:p>
          <a:p>
            <a:pPr algn="ctr"/>
            <a:r>
              <a:rPr lang="ru-RU" sz="3600" kern="10">
                <a:ln w="9525">
                  <a:solidFill>
                    <a:srgbClr val="000000"/>
                  </a:solidFill>
                  <a:round/>
                  <a:headEnd/>
                  <a:tailEnd/>
                </a:ln>
                <a:solidFill>
                  <a:schemeClr val="tx2"/>
                </a:solidFill>
                <a:latin typeface="Arial"/>
                <a:cs typeface="Arial"/>
              </a:rPr>
              <a:t>тигр</a:t>
            </a:r>
          </a:p>
        </p:txBody>
      </p:sp>
      <p:pic>
        <p:nvPicPr>
          <p:cNvPr id="10245" name="Picture 11" descr="морж"/>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59338" y="1773238"/>
            <a:ext cx="3960812" cy="3024187"/>
          </a:xfrm>
          <a:noFill/>
        </p:spPr>
      </p:pic>
      <p:sp>
        <p:nvSpPr>
          <p:cNvPr id="10246" name="WordArt 12"/>
          <p:cNvSpPr>
            <a:spLocks noChangeArrowheads="1" noChangeShapeType="1" noTextEdit="1"/>
          </p:cNvSpPr>
          <p:nvPr/>
        </p:nvSpPr>
        <p:spPr bwMode="auto">
          <a:xfrm>
            <a:off x="5580063" y="5157788"/>
            <a:ext cx="1838325" cy="523875"/>
          </a:xfrm>
          <a:prstGeom prst="rect">
            <a:avLst/>
          </a:prstGeom>
        </p:spPr>
        <p:txBody>
          <a:bodyPr wrap="none" fromWordArt="1">
            <a:prstTxWarp prst="textPlain">
              <a:avLst>
                <a:gd name="adj" fmla="val 50000"/>
              </a:avLst>
            </a:prstTxWarp>
          </a:bodyPr>
          <a:lstStyle/>
          <a:p>
            <a:pPr algn="ctr"/>
            <a:r>
              <a:rPr lang="ru-RU" sz="3600" kern="10">
                <a:ln w="9525">
                  <a:solidFill>
                    <a:srgbClr val="000000"/>
                  </a:solidFill>
                  <a:round/>
                  <a:headEnd/>
                  <a:tailEnd/>
                </a:ln>
                <a:solidFill>
                  <a:schemeClr val="tx2"/>
                </a:solidFill>
                <a:latin typeface="Arial"/>
                <a:cs typeface="Arial"/>
              </a:rPr>
              <a:t>Морж</a:t>
            </a:r>
          </a:p>
        </p:txBody>
      </p:sp>
    </p:spTree>
    <p:extLst>
      <p:ext uri="{BB962C8B-B14F-4D97-AF65-F5344CB8AC3E}">
        <p14:creationId xmlns:p14="http://schemas.microsoft.com/office/powerpoint/2010/main" val="16193153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p:txBody>
          <a:bodyPr/>
          <a:lstStyle/>
          <a:p>
            <a:pPr eaLnBrk="1" hangingPunct="1"/>
            <a:r>
              <a:rPr lang="ru-RU" sz="4800" b="1" smtClean="0"/>
              <a:t>Лев</a:t>
            </a:r>
          </a:p>
        </p:txBody>
      </p:sp>
      <p:sp>
        <p:nvSpPr>
          <p:cNvPr id="11267" name="Rectangle 6"/>
          <p:cNvSpPr>
            <a:spLocks noGrp="1" noChangeArrowheads="1"/>
          </p:cNvSpPr>
          <p:nvPr>
            <p:ph sz="half" idx="2"/>
          </p:nvPr>
        </p:nvSpPr>
        <p:spPr>
          <a:xfrm>
            <a:off x="4284663" y="1125538"/>
            <a:ext cx="4679950" cy="5543550"/>
          </a:xfrm>
        </p:spPr>
        <p:txBody>
          <a:bodyPr/>
          <a:lstStyle/>
          <a:p>
            <a:pPr eaLnBrk="1" hangingPunct="1">
              <a:buFontTx/>
              <a:buNone/>
            </a:pPr>
            <a:r>
              <a:rPr lang="ru-RU" sz="1600" b="1" smtClean="0"/>
              <a:t>     В силе, ловкости, смелости мало кто может сравниться со львом. Отличительный признак льва – грива.  У самок гривы не бывает. Живут львы небольшими семействами. У каждого семейства свои владения. Львы никогда не убьют лишнюю антилопу, добудут мяса столько, сколько могут съесть. Охотятся львы обычно ночью. После охоты львы обычно отдыхают. Они спят на деревьях, растянувшись на ветвях и свесив лапы вниз. Царь зверей обладает не только смелостью и большой силой, но и уважением к своим подчиненным. Великолепен и хвост льва – длинный, тонкий, тугой. Он содержит в себе необъяснимую силу: может вдруг стать прочным, как металл, может ударить, будто чугунной палкой. </a:t>
            </a:r>
          </a:p>
          <a:p>
            <a:pPr eaLnBrk="1" hangingPunct="1">
              <a:buFontTx/>
              <a:buNone/>
            </a:pPr>
            <a:r>
              <a:rPr lang="ru-RU" sz="1600" b="1" smtClean="0"/>
              <a:t>        Когда-то  давным-давно львы обитали на территории нашей страны. Сейчас они уцелели только в Африке  и Индии</a:t>
            </a:r>
            <a:r>
              <a:rPr lang="ru-RU" sz="1600" smtClean="0"/>
              <a:t>.</a:t>
            </a:r>
          </a:p>
        </p:txBody>
      </p:sp>
      <p:pic>
        <p:nvPicPr>
          <p:cNvPr id="11268" name="Picture 7" descr="лев"/>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0825" y="1254125"/>
            <a:ext cx="3889375" cy="3903663"/>
          </a:xfrm>
          <a:noFill/>
        </p:spPr>
      </p:pic>
      <p:sp>
        <p:nvSpPr>
          <p:cNvPr id="11269" name="AutoShape 8"/>
          <p:cNvSpPr>
            <a:spLocks noChangeArrowheads="1"/>
          </p:cNvSpPr>
          <p:nvPr/>
        </p:nvSpPr>
        <p:spPr bwMode="auto">
          <a:xfrm>
            <a:off x="468313" y="6092825"/>
            <a:ext cx="1150937" cy="558800"/>
          </a:xfrm>
          <a:prstGeom prst="rightArrow">
            <a:avLst>
              <a:gd name="adj1" fmla="val 50000"/>
              <a:gd name="adj2" fmla="val 51491"/>
            </a:avLst>
          </a:prstGeom>
          <a:solidFill>
            <a:schemeClr val="accent1"/>
          </a:solidFill>
          <a:ln w="9525">
            <a:solidFill>
              <a:schemeClr val="tx1"/>
            </a:solidFill>
            <a:miter lim="800000"/>
            <a:headEnd/>
            <a:tailEnd/>
          </a:ln>
        </p:spPr>
        <p:txBody>
          <a:bodyPr wrap="none" anchor="ctr"/>
          <a:lstStyle/>
          <a:p>
            <a:pPr algn="ctr"/>
            <a:r>
              <a:rPr lang="ru-RU">
                <a:hlinkClick r:id="rId3" action="ppaction://hlinksldjump"/>
              </a:rPr>
              <a:t>назад</a:t>
            </a:r>
            <a:endParaRPr lang="ru-RU"/>
          </a:p>
        </p:txBody>
      </p:sp>
    </p:spTree>
    <p:extLst>
      <p:ext uri="{BB962C8B-B14F-4D97-AF65-F5344CB8AC3E}">
        <p14:creationId xmlns:p14="http://schemas.microsoft.com/office/powerpoint/2010/main" val="16619276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p:txBody>
          <a:bodyPr>
            <a:normAutofit fontScale="90000"/>
          </a:bodyPr>
          <a:lstStyle/>
          <a:p>
            <a:pPr eaLnBrk="1" hangingPunct="1"/>
            <a:r>
              <a:rPr lang="ru-RU" sz="2400" smtClean="0"/>
              <a:t>На </a:t>
            </a:r>
            <a:r>
              <a:rPr lang="ru-RU" sz="2400" i="1" smtClean="0"/>
              <a:t>серых</a:t>
            </a:r>
            <a:r>
              <a:rPr lang="ru-RU" sz="2400" smtClean="0"/>
              <a:t> страницах записаны названия животных, которые до сих пор мало изучены.Места их обитания труднодоступны или точно не установлены</a:t>
            </a:r>
            <a:r>
              <a:rPr lang="ru-RU" sz="1800" smtClean="0"/>
              <a:t>.</a:t>
            </a:r>
            <a:r>
              <a:rPr lang="ru-RU" sz="2400" smtClean="0"/>
              <a:t> </a:t>
            </a:r>
          </a:p>
        </p:txBody>
      </p:sp>
      <p:pic>
        <p:nvPicPr>
          <p:cNvPr id="12291" name="Picture 7" descr="черепаха"/>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0825" y="2060575"/>
            <a:ext cx="4130675" cy="3198813"/>
          </a:xfrm>
          <a:noFill/>
        </p:spPr>
      </p:pic>
      <p:sp>
        <p:nvSpPr>
          <p:cNvPr id="12292" name="WordArt 8"/>
          <p:cNvSpPr>
            <a:spLocks noChangeArrowheads="1" noChangeShapeType="1" noTextEdit="1"/>
          </p:cNvSpPr>
          <p:nvPr/>
        </p:nvSpPr>
        <p:spPr bwMode="auto">
          <a:xfrm>
            <a:off x="900113" y="5589588"/>
            <a:ext cx="2425700" cy="523875"/>
          </a:xfrm>
          <a:prstGeom prst="rect">
            <a:avLst/>
          </a:prstGeom>
        </p:spPr>
        <p:txBody>
          <a:bodyPr wrap="none" fromWordArt="1">
            <a:prstTxWarp prst="textPlain">
              <a:avLst>
                <a:gd name="adj" fmla="val 50000"/>
              </a:avLst>
            </a:prstTxWarp>
          </a:bodyPr>
          <a:lstStyle/>
          <a:p>
            <a:pPr algn="ctr"/>
            <a:r>
              <a:rPr lang="ru-RU" sz="3600" kern="10">
                <a:ln w="9525">
                  <a:solidFill>
                    <a:srgbClr val="000000"/>
                  </a:solidFill>
                  <a:round/>
                  <a:headEnd/>
                  <a:tailEnd/>
                </a:ln>
                <a:solidFill>
                  <a:schemeClr val="tx2"/>
                </a:solidFill>
                <a:latin typeface="Arial"/>
                <a:cs typeface="Arial"/>
              </a:rPr>
              <a:t>Черепаха</a:t>
            </a:r>
          </a:p>
        </p:txBody>
      </p:sp>
      <p:pic>
        <p:nvPicPr>
          <p:cNvPr id="12293" name="Picture 11" descr="геркулес"/>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62500" y="2060575"/>
            <a:ext cx="3986213" cy="3230563"/>
          </a:xfrm>
          <a:noFill/>
        </p:spPr>
      </p:pic>
      <p:sp>
        <p:nvSpPr>
          <p:cNvPr id="12294" name="WordArt 12"/>
          <p:cNvSpPr>
            <a:spLocks noChangeArrowheads="1" noChangeShapeType="1" noTextEdit="1"/>
          </p:cNvSpPr>
          <p:nvPr/>
        </p:nvSpPr>
        <p:spPr bwMode="auto">
          <a:xfrm>
            <a:off x="5003800" y="5516563"/>
            <a:ext cx="3529013" cy="523875"/>
          </a:xfrm>
          <a:prstGeom prst="rect">
            <a:avLst/>
          </a:prstGeom>
        </p:spPr>
        <p:txBody>
          <a:bodyPr wrap="none" fromWordArt="1">
            <a:prstTxWarp prst="textPlain">
              <a:avLst>
                <a:gd name="adj" fmla="val 50000"/>
              </a:avLst>
            </a:prstTxWarp>
          </a:bodyPr>
          <a:lstStyle/>
          <a:p>
            <a:pPr algn="ctr"/>
            <a:r>
              <a:rPr lang="ru-RU" sz="3600" kern="10">
                <a:ln w="9525">
                  <a:solidFill>
                    <a:srgbClr val="000000"/>
                  </a:solidFill>
                  <a:round/>
                  <a:headEnd/>
                  <a:tailEnd/>
                </a:ln>
                <a:solidFill>
                  <a:schemeClr val="tx2"/>
                </a:solidFill>
                <a:latin typeface="Arial"/>
                <a:cs typeface="Arial"/>
              </a:rPr>
              <a:t>Жук - геркулес</a:t>
            </a:r>
          </a:p>
        </p:txBody>
      </p:sp>
    </p:spTree>
    <p:extLst>
      <p:ext uri="{BB962C8B-B14F-4D97-AF65-F5344CB8AC3E}">
        <p14:creationId xmlns:p14="http://schemas.microsoft.com/office/powerpoint/2010/main" val="24403248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p:txBody>
          <a:bodyPr/>
          <a:lstStyle/>
          <a:p>
            <a:pPr eaLnBrk="1" hangingPunct="1"/>
            <a:r>
              <a:rPr lang="ru-RU" b="1" smtClean="0"/>
              <a:t>Императорский пингвин</a:t>
            </a:r>
          </a:p>
        </p:txBody>
      </p:sp>
      <p:sp>
        <p:nvSpPr>
          <p:cNvPr id="13315" name="Rectangle 6"/>
          <p:cNvSpPr>
            <a:spLocks noGrp="1" noChangeArrowheads="1"/>
          </p:cNvSpPr>
          <p:nvPr>
            <p:ph sz="half" idx="2"/>
          </p:nvPr>
        </p:nvSpPr>
        <p:spPr>
          <a:xfrm>
            <a:off x="4211638" y="1268413"/>
            <a:ext cx="4752975" cy="5400675"/>
          </a:xfrm>
        </p:spPr>
        <p:txBody>
          <a:bodyPr/>
          <a:lstStyle/>
          <a:p>
            <a:pPr eaLnBrk="1" hangingPunct="1">
              <a:buFontTx/>
              <a:buNone/>
            </a:pPr>
            <a:r>
              <a:rPr lang="ru-RU" sz="1800" b="1" smtClean="0"/>
              <a:t>        Императорские пингвины живут в Антарктиде. Зимой, когда морозы достигают минус шестьдесят градусов по Цельсию, пингвины выводят и растят своих птенцов. У пары пингвинов появляется одно-единственное яйцо. Если яйцо упадет на снег, оно погибнет. Самец два месяца согревает яйцо, держа его между лапами, пока малыш не проклюнется. Между тем мама уже ловит рыбу и рачков, чтобы прокормить будущего малыша. Подросший детеныш ест довольно много рыбы – четырех килограммов в день. Императорские пингвины очень крупные. Они редко выходят на берег, предпочитая оставаться на морском льду.</a:t>
            </a:r>
          </a:p>
        </p:txBody>
      </p:sp>
      <p:pic>
        <p:nvPicPr>
          <p:cNvPr id="13316" name="Picture 7" descr="пингвин"/>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9388" y="1628775"/>
            <a:ext cx="3960812" cy="3054350"/>
          </a:xfrm>
          <a:noFill/>
        </p:spPr>
      </p:pic>
      <p:sp>
        <p:nvSpPr>
          <p:cNvPr id="13317" name="AutoShape 8">
            <a:hlinkClick r:id="rId3" action="ppaction://hlinksldjump"/>
          </p:cNvPr>
          <p:cNvSpPr>
            <a:spLocks noChangeArrowheads="1"/>
          </p:cNvSpPr>
          <p:nvPr/>
        </p:nvSpPr>
        <p:spPr bwMode="auto">
          <a:xfrm>
            <a:off x="539750" y="5949950"/>
            <a:ext cx="1223963" cy="628650"/>
          </a:xfrm>
          <a:prstGeom prst="rightArrow">
            <a:avLst>
              <a:gd name="adj1" fmla="val 50000"/>
              <a:gd name="adj2" fmla="val 48674"/>
            </a:avLst>
          </a:prstGeom>
          <a:solidFill>
            <a:schemeClr val="accent1"/>
          </a:solidFill>
          <a:ln w="9525">
            <a:solidFill>
              <a:schemeClr val="tx1"/>
            </a:solidFill>
            <a:miter lim="800000"/>
            <a:headEnd/>
            <a:tailEnd/>
          </a:ln>
        </p:spPr>
        <p:txBody>
          <a:bodyPr wrap="none" anchor="ctr"/>
          <a:lstStyle/>
          <a:p>
            <a:pPr algn="ctr"/>
            <a:r>
              <a:rPr lang="ru-RU"/>
              <a:t>назад</a:t>
            </a:r>
          </a:p>
        </p:txBody>
      </p:sp>
    </p:spTree>
    <p:extLst>
      <p:ext uri="{BB962C8B-B14F-4D97-AF65-F5344CB8AC3E}">
        <p14:creationId xmlns:p14="http://schemas.microsoft.com/office/powerpoint/2010/main" val="20868309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title"/>
          </p:nvPr>
        </p:nvSpPr>
        <p:spPr/>
        <p:txBody>
          <a:bodyPr/>
          <a:lstStyle/>
          <a:p>
            <a:pPr eaLnBrk="1" hangingPunct="1"/>
            <a:r>
              <a:rPr lang="ru-RU" sz="2800" smtClean="0"/>
              <a:t>На </a:t>
            </a:r>
            <a:r>
              <a:rPr lang="ru-RU" sz="2800" i="1" smtClean="0"/>
              <a:t>белых</a:t>
            </a:r>
            <a:r>
              <a:rPr lang="ru-RU" sz="2800" smtClean="0"/>
              <a:t> страницах записаны животные, численность которых всегда была невелика.</a:t>
            </a:r>
          </a:p>
        </p:txBody>
      </p:sp>
      <p:pic>
        <p:nvPicPr>
          <p:cNvPr id="14339" name="Picture 7" descr="олень х"/>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23850" y="1557338"/>
            <a:ext cx="4202113" cy="3024187"/>
          </a:xfrm>
          <a:noFill/>
        </p:spPr>
      </p:pic>
      <p:sp>
        <p:nvSpPr>
          <p:cNvPr id="14340" name="WordArt 8"/>
          <p:cNvSpPr>
            <a:spLocks noChangeArrowheads="1" noChangeShapeType="1" noTextEdit="1"/>
          </p:cNvSpPr>
          <p:nvPr/>
        </p:nvSpPr>
        <p:spPr bwMode="auto">
          <a:xfrm>
            <a:off x="755650" y="4941888"/>
            <a:ext cx="3095625" cy="1047750"/>
          </a:xfrm>
          <a:prstGeom prst="rect">
            <a:avLst/>
          </a:prstGeom>
        </p:spPr>
        <p:txBody>
          <a:bodyPr wrap="none" fromWordArt="1">
            <a:prstTxWarp prst="textPlain">
              <a:avLst>
                <a:gd name="adj" fmla="val 50000"/>
              </a:avLst>
            </a:prstTxWarp>
          </a:bodyPr>
          <a:lstStyle/>
          <a:p>
            <a:pPr algn="ctr"/>
            <a:r>
              <a:rPr lang="ru-RU" sz="3600" kern="10">
                <a:ln w="9525">
                  <a:solidFill>
                    <a:srgbClr val="000000"/>
                  </a:solidFill>
                  <a:round/>
                  <a:headEnd/>
                  <a:tailEnd/>
                </a:ln>
                <a:solidFill>
                  <a:schemeClr val="tx2"/>
                </a:solidFill>
                <a:latin typeface="Arial"/>
                <a:cs typeface="Arial"/>
              </a:rPr>
              <a:t>Пятнистый </a:t>
            </a:r>
          </a:p>
          <a:p>
            <a:pPr algn="ctr"/>
            <a:r>
              <a:rPr lang="ru-RU" sz="3600" kern="10">
                <a:ln w="9525">
                  <a:solidFill>
                    <a:srgbClr val="000000"/>
                  </a:solidFill>
                  <a:round/>
                  <a:headEnd/>
                  <a:tailEnd/>
                </a:ln>
                <a:solidFill>
                  <a:schemeClr val="tx2"/>
                </a:solidFill>
                <a:latin typeface="Arial"/>
                <a:cs typeface="Arial"/>
              </a:rPr>
              <a:t>олень</a:t>
            </a:r>
          </a:p>
        </p:txBody>
      </p:sp>
      <p:pic>
        <p:nvPicPr>
          <p:cNvPr id="14341" name="Picture 9" descr="утконос"/>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16463" y="1557338"/>
            <a:ext cx="4206875" cy="3024187"/>
          </a:xfrm>
          <a:noFill/>
        </p:spPr>
      </p:pic>
      <p:sp>
        <p:nvSpPr>
          <p:cNvPr id="14342" name="WordArt 10"/>
          <p:cNvSpPr>
            <a:spLocks noChangeArrowheads="1" noChangeShapeType="1" noTextEdit="1"/>
          </p:cNvSpPr>
          <p:nvPr/>
        </p:nvSpPr>
        <p:spPr bwMode="auto">
          <a:xfrm>
            <a:off x="5292725" y="5084763"/>
            <a:ext cx="2352675" cy="523875"/>
          </a:xfrm>
          <a:prstGeom prst="rect">
            <a:avLst/>
          </a:prstGeom>
        </p:spPr>
        <p:txBody>
          <a:bodyPr wrap="none" fromWordArt="1">
            <a:prstTxWarp prst="textPlain">
              <a:avLst>
                <a:gd name="adj" fmla="val 50000"/>
              </a:avLst>
            </a:prstTxWarp>
          </a:bodyPr>
          <a:lstStyle/>
          <a:p>
            <a:pPr algn="ctr"/>
            <a:r>
              <a:rPr lang="ru-RU" sz="3600" kern="10">
                <a:ln w="9525">
                  <a:solidFill>
                    <a:srgbClr val="000000"/>
                  </a:solidFill>
                  <a:round/>
                  <a:headEnd/>
                  <a:tailEnd/>
                </a:ln>
                <a:solidFill>
                  <a:schemeClr val="tx2"/>
                </a:solidFill>
                <a:latin typeface="Arial"/>
                <a:cs typeface="Arial"/>
              </a:rPr>
              <a:t>Утконос</a:t>
            </a:r>
          </a:p>
        </p:txBody>
      </p:sp>
    </p:spTree>
    <p:extLst>
      <p:ext uri="{BB962C8B-B14F-4D97-AF65-F5344CB8AC3E}">
        <p14:creationId xmlns:p14="http://schemas.microsoft.com/office/powerpoint/2010/main" val="828880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p:txBody>
          <a:bodyPr/>
          <a:lstStyle/>
          <a:p>
            <a:pPr eaLnBrk="1" hangingPunct="1"/>
            <a:endParaRPr lang="ru-RU" smtClean="0"/>
          </a:p>
        </p:txBody>
      </p:sp>
      <p:pic>
        <p:nvPicPr>
          <p:cNvPr id="15363" name="Picture 7" descr="барс"/>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39750" y="260350"/>
            <a:ext cx="4130675" cy="3497263"/>
          </a:xfrm>
          <a:noFill/>
        </p:spPr>
      </p:pic>
      <p:sp>
        <p:nvSpPr>
          <p:cNvPr id="15364" name="WordArt 8"/>
          <p:cNvSpPr>
            <a:spLocks noChangeArrowheads="1" noChangeShapeType="1" noTextEdit="1"/>
          </p:cNvSpPr>
          <p:nvPr/>
        </p:nvSpPr>
        <p:spPr bwMode="auto">
          <a:xfrm>
            <a:off x="900113" y="4005263"/>
            <a:ext cx="3240087" cy="1223962"/>
          </a:xfrm>
          <a:prstGeom prst="rect">
            <a:avLst/>
          </a:prstGeom>
        </p:spPr>
        <p:txBody>
          <a:bodyPr wrap="none" fromWordArt="1">
            <a:prstTxWarp prst="textPlain">
              <a:avLst>
                <a:gd name="adj" fmla="val 50000"/>
              </a:avLst>
            </a:prstTxWarp>
          </a:bodyPr>
          <a:lstStyle/>
          <a:p>
            <a:pPr algn="ctr"/>
            <a:r>
              <a:rPr lang="ru-RU" sz="3600" kern="10">
                <a:ln w="9525">
                  <a:solidFill>
                    <a:srgbClr val="000000"/>
                  </a:solidFill>
                  <a:round/>
                  <a:headEnd/>
                  <a:tailEnd/>
                </a:ln>
                <a:solidFill>
                  <a:schemeClr val="tx2"/>
                </a:solidFill>
                <a:latin typeface="Arial"/>
                <a:cs typeface="Arial"/>
              </a:rPr>
              <a:t>Снежный </a:t>
            </a:r>
          </a:p>
          <a:p>
            <a:pPr algn="ctr"/>
            <a:r>
              <a:rPr lang="ru-RU" sz="3600" kern="10">
                <a:ln w="9525">
                  <a:solidFill>
                    <a:srgbClr val="000000"/>
                  </a:solidFill>
                  <a:round/>
                  <a:headEnd/>
                  <a:tailEnd/>
                </a:ln>
                <a:solidFill>
                  <a:schemeClr val="tx2"/>
                </a:solidFill>
                <a:latin typeface="Arial"/>
                <a:cs typeface="Arial"/>
              </a:rPr>
              <a:t>барс</a:t>
            </a:r>
          </a:p>
        </p:txBody>
      </p:sp>
      <p:pic>
        <p:nvPicPr>
          <p:cNvPr id="15365" name="Picture 9" descr="белый медв"/>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76825" y="3246438"/>
            <a:ext cx="3875088" cy="3287712"/>
          </a:xfrm>
          <a:noFill/>
        </p:spPr>
      </p:pic>
      <p:sp>
        <p:nvSpPr>
          <p:cNvPr id="15366" name="WordArt 10"/>
          <p:cNvSpPr>
            <a:spLocks noChangeArrowheads="1" noChangeShapeType="1" noTextEdit="1"/>
          </p:cNvSpPr>
          <p:nvPr/>
        </p:nvSpPr>
        <p:spPr bwMode="auto">
          <a:xfrm>
            <a:off x="5651500" y="1341438"/>
            <a:ext cx="3168650" cy="1150937"/>
          </a:xfrm>
          <a:prstGeom prst="rect">
            <a:avLst/>
          </a:prstGeom>
        </p:spPr>
        <p:txBody>
          <a:bodyPr wrap="none" fromWordArt="1">
            <a:prstTxWarp prst="textPlain">
              <a:avLst>
                <a:gd name="adj" fmla="val 50000"/>
              </a:avLst>
            </a:prstTxWarp>
          </a:bodyPr>
          <a:lstStyle/>
          <a:p>
            <a:pPr algn="ctr"/>
            <a:r>
              <a:rPr lang="ru-RU" sz="3600" kern="10">
                <a:ln w="9525">
                  <a:solidFill>
                    <a:srgbClr val="000000"/>
                  </a:solidFill>
                  <a:round/>
                  <a:headEnd/>
                  <a:tailEnd/>
                </a:ln>
                <a:solidFill>
                  <a:schemeClr val="tx2"/>
                </a:solidFill>
                <a:latin typeface="Arial"/>
                <a:cs typeface="Arial"/>
              </a:rPr>
              <a:t>Белый </a:t>
            </a:r>
          </a:p>
          <a:p>
            <a:pPr algn="ctr"/>
            <a:r>
              <a:rPr lang="ru-RU" sz="3600" kern="10">
                <a:ln w="9525">
                  <a:solidFill>
                    <a:srgbClr val="000000"/>
                  </a:solidFill>
                  <a:round/>
                  <a:headEnd/>
                  <a:tailEnd/>
                </a:ln>
                <a:solidFill>
                  <a:schemeClr val="tx2"/>
                </a:solidFill>
                <a:latin typeface="Arial"/>
                <a:cs typeface="Arial"/>
              </a:rPr>
              <a:t>медведь</a:t>
            </a:r>
          </a:p>
        </p:txBody>
      </p:sp>
    </p:spTree>
    <p:extLst>
      <p:ext uri="{BB962C8B-B14F-4D97-AF65-F5344CB8AC3E}">
        <p14:creationId xmlns:p14="http://schemas.microsoft.com/office/powerpoint/2010/main" val="33740875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ru-RU" b="1" i="1" dirty="0" smtClean="0">
                <a:solidFill>
                  <a:srgbClr val="660033"/>
                </a:solidFill>
                <a:latin typeface="Times New Roman" pitchFamily="18" charset="0"/>
              </a:rPr>
              <a:t>Заказники –</a:t>
            </a:r>
            <a:r>
              <a:rPr lang="ru-RU" dirty="0" smtClean="0"/>
              <a:t> </a:t>
            </a:r>
          </a:p>
        </p:txBody>
      </p:sp>
      <p:sp>
        <p:nvSpPr>
          <p:cNvPr id="14339" name="Rectangle 3"/>
          <p:cNvSpPr>
            <a:spLocks noGrp="1" noChangeArrowheads="1"/>
          </p:cNvSpPr>
          <p:nvPr>
            <p:ph type="body" idx="1"/>
          </p:nvPr>
        </p:nvSpPr>
        <p:spPr/>
        <p:txBody>
          <a:bodyPr/>
          <a:lstStyle/>
          <a:p>
            <a:pPr>
              <a:buNone/>
            </a:pPr>
            <a:r>
              <a:rPr lang="ru-RU" b="1" i="1" dirty="0" smtClean="0">
                <a:solidFill>
                  <a:srgbClr val="660066"/>
                </a:solidFill>
                <a:latin typeface="Times New Roman" pitchFamily="18" charset="0"/>
              </a:rPr>
              <a:t>   территория, где постоянно или временно запрещается использовать определенные виды природных ресурсов</a:t>
            </a:r>
            <a:r>
              <a:rPr lang="ru-RU" b="1" i="1" dirty="0">
                <a:solidFill>
                  <a:srgbClr val="660066"/>
                </a:solidFill>
                <a:latin typeface="Times New Roman" pitchFamily="18" charset="0"/>
              </a:rPr>
              <a:t>. </a:t>
            </a:r>
            <a:endParaRPr lang="ru-RU" b="1" i="1" dirty="0" smtClean="0">
              <a:solidFill>
                <a:srgbClr val="660066"/>
              </a:solidFill>
              <a:latin typeface="Times New Roman" pitchFamily="18" charset="0"/>
            </a:endParaRPr>
          </a:p>
          <a:p>
            <a:pPr>
              <a:buNone/>
            </a:pPr>
            <a:r>
              <a:rPr lang="ru-RU" b="1" i="1" dirty="0">
                <a:solidFill>
                  <a:srgbClr val="660066"/>
                </a:solidFill>
                <a:latin typeface="Times New Roman" pitchFamily="18" charset="0"/>
              </a:rPr>
              <a:t> </a:t>
            </a:r>
            <a:r>
              <a:rPr lang="ru-RU" b="1" i="1" dirty="0" smtClean="0">
                <a:solidFill>
                  <a:srgbClr val="660066"/>
                </a:solidFill>
                <a:latin typeface="Times New Roman" pitchFamily="18" charset="0"/>
              </a:rPr>
              <a:t>      Территория заказников закрыта для </a:t>
            </a:r>
            <a:r>
              <a:rPr lang="ru-RU" b="1" i="1" dirty="0">
                <a:solidFill>
                  <a:srgbClr val="660066"/>
                </a:solidFill>
                <a:latin typeface="Times New Roman" pitchFamily="18" charset="0"/>
              </a:rPr>
              <a:t>посещения  туристами и </a:t>
            </a:r>
            <a:r>
              <a:rPr lang="ru-RU" b="1" i="1" dirty="0" smtClean="0">
                <a:solidFill>
                  <a:srgbClr val="660066"/>
                </a:solidFill>
                <a:latin typeface="Times New Roman" pitchFamily="18" charset="0"/>
              </a:rPr>
              <a:t>отдыхающими.</a:t>
            </a:r>
          </a:p>
          <a:p>
            <a:pPr>
              <a:buNone/>
            </a:pPr>
            <a:endParaRPr lang="ru-RU" b="1" i="1" dirty="0">
              <a:solidFill>
                <a:srgbClr val="660066"/>
              </a:solidFill>
              <a:latin typeface="Times New Roman" pitchFamily="18" charset="0"/>
            </a:endParaRPr>
          </a:p>
          <a:p>
            <a:pPr eaLnBrk="1" hangingPunct="1">
              <a:buFontTx/>
              <a:buNone/>
            </a:pPr>
            <a:endParaRPr lang="ru-RU" b="1" i="1" dirty="0" smtClean="0">
              <a:solidFill>
                <a:srgbClr val="660066"/>
              </a:solidFill>
              <a:latin typeface="Times New Roman" pitchFamily="18" charset="0"/>
            </a:endParaRPr>
          </a:p>
        </p:txBody>
      </p:sp>
    </p:spTree>
    <p:extLst>
      <p:ext uri="{BB962C8B-B14F-4D97-AF65-F5344CB8AC3E}">
        <p14:creationId xmlns:p14="http://schemas.microsoft.com/office/powerpoint/2010/main" val="123609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1000" fill="hold"/>
                                        <p:tgtEl>
                                          <p:spTgt spid="14338"/>
                                        </p:tgtEl>
                                        <p:attrNameLst>
                                          <p:attrName>ppt_x</p:attrName>
                                        </p:attrNameLst>
                                      </p:cBhvr>
                                      <p:tavLst>
                                        <p:tav tm="0">
                                          <p:val>
                                            <p:strVal val="#ppt_x-.2"/>
                                          </p:val>
                                        </p:tav>
                                        <p:tav tm="100000">
                                          <p:val>
                                            <p:strVal val="#ppt_x"/>
                                          </p:val>
                                        </p:tav>
                                      </p:tavLst>
                                    </p:anim>
                                    <p:anim calcmode="lin" valueType="num">
                                      <p:cBhvr>
                                        <p:cTn id="8" dur="1000" fill="hold"/>
                                        <p:tgtEl>
                                          <p:spTgt spid="1433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33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4339">
                                            <p:txEl>
                                              <p:pRg st="0" end="0"/>
                                            </p:txEl>
                                          </p:spTgt>
                                        </p:tgtEl>
                                        <p:attrNameLst>
                                          <p:attrName>style.visibility</p:attrName>
                                        </p:attrNameLst>
                                      </p:cBhvr>
                                      <p:to>
                                        <p:strVal val="visible"/>
                                      </p:to>
                                    </p:set>
                                    <p:anim calcmode="lin" valueType="num">
                                      <p:cBhvr>
                                        <p:cTn id="12" dur="1000" fill="hold"/>
                                        <p:tgtEl>
                                          <p:spTgt spid="14339">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1433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339">
                                            <p:txEl>
                                              <p:pRg st="0" end="0"/>
                                            </p:txEl>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4339">
                                            <p:txEl>
                                              <p:pRg st="1" end="1"/>
                                            </p:txEl>
                                          </p:spTgt>
                                        </p:tgtEl>
                                        <p:attrNameLst>
                                          <p:attrName>style.visibility</p:attrName>
                                        </p:attrNameLst>
                                      </p:cBhvr>
                                      <p:to>
                                        <p:strVal val="visible"/>
                                      </p:to>
                                    </p:set>
                                    <p:anim calcmode="lin" valueType="num">
                                      <p:cBhvr>
                                        <p:cTn id="17" dur="1000" fill="hold"/>
                                        <p:tgtEl>
                                          <p:spTgt spid="14339">
                                            <p:txEl>
                                              <p:pRg st="1" end="1"/>
                                            </p:txEl>
                                          </p:spTgt>
                                        </p:tgtEl>
                                        <p:attrNameLst>
                                          <p:attrName>ppt_x</p:attrName>
                                        </p:attrNameLst>
                                      </p:cBhvr>
                                      <p:tavLst>
                                        <p:tav tm="0">
                                          <p:val>
                                            <p:strVal val="#ppt_x-.2"/>
                                          </p:val>
                                        </p:tav>
                                        <p:tav tm="100000">
                                          <p:val>
                                            <p:strVal val="#ppt_x"/>
                                          </p:val>
                                        </p:tav>
                                      </p:tavLst>
                                    </p:anim>
                                    <p:anim calcmode="lin" valueType="num">
                                      <p:cBhvr>
                                        <p:cTn id="18" dur="1000" fill="hold"/>
                                        <p:tgtEl>
                                          <p:spTgt spid="1433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43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433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pPr eaLnBrk="1" hangingPunct="1"/>
            <a:r>
              <a:rPr lang="ru-RU" smtClean="0"/>
              <a:t>Фламинго</a:t>
            </a:r>
          </a:p>
        </p:txBody>
      </p:sp>
      <p:sp>
        <p:nvSpPr>
          <p:cNvPr id="16387" name="Rectangle 6"/>
          <p:cNvSpPr>
            <a:spLocks noGrp="1" noChangeArrowheads="1"/>
          </p:cNvSpPr>
          <p:nvPr>
            <p:ph sz="half" idx="2"/>
          </p:nvPr>
        </p:nvSpPr>
        <p:spPr>
          <a:xfrm>
            <a:off x="4427538" y="1268413"/>
            <a:ext cx="4259262" cy="5256212"/>
          </a:xfrm>
        </p:spPr>
        <p:txBody>
          <a:bodyPr/>
          <a:lstStyle/>
          <a:p>
            <a:pPr eaLnBrk="1" hangingPunct="1">
              <a:buFontTx/>
              <a:buNone/>
            </a:pPr>
            <a:r>
              <a:rPr lang="ru-RU" sz="1800" b="1" smtClean="0"/>
              <a:t>         Молодые фламинго имеют серый окрас, позднее они розовеют, но «взрослую»  окраску оперения обретают, лишь достигнув возраста трех-четырех лет. Летают они, вытянув шеи вперед, а ноги назад, плавают хорошо, гнездятся и кормятся на мелководьях. Пищу птицы добывают необычным клювом. Когда фламинго закрывает клюв, мясистый язык падает вперед и, как поршнем, выталкивает воду из клюва. Пища же остается в клюве. </a:t>
            </a:r>
          </a:p>
          <a:p>
            <a:pPr eaLnBrk="1" hangingPunct="1">
              <a:buFontTx/>
              <a:buNone/>
            </a:pPr>
            <a:r>
              <a:rPr lang="ru-RU" sz="1800" b="1" smtClean="0"/>
              <a:t>         Этих птиц можно встретить в озерах Казахстана и на Каспии.</a:t>
            </a:r>
          </a:p>
        </p:txBody>
      </p:sp>
      <p:pic>
        <p:nvPicPr>
          <p:cNvPr id="16388" name="Picture 7" descr="фламинго"/>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9388" y="1484313"/>
            <a:ext cx="4032250" cy="3333750"/>
          </a:xfrm>
          <a:noFill/>
        </p:spPr>
      </p:pic>
      <p:sp>
        <p:nvSpPr>
          <p:cNvPr id="16389" name="AutoShape 8"/>
          <p:cNvSpPr>
            <a:spLocks noChangeArrowheads="1"/>
          </p:cNvSpPr>
          <p:nvPr/>
        </p:nvSpPr>
        <p:spPr bwMode="auto">
          <a:xfrm>
            <a:off x="395288" y="5949950"/>
            <a:ext cx="1223962" cy="628650"/>
          </a:xfrm>
          <a:prstGeom prst="rightArrow">
            <a:avLst>
              <a:gd name="adj1" fmla="val 50000"/>
              <a:gd name="adj2" fmla="val 48674"/>
            </a:avLst>
          </a:prstGeom>
          <a:solidFill>
            <a:schemeClr val="accent1"/>
          </a:solidFill>
          <a:ln w="9525">
            <a:solidFill>
              <a:schemeClr val="tx1"/>
            </a:solidFill>
            <a:miter lim="800000"/>
            <a:headEnd/>
            <a:tailEnd/>
          </a:ln>
        </p:spPr>
        <p:txBody>
          <a:bodyPr wrap="none" anchor="ctr"/>
          <a:lstStyle/>
          <a:p>
            <a:pPr algn="ctr"/>
            <a:r>
              <a:rPr lang="ru-RU">
                <a:hlinkClick r:id="rId3" action="ppaction://hlinksldjump"/>
              </a:rPr>
              <a:t>назад</a:t>
            </a:r>
            <a:endParaRPr lang="ru-RU"/>
          </a:p>
        </p:txBody>
      </p:sp>
    </p:spTree>
    <p:extLst>
      <p:ext uri="{BB962C8B-B14F-4D97-AF65-F5344CB8AC3E}">
        <p14:creationId xmlns:p14="http://schemas.microsoft.com/office/powerpoint/2010/main" val="31242314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17410" name="Rectangle 4"/>
          <p:cNvSpPr>
            <a:spLocks noGrp="1" noChangeArrowheads="1"/>
          </p:cNvSpPr>
          <p:nvPr>
            <p:ph type="title"/>
          </p:nvPr>
        </p:nvSpPr>
        <p:spPr/>
        <p:txBody>
          <a:bodyPr/>
          <a:lstStyle/>
          <a:p>
            <a:pPr eaLnBrk="1" hangingPunct="1"/>
            <a:r>
              <a:rPr lang="ru-RU" sz="2800" smtClean="0"/>
              <a:t>На </a:t>
            </a:r>
            <a:r>
              <a:rPr lang="ru-RU" sz="2800" i="1" smtClean="0"/>
              <a:t>зеленых</a:t>
            </a:r>
            <a:r>
              <a:rPr lang="ru-RU" sz="2800" smtClean="0"/>
              <a:t> страницах записаны животные, которых удалось спасти от вымирания. </a:t>
            </a:r>
          </a:p>
        </p:txBody>
      </p:sp>
      <p:sp>
        <p:nvSpPr>
          <p:cNvPr id="17411" name="Rectangle 6"/>
          <p:cNvSpPr>
            <a:spLocks noGrp="1" noChangeArrowheads="1"/>
          </p:cNvSpPr>
          <p:nvPr>
            <p:ph sz="half" idx="2"/>
          </p:nvPr>
        </p:nvSpPr>
        <p:spPr>
          <a:xfrm>
            <a:off x="3924300" y="1628775"/>
            <a:ext cx="4895850" cy="4968875"/>
          </a:xfrm>
        </p:spPr>
        <p:txBody>
          <a:bodyPr/>
          <a:lstStyle/>
          <a:p>
            <a:pPr eaLnBrk="1" hangingPunct="1">
              <a:buFontTx/>
              <a:buNone/>
            </a:pPr>
            <a:r>
              <a:rPr lang="ru-RU" sz="1800" b="1" smtClean="0"/>
              <a:t>         Бурые медведи живут в лесах , на равнинах, в горах. Они отличные охотники, но часто питаются лесными ягодами, кореньями, фруктами. Медведь – большой любитель меда. Осенью зверю приходится заботиться  о надежном убежище, где можно проспать до весны. Прежде чем лечь в спячку, медведь тщательно запутывает свои следы, чтобы никто не смог найти его берлогу. Накопленный заранее жир помогает медведю спокойно перенести зиму. Медведи – умные животные, их можно приручить, они легко поддаются дрессировке, но встретить медведя в лесу опасно, можно погибнуть.</a:t>
            </a:r>
            <a:r>
              <a:rPr lang="ru-RU" sz="1800" smtClean="0"/>
              <a:t>  </a:t>
            </a:r>
          </a:p>
        </p:txBody>
      </p:sp>
      <p:pic>
        <p:nvPicPr>
          <p:cNvPr id="17412" name="Picture 8" descr="бурый"/>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68313" y="1484313"/>
            <a:ext cx="3175000" cy="4064000"/>
          </a:xfrm>
          <a:noFill/>
        </p:spPr>
      </p:pic>
      <p:sp>
        <p:nvSpPr>
          <p:cNvPr id="17413" name="WordArt 9"/>
          <p:cNvSpPr>
            <a:spLocks noChangeArrowheads="1" noChangeShapeType="1" noTextEdit="1"/>
          </p:cNvSpPr>
          <p:nvPr/>
        </p:nvSpPr>
        <p:spPr bwMode="auto">
          <a:xfrm>
            <a:off x="468313" y="5661025"/>
            <a:ext cx="3024187" cy="1047750"/>
          </a:xfrm>
          <a:prstGeom prst="rect">
            <a:avLst/>
          </a:prstGeom>
        </p:spPr>
        <p:txBody>
          <a:bodyPr wrap="none" fromWordArt="1">
            <a:prstTxWarp prst="textPlain">
              <a:avLst>
                <a:gd name="adj" fmla="val 50000"/>
              </a:avLst>
            </a:prstTxWarp>
          </a:bodyPr>
          <a:lstStyle/>
          <a:p>
            <a:pPr algn="ctr"/>
            <a:r>
              <a:rPr lang="ru-RU" sz="3600" kern="10">
                <a:ln w="9525">
                  <a:solidFill>
                    <a:srgbClr val="000000"/>
                  </a:solidFill>
                  <a:round/>
                  <a:headEnd/>
                  <a:tailEnd/>
                </a:ln>
                <a:solidFill>
                  <a:schemeClr val="tx2"/>
                </a:solidFill>
                <a:latin typeface="Arial"/>
                <a:cs typeface="Arial"/>
              </a:rPr>
              <a:t>Бурый</a:t>
            </a:r>
          </a:p>
          <a:p>
            <a:pPr algn="ctr"/>
            <a:r>
              <a:rPr lang="ru-RU" sz="3600" kern="10">
                <a:ln w="9525">
                  <a:solidFill>
                    <a:srgbClr val="000000"/>
                  </a:solidFill>
                  <a:round/>
                  <a:headEnd/>
                  <a:tailEnd/>
                </a:ln>
                <a:solidFill>
                  <a:schemeClr val="tx2"/>
                </a:solidFill>
                <a:latin typeface="Arial"/>
                <a:cs typeface="Arial"/>
              </a:rPr>
              <a:t>медведь</a:t>
            </a:r>
          </a:p>
        </p:txBody>
      </p:sp>
      <p:sp>
        <p:nvSpPr>
          <p:cNvPr id="17414" name="AutoShape 10">
            <a:hlinkClick r:id="rId3" action="ppaction://hlinksldjump"/>
          </p:cNvPr>
          <p:cNvSpPr>
            <a:spLocks noChangeArrowheads="1"/>
          </p:cNvSpPr>
          <p:nvPr/>
        </p:nvSpPr>
        <p:spPr bwMode="auto">
          <a:xfrm>
            <a:off x="7740650" y="6308725"/>
            <a:ext cx="1223963" cy="549275"/>
          </a:xfrm>
          <a:prstGeom prst="rightArrow">
            <a:avLst>
              <a:gd name="adj1" fmla="val 50000"/>
              <a:gd name="adj2" fmla="val 55708"/>
            </a:avLst>
          </a:prstGeom>
          <a:solidFill>
            <a:schemeClr val="accent1"/>
          </a:solidFill>
          <a:ln w="9525">
            <a:solidFill>
              <a:schemeClr val="tx1"/>
            </a:solidFill>
            <a:miter lim="800000"/>
            <a:headEnd/>
            <a:tailEnd/>
          </a:ln>
        </p:spPr>
        <p:txBody>
          <a:bodyPr wrap="none" anchor="ctr"/>
          <a:lstStyle/>
          <a:p>
            <a:pPr algn="ctr"/>
            <a:r>
              <a:rPr lang="ru-RU"/>
              <a:t>назад</a:t>
            </a:r>
          </a:p>
        </p:txBody>
      </p:sp>
    </p:spTree>
    <p:extLst>
      <p:ext uri="{BB962C8B-B14F-4D97-AF65-F5344CB8AC3E}">
        <p14:creationId xmlns:p14="http://schemas.microsoft.com/office/powerpoint/2010/main" val="23724841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5" descr="D:\Методика преподования\вопр.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5" descr="уцн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2716213"/>
            <a:ext cx="2386012" cy="179228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0491" name="File"/>
          <p:cNvSpPr>
            <a:spLocks noEditPoints="1" noChangeArrowheads="1"/>
          </p:cNvSpPr>
          <p:nvPr/>
        </p:nvSpPr>
        <p:spPr bwMode="auto">
          <a:xfrm>
            <a:off x="468313" y="620713"/>
            <a:ext cx="2879725" cy="1871662"/>
          </a:xfrm>
          <a:custGeom>
            <a:avLst/>
            <a:gdLst>
              <a:gd name="T0" fmla="*/ 1463994 w 21600"/>
              <a:gd name="T1" fmla="*/ 280749 h 21600"/>
              <a:gd name="T2" fmla="*/ 0 w 21600"/>
              <a:gd name="T3" fmla="*/ 935831 h 21600"/>
              <a:gd name="T4" fmla="*/ 1439863 w 21600"/>
              <a:gd name="T5" fmla="*/ 1871662 h 21600"/>
              <a:gd name="T6" fmla="*/ 2879725 w 21600"/>
              <a:gd name="T7" fmla="*/ 935831 h 21600"/>
              <a:gd name="T8" fmla="*/ 0 w 21600"/>
              <a:gd name="T9" fmla="*/ 1871662 h 21600"/>
              <a:gd name="T10" fmla="*/ 2879725 w 21600"/>
              <a:gd name="T11" fmla="*/ 1871662 h 21600"/>
              <a:gd name="T12" fmla="*/ 0 60000 65536"/>
              <a:gd name="T13" fmla="*/ 0 60000 65536"/>
              <a:gd name="T14" fmla="*/ 0 60000 65536"/>
              <a:gd name="T15" fmla="*/ 0 60000 65536"/>
              <a:gd name="T16" fmla="*/ 0 60000 65536"/>
              <a:gd name="T17" fmla="*/ 0 60000 65536"/>
              <a:gd name="T18" fmla="*/ 1086 w 21600"/>
              <a:gd name="T19" fmla="*/ 4628 h 21600"/>
              <a:gd name="T20" fmla="*/ 20635 w 21600"/>
              <a:gd name="T21" fmla="*/ 2028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lnTo>
                  <a:pt x="19790" y="3240"/>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a:defRPr/>
            </a:pPr>
            <a:endParaRPr kumimoji="0" lang="ru-RU">
              <a:solidFill>
                <a:srgbClr val="000000"/>
              </a:solidFill>
              <a:latin typeface="Comic Sans MS" pitchFamily="66" charset="0"/>
              <a:cs typeface="+mn-cs"/>
            </a:endParaRPr>
          </a:p>
        </p:txBody>
      </p:sp>
      <p:sp>
        <p:nvSpPr>
          <p:cNvPr id="20492" name="File"/>
          <p:cNvSpPr>
            <a:spLocks noEditPoints="1" noChangeArrowheads="1"/>
          </p:cNvSpPr>
          <p:nvPr/>
        </p:nvSpPr>
        <p:spPr bwMode="auto">
          <a:xfrm>
            <a:off x="5795963" y="620713"/>
            <a:ext cx="2879725" cy="1871662"/>
          </a:xfrm>
          <a:custGeom>
            <a:avLst/>
            <a:gdLst>
              <a:gd name="T0" fmla="*/ 1463994 w 21600"/>
              <a:gd name="T1" fmla="*/ 280749 h 21600"/>
              <a:gd name="T2" fmla="*/ 0 w 21600"/>
              <a:gd name="T3" fmla="*/ 935831 h 21600"/>
              <a:gd name="T4" fmla="*/ 1439863 w 21600"/>
              <a:gd name="T5" fmla="*/ 1871662 h 21600"/>
              <a:gd name="T6" fmla="*/ 2879725 w 21600"/>
              <a:gd name="T7" fmla="*/ 935831 h 21600"/>
              <a:gd name="T8" fmla="*/ 0 w 21600"/>
              <a:gd name="T9" fmla="*/ 1871662 h 21600"/>
              <a:gd name="T10" fmla="*/ 2879725 w 21600"/>
              <a:gd name="T11" fmla="*/ 1871662 h 21600"/>
              <a:gd name="T12" fmla="*/ 0 60000 65536"/>
              <a:gd name="T13" fmla="*/ 0 60000 65536"/>
              <a:gd name="T14" fmla="*/ 0 60000 65536"/>
              <a:gd name="T15" fmla="*/ 0 60000 65536"/>
              <a:gd name="T16" fmla="*/ 0 60000 65536"/>
              <a:gd name="T17" fmla="*/ 0 60000 65536"/>
              <a:gd name="T18" fmla="*/ 1086 w 21600"/>
              <a:gd name="T19" fmla="*/ 4628 h 21600"/>
              <a:gd name="T20" fmla="*/ 20635 w 21600"/>
              <a:gd name="T21" fmla="*/ 2028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lnTo>
                  <a:pt x="19790" y="3240"/>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a:defRPr/>
            </a:pPr>
            <a:endParaRPr kumimoji="0" lang="ru-RU">
              <a:solidFill>
                <a:srgbClr val="000000"/>
              </a:solidFill>
              <a:latin typeface="Comic Sans MS" pitchFamily="66" charset="0"/>
              <a:cs typeface="+mn-cs"/>
            </a:endParaRPr>
          </a:p>
        </p:txBody>
      </p:sp>
      <p:sp>
        <p:nvSpPr>
          <p:cNvPr id="20493" name="File"/>
          <p:cNvSpPr>
            <a:spLocks noEditPoints="1" noChangeArrowheads="1"/>
          </p:cNvSpPr>
          <p:nvPr/>
        </p:nvSpPr>
        <p:spPr bwMode="auto">
          <a:xfrm>
            <a:off x="684213" y="4508500"/>
            <a:ext cx="2879725" cy="1871663"/>
          </a:xfrm>
          <a:custGeom>
            <a:avLst/>
            <a:gdLst>
              <a:gd name="T0" fmla="*/ 1463994 w 21600"/>
              <a:gd name="T1" fmla="*/ 280749 h 21600"/>
              <a:gd name="T2" fmla="*/ 0 w 21600"/>
              <a:gd name="T3" fmla="*/ 935832 h 21600"/>
              <a:gd name="T4" fmla="*/ 1439863 w 21600"/>
              <a:gd name="T5" fmla="*/ 1871663 h 21600"/>
              <a:gd name="T6" fmla="*/ 2879725 w 21600"/>
              <a:gd name="T7" fmla="*/ 935832 h 21600"/>
              <a:gd name="T8" fmla="*/ 0 w 21600"/>
              <a:gd name="T9" fmla="*/ 1871663 h 21600"/>
              <a:gd name="T10" fmla="*/ 2879725 w 21600"/>
              <a:gd name="T11" fmla="*/ 1871663 h 21600"/>
              <a:gd name="T12" fmla="*/ 0 60000 65536"/>
              <a:gd name="T13" fmla="*/ 0 60000 65536"/>
              <a:gd name="T14" fmla="*/ 0 60000 65536"/>
              <a:gd name="T15" fmla="*/ 0 60000 65536"/>
              <a:gd name="T16" fmla="*/ 0 60000 65536"/>
              <a:gd name="T17" fmla="*/ 0 60000 65536"/>
              <a:gd name="T18" fmla="*/ 1086 w 21600"/>
              <a:gd name="T19" fmla="*/ 4628 h 21600"/>
              <a:gd name="T20" fmla="*/ 20635 w 21600"/>
              <a:gd name="T21" fmla="*/ 2028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lnTo>
                  <a:pt x="19790" y="3240"/>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a:defRPr/>
            </a:pPr>
            <a:endParaRPr kumimoji="0" lang="ru-RU">
              <a:solidFill>
                <a:srgbClr val="000000"/>
              </a:solidFill>
              <a:latin typeface="Comic Sans MS" pitchFamily="66" charset="0"/>
              <a:cs typeface="+mn-cs"/>
            </a:endParaRPr>
          </a:p>
        </p:txBody>
      </p:sp>
      <p:sp>
        <p:nvSpPr>
          <p:cNvPr id="20494" name="File"/>
          <p:cNvSpPr>
            <a:spLocks noEditPoints="1" noChangeArrowheads="1"/>
          </p:cNvSpPr>
          <p:nvPr/>
        </p:nvSpPr>
        <p:spPr bwMode="auto">
          <a:xfrm>
            <a:off x="5724525" y="4437063"/>
            <a:ext cx="2879725" cy="1871662"/>
          </a:xfrm>
          <a:custGeom>
            <a:avLst/>
            <a:gdLst>
              <a:gd name="T0" fmla="*/ 1463994 w 21600"/>
              <a:gd name="T1" fmla="*/ 280749 h 21600"/>
              <a:gd name="T2" fmla="*/ 0 w 21600"/>
              <a:gd name="T3" fmla="*/ 935831 h 21600"/>
              <a:gd name="T4" fmla="*/ 1439863 w 21600"/>
              <a:gd name="T5" fmla="*/ 1871662 h 21600"/>
              <a:gd name="T6" fmla="*/ 2879725 w 21600"/>
              <a:gd name="T7" fmla="*/ 935831 h 21600"/>
              <a:gd name="T8" fmla="*/ 0 w 21600"/>
              <a:gd name="T9" fmla="*/ 1871662 h 21600"/>
              <a:gd name="T10" fmla="*/ 2879725 w 21600"/>
              <a:gd name="T11" fmla="*/ 1871662 h 21600"/>
              <a:gd name="T12" fmla="*/ 0 60000 65536"/>
              <a:gd name="T13" fmla="*/ 0 60000 65536"/>
              <a:gd name="T14" fmla="*/ 0 60000 65536"/>
              <a:gd name="T15" fmla="*/ 0 60000 65536"/>
              <a:gd name="T16" fmla="*/ 0 60000 65536"/>
              <a:gd name="T17" fmla="*/ 0 60000 65536"/>
              <a:gd name="T18" fmla="*/ 1086 w 21600"/>
              <a:gd name="T19" fmla="*/ 4628 h 21600"/>
              <a:gd name="T20" fmla="*/ 20635 w 21600"/>
              <a:gd name="T21" fmla="*/ 2028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lnTo>
                  <a:pt x="19790" y="3240"/>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a:defRPr/>
            </a:pPr>
            <a:endParaRPr kumimoji="0" lang="ru-RU">
              <a:solidFill>
                <a:srgbClr val="000000"/>
              </a:solidFill>
              <a:latin typeface="Comic Sans MS" pitchFamily="66" charset="0"/>
              <a:cs typeface="+mn-cs"/>
            </a:endParaRPr>
          </a:p>
        </p:txBody>
      </p:sp>
      <p:sp>
        <p:nvSpPr>
          <p:cNvPr id="20495" name="Text Box 15"/>
          <p:cNvSpPr txBox="1">
            <a:spLocks noChangeArrowheads="1"/>
          </p:cNvSpPr>
          <p:nvPr/>
        </p:nvSpPr>
        <p:spPr bwMode="auto">
          <a:xfrm>
            <a:off x="468313" y="939800"/>
            <a:ext cx="2959100" cy="1552575"/>
          </a:xfrm>
          <a:prstGeom prst="rect">
            <a:avLst/>
          </a:prstGeom>
          <a:noFill/>
          <a:ln>
            <a:noFill/>
          </a:ln>
          <a:effectLs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defRPr/>
            </a:pPr>
            <a:r>
              <a:rPr kumimoji="0" lang="ru-RU" sz="2400" b="1" u="sng" smtClean="0">
                <a:solidFill>
                  <a:srgbClr val="0000FF"/>
                </a:solidFill>
                <a:cs typeface="+mn-cs"/>
              </a:rPr>
              <a:t>Информирует,</a:t>
            </a:r>
          </a:p>
          <a:p>
            <a:pPr algn="ctr" eaLnBrk="1" hangingPunct="1">
              <a:defRPr/>
            </a:pPr>
            <a:r>
              <a:rPr kumimoji="0" lang="ru-RU" sz="2400" smtClean="0">
                <a:solidFill>
                  <a:srgbClr val="4D4D4D"/>
                </a:solidFill>
                <a:cs typeface="+mn-cs"/>
              </a:rPr>
              <a:t>какие виды живот-</a:t>
            </a:r>
          </a:p>
          <a:p>
            <a:pPr algn="ctr" eaLnBrk="1" hangingPunct="1">
              <a:defRPr/>
            </a:pPr>
            <a:r>
              <a:rPr kumimoji="0" lang="ru-RU" sz="2400" smtClean="0">
                <a:solidFill>
                  <a:srgbClr val="4D4D4D"/>
                </a:solidFill>
                <a:cs typeface="+mn-cs"/>
              </a:rPr>
              <a:t>ных и растений</a:t>
            </a:r>
          </a:p>
          <a:p>
            <a:pPr algn="ctr" eaLnBrk="1" hangingPunct="1">
              <a:defRPr/>
            </a:pPr>
            <a:r>
              <a:rPr kumimoji="0" lang="ru-RU" sz="2400" smtClean="0">
                <a:solidFill>
                  <a:srgbClr val="4D4D4D"/>
                </a:solidFill>
                <a:cs typeface="+mn-cs"/>
              </a:rPr>
              <a:t>в опасности.</a:t>
            </a:r>
          </a:p>
        </p:txBody>
      </p:sp>
      <p:sp>
        <p:nvSpPr>
          <p:cNvPr id="20496" name="Text Box 16"/>
          <p:cNvSpPr txBox="1">
            <a:spLocks noChangeArrowheads="1"/>
          </p:cNvSpPr>
          <p:nvPr/>
        </p:nvSpPr>
        <p:spPr bwMode="auto">
          <a:xfrm>
            <a:off x="5857875" y="981075"/>
            <a:ext cx="2800350" cy="822325"/>
          </a:xfrm>
          <a:prstGeom prst="rect">
            <a:avLst/>
          </a:prstGeom>
          <a:noFill/>
          <a:ln>
            <a:noFill/>
          </a:ln>
          <a:effectLs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defRPr/>
            </a:pPr>
            <a:r>
              <a:rPr kumimoji="0" lang="ru-RU" sz="2400" b="1" u="sng" smtClean="0">
                <a:solidFill>
                  <a:srgbClr val="0000FF"/>
                </a:solidFill>
                <a:cs typeface="+mn-cs"/>
              </a:rPr>
              <a:t>Призывает</a:t>
            </a:r>
          </a:p>
          <a:p>
            <a:pPr algn="ctr" eaLnBrk="1" hangingPunct="1">
              <a:defRPr/>
            </a:pPr>
            <a:r>
              <a:rPr kumimoji="0" lang="ru-RU" sz="2400" smtClean="0">
                <a:solidFill>
                  <a:srgbClr val="4D4D4D"/>
                </a:solidFill>
                <a:cs typeface="+mn-cs"/>
              </a:rPr>
              <a:t>изучать эти виды.</a:t>
            </a:r>
          </a:p>
        </p:txBody>
      </p:sp>
      <p:sp>
        <p:nvSpPr>
          <p:cNvPr id="20497" name="Text Box 17"/>
          <p:cNvSpPr txBox="1">
            <a:spLocks noChangeArrowheads="1"/>
          </p:cNvSpPr>
          <p:nvPr/>
        </p:nvSpPr>
        <p:spPr bwMode="auto">
          <a:xfrm>
            <a:off x="762000" y="4833938"/>
            <a:ext cx="2657475" cy="1187450"/>
          </a:xfrm>
          <a:prstGeom prst="rect">
            <a:avLst/>
          </a:prstGeom>
          <a:noFill/>
          <a:ln>
            <a:noFill/>
          </a:ln>
          <a:effectLs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defRPr/>
            </a:pPr>
            <a:r>
              <a:rPr kumimoji="0" lang="ru-RU" sz="2400" b="1" u="sng" smtClean="0">
                <a:solidFill>
                  <a:srgbClr val="0000FF"/>
                </a:solidFill>
                <a:cs typeface="+mn-cs"/>
              </a:rPr>
              <a:t>Предупреждает</a:t>
            </a:r>
          </a:p>
          <a:p>
            <a:pPr algn="ctr" eaLnBrk="1" hangingPunct="1">
              <a:defRPr/>
            </a:pPr>
            <a:r>
              <a:rPr kumimoji="0" lang="ru-RU" sz="2400" smtClean="0">
                <a:solidFill>
                  <a:srgbClr val="4D4D4D"/>
                </a:solidFill>
                <a:cs typeface="+mn-cs"/>
              </a:rPr>
              <a:t>об исчезновении</a:t>
            </a:r>
          </a:p>
          <a:p>
            <a:pPr algn="ctr" eaLnBrk="1" hangingPunct="1">
              <a:defRPr/>
            </a:pPr>
            <a:r>
              <a:rPr kumimoji="0" lang="ru-RU" sz="2400" smtClean="0">
                <a:solidFill>
                  <a:srgbClr val="4D4D4D"/>
                </a:solidFill>
                <a:cs typeface="+mn-cs"/>
              </a:rPr>
              <a:t>этих видов.</a:t>
            </a:r>
          </a:p>
        </p:txBody>
      </p:sp>
      <p:sp>
        <p:nvSpPr>
          <p:cNvPr id="20499" name="Text Box 19"/>
          <p:cNvSpPr txBox="1">
            <a:spLocks noChangeArrowheads="1"/>
          </p:cNvSpPr>
          <p:nvPr/>
        </p:nvSpPr>
        <p:spPr bwMode="auto">
          <a:xfrm>
            <a:off x="5651500" y="4724400"/>
            <a:ext cx="3070225" cy="1552575"/>
          </a:xfrm>
          <a:prstGeom prst="rect">
            <a:avLst/>
          </a:prstGeom>
          <a:noFill/>
          <a:ln>
            <a:noFill/>
          </a:ln>
          <a:effectLs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eaLnBrk="1" hangingPunct="1">
              <a:defRPr/>
            </a:pPr>
            <a:r>
              <a:rPr kumimoji="0" lang="ru-RU" sz="2400" b="1" u="sng" smtClean="0">
                <a:solidFill>
                  <a:srgbClr val="0000FF"/>
                </a:solidFill>
                <a:cs typeface="+mn-cs"/>
              </a:rPr>
              <a:t>Советует,</a:t>
            </a:r>
          </a:p>
          <a:p>
            <a:pPr algn="ctr" eaLnBrk="1" hangingPunct="1">
              <a:defRPr/>
            </a:pPr>
            <a:r>
              <a:rPr kumimoji="0" lang="ru-RU" sz="2400" smtClean="0">
                <a:solidFill>
                  <a:srgbClr val="4D4D4D"/>
                </a:solidFill>
                <a:cs typeface="+mn-cs"/>
              </a:rPr>
              <a:t>как сохранить эти</a:t>
            </a:r>
          </a:p>
          <a:p>
            <a:pPr algn="ctr" eaLnBrk="1" hangingPunct="1">
              <a:defRPr/>
            </a:pPr>
            <a:r>
              <a:rPr kumimoji="0" lang="ru-RU" sz="2400" smtClean="0">
                <a:solidFill>
                  <a:srgbClr val="4D4D4D"/>
                </a:solidFill>
                <a:cs typeface="+mn-cs"/>
              </a:rPr>
              <a:t>редкие виды расте-</a:t>
            </a:r>
          </a:p>
          <a:p>
            <a:pPr algn="ctr" eaLnBrk="1" hangingPunct="1">
              <a:defRPr/>
            </a:pPr>
            <a:r>
              <a:rPr kumimoji="0" lang="ru-RU" sz="2400" smtClean="0">
                <a:solidFill>
                  <a:srgbClr val="4D4D4D"/>
                </a:solidFill>
                <a:cs typeface="+mn-cs"/>
              </a:rPr>
              <a:t>ний и животных.</a:t>
            </a:r>
          </a:p>
        </p:txBody>
      </p:sp>
      <p:sp>
        <p:nvSpPr>
          <p:cNvPr id="20500" name="Line 20"/>
          <p:cNvSpPr>
            <a:spLocks noChangeShapeType="1"/>
          </p:cNvSpPr>
          <p:nvPr/>
        </p:nvSpPr>
        <p:spPr bwMode="auto">
          <a:xfrm flipH="1" flipV="1">
            <a:off x="3348038" y="1628775"/>
            <a:ext cx="1008062" cy="1079500"/>
          </a:xfrm>
          <a:prstGeom prst="line">
            <a:avLst/>
          </a:prstGeom>
          <a:noFill/>
          <a:ln w="57150">
            <a:solidFill>
              <a:srgbClr val="FF0000"/>
            </a:solidFill>
            <a:round/>
            <a:headEnd/>
            <a:tailEnd type="triangle" w="med" len="med"/>
          </a:ln>
          <a:effectLst/>
          <a:extLst/>
        </p:spPr>
        <p:txBody>
          <a:bodyPr/>
          <a:lstStyle/>
          <a:p>
            <a:pPr>
              <a:defRPr/>
            </a:pPr>
            <a:endParaRPr kumimoji="0" lang="ru-RU">
              <a:solidFill>
                <a:srgbClr val="000000"/>
              </a:solidFill>
              <a:latin typeface="Comic Sans MS" pitchFamily="66" charset="0"/>
              <a:cs typeface="+mn-cs"/>
            </a:endParaRPr>
          </a:p>
        </p:txBody>
      </p:sp>
      <p:sp>
        <p:nvSpPr>
          <p:cNvPr id="20501" name="Line 21"/>
          <p:cNvSpPr>
            <a:spLocks noChangeShapeType="1"/>
          </p:cNvSpPr>
          <p:nvPr/>
        </p:nvSpPr>
        <p:spPr bwMode="auto">
          <a:xfrm flipV="1">
            <a:off x="4787900" y="1557338"/>
            <a:ext cx="1008063" cy="1150937"/>
          </a:xfrm>
          <a:prstGeom prst="line">
            <a:avLst/>
          </a:prstGeom>
          <a:noFill/>
          <a:ln w="57150">
            <a:solidFill>
              <a:srgbClr val="FF0000"/>
            </a:solidFill>
            <a:round/>
            <a:headEnd/>
            <a:tailEnd type="triangle" w="med" len="med"/>
          </a:ln>
          <a:effectLst/>
          <a:extLst/>
        </p:spPr>
        <p:txBody>
          <a:bodyPr/>
          <a:lstStyle/>
          <a:p>
            <a:pPr>
              <a:defRPr/>
            </a:pPr>
            <a:endParaRPr kumimoji="0" lang="ru-RU">
              <a:solidFill>
                <a:srgbClr val="000000"/>
              </a:solidFill>
              <a:latin typeface="Comic Sans MS" pitchFamily="66" charset="0"/>
              <a:cs typeface="+mn-cs"/>
            </a:endParaRPr>
          </a:p>
        </p:txBody>
      </p:sp>
      <p:sp>
        <p:nvSpPr>
          <p:cNvPr id="20502" name="Line 22"/>
          <p:cNvSpPr>
            <a:spLocks noChangeShapeType="1"/>
          </p:cNvSpPr>
          <p:nvPr/>
        </p:nvSpPr>
        <p:spPr bwMode="auto">
          <a:xfrm flipH="1">
            <a:off x="3563938" y="4508500"/>
            <a:ext cx="863600" cy="1081088"/>
          </a:xfrm>
          <a:prstGeom prst="line">
            <a:avLst/>
          </a:prstGeom>
          <a:noFill/>
          <a:ln w="57150">
            <a:solidFill>
              <a:srgbClr val="FF0000"/>
            </a:solidFill>
            <a:round/>
            <a:headEnd/>
            <a:tailEnd type="triangle" w="med" len="med"/>
          </a:ln>
          <a:effectLst/>
          <a:extLst/>
        </p:spPr>
        <p:txBody>
          <a:bodyPr/>
          <a:lstStyle/>
          <a:p>
            <a:pPr>
              <a:defRPr/>
            </a:pPr>
            <a:endParaRPr kumimoji="0" lang="ru-RU">
              <a:solidFill>
                <a:srgbClr val="000000"/>
              </a:solidFill>
              <a:latin typeface="Comic Sans MS" pitchFamily="66" charset="0"/>
              <a:cs typeface="+mn-cs"/>
            </a:endParaRPr>
          </a:p>
        </p:txBody>
      </p:sp>
      <p:sp>
        <p:nvSpPr>
          <p:cNvPr id="20503" name="Line 23"/>
          <p:cNvSpPr>
            <a:spLocks noChangeShapeType="1"/>
          </p:cNvSpPr>
          <p:nvPr/>
        </p:nvSpPr>
        <p:spPr bwMode="auto">
          <a:xfrm>
            <a:off x="4427538" y="4471988"/>
            <a:ext cx="936625" cy="1081087"/>
          </a:xfrm>
          <a:prstGeom prst="line">
            <a:avLst/>
          </a:prstGeom>
          <a:noFill/>
          <a:ln w="57150">
            <a:solidFill>
              <a:srgbClr val="FF0000"/>
            </a:solidFill>
            <a:round/>
            <a:headEnd/>
            <a:tailEnd type="triangle" w="med" len="med"/>
          </a:ln>
          <a:effectLst/>
          <a:extLst/>
        </p:spPr>
        <p:txBody>
          <a:bodyPr/>
          <a:lstStyle/>
          <a:p>
            <a:pPr>
              <a:defRPr/>
            </a:pPr>
            <a:endParaRPr kumimoji="0" lang="ru-RU">
              <a:solidFill>
                <a:srgbClr val="000000"/>
              </a:solidFill>
              <a:latin typeface="Comic Sans MS" pitchFamily="66" charset="0"/>
              <a:cs typeface="+mn-cs"/>
            </a:endParaRPr>
          </a:p>
        </p:txBody>
      </p:sp>
      <p:pic>
        <p:nvPicPr>
          <p:cNvPr id="28688" name="Picture 5" descr="18d4fe4e432762959454b5637960f7ec">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4350" y="2668588"/>
            <a:ext cx="19050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9" name="Picture 5" descr="18d4fe4e432762959454b5637960f7ec">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1575" y="2586038"/>
            <a:ext cx="19050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947787"/>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049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20500"/>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049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20492"/>
                                        </p:tgtEl>
                                        <p:attrNameLst>
                                          <p:attrName>style.visibility</p:attrName>
                                        </p:attrNameLst>
                                      </p:cBhvr>
                                      <p:to>
                                        <p:strVal val="visible"/>
                                      </p:to>
                                    </p:set>
                                  </p:childTnLst>
                                </p:cTn>
                              </p:par>
                            </p:childTnLst>
                          </p:cTn>
                        </p:par>
                        <p:par>
                          <p:cTn id="17" fill="hold" nodeType="afterGroup">
                            <p:stCondLst>
                              <p:cond delay="500"/>
                            </p:stCondLst>
                            <p:childTnLst>
                              <p:par>
                                <p:cTn id="18" presetID="1" presetClass="entr" presetSubtype="0" fill="hold" grpId="0" nodeType="afterEffect">
                                  <p:stCondLst>
                                    <p:cond delay="0"/>
                                  </p:stCondLst>
                                  <p:childTnLst>
                                    <p:set>
                                      <p:cBhvr>
                                        <p:cTn id="19" dur="1" fill="hold">
                                          <p:stCondLst>
                                            <p:cond delay="499"/>
                                          </p:stCondLst>
                                        </p:cTn>
                                        <p:tgtEl>
                                          <p:spTgt spid="20496"/>
                                        </p:tgtEl>
                                        <p:attrNameLst>
                                          <p:attrName>style.visibility</p:attrName>
                                        </p:attrNameLst>
                                      </p:cBhvr>
                                      <p:to>
                                        <p:strVal val="visible"/>
                                      </p:to>
                                    </p:set>
                                  </p:childTnLst>
                                </p:cTn>
                              </p:par>
                            </p:childTnLst>
                          </p:cTn>
                        </p:par>
                        <p:par>
                          <p:cTn id="20" fill="hold" nodeType="afterGroup">
                            <p:stCondLst>
                              <p:cond delay="1000"/>
                            </p:stCondLst>
                            <p:childTnLst>
                              <p:par>
                                <p:cTn id="21" presetID="1" presetClass="entr" presetSubtype="0" fill="hold" nodeType="afterEffect">
                                  <p:stCondLst>
                                    <p:cond delay="0"/>
                                  </p:stCondLst>
                                  <p:childTnLst>
                                    <p:set>
                                      <p:cBhvr>
                                        <p:cTn id="22" dur="1" fill="hold">
                                          <p:stCondLst>
                                            <p:cond delay="499"/>
                                          </p:stCondLst>
                                        </p:cTn>
                                        <p:tgtEl>
                                          <p:spTgt spid="2050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20493"/>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499"/>
                                          </p:stCondLst>
                                        </p:cTn>
                                        <p:tgtEl>
                                          <p:spTgt spid="20497"/>
                                        </p:tgtEl>
                                        <p:attrNameLst>
                                          <p:attrName>style.visibility</p:attrName>
                                        </p:attrNameLst>
                                      </p:cBhvr>
                                      <p:to>
                                        <p:strVal val="visible"/>
                                      </p:to>
                                    </p:set>
                                  </p:childTnLst>
                                </p:cTn>
                              </p:par>
                            </p:childTnLst>
                          </p:cTn>
                        </p:par>
                        <p:par>
                          <p:cTn id="30" fill="hold" nodeType="afterGroup">
                            <p:stCondLst>
                              <p:cond delay="1000"/>
                            </p:stCondLst>
                            <p:childTnLst>
                              <p:par>
                                <p:cTn id="31" presetID="1" presetClass="entr" presetSubtype="0" fill="hold" nodeType="afterEffect">
                                  <p:stCondLst>
                                    <p:cond delay="0"/>
                                  </p:stCondLst>
                                  <p:childTnLst>
                                    <p:set>
                                      <p:cBhvr>
                                        <p:cTn id="32" dur="1" fill="hold">
                                          <p:stCondLst>
                                            <p:cond delay="499"/>
                                          </p:stCondLst>
                                        </p:cTn>
                                        <p:tgtEl>
                                          <p:spTgt spid="2050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499"/>
                                          </p:stCondLst>
                                        </p:cTn>
                                        <p:tgtEl>
                                          <p:spTgt spid="20494"/>
                                        </p:tgtEl>
                                        <p:attrNameLst>
                                          <p:attrName>style.visibility</p:attrName>
                                        </p:attrNameLst>
                                      </p:cBhvr>
                                      <p:to>
                                        <p:strVal val="visible"/>
                                      </p:to>
                                    </p:set>
                                  </p:childTnLst>
                                </p:cTn>
                              </p:par>
                            </p:childTnLst>
                          </p:cTn>
                        </p:par>
                        <p:par>
                          <p:cTn id="37" fill="hold" nodeType="afterGroup">
                            <p:stCondLst>
                              <p:cond delay="500"/>
                            </p:stCondLst>
                            <p:childTnLst>
                              <p:par>
                                <p:cTn id="38" presetID="1" presetClass="entr" presetSubtype="0" fill="hold" grpId="0" nodeType="afterEffect">
                                  <p:stCondLst>
                                    <p:cond delay="0"/>
                                  </p:stCondLst>
                                  <p:childTnLst>
                                    <p:set>
                                      <p:cBhvr>
                                        <p:cTn id="39" dur="1" fill="hold">
                                          <p:stCondLst>
                                            <p:cond delay="499"/>
                                          </p:stCondLst>
                                        </p:cTn>
                                        <p:tgtEl>
                                          <p:spTgt spid="20499"/>
                                        </p:tgtEl>
                                        <p:attrNameLst>
                                          <p:attrName>style.visibility</p:attrName>
                                        </p:attrNameLst>
                                      </p:cBhvr>
                                      <p:to>
                                        <p:strVal val="visible"/>
                                      </p:to>
                                    </p:set>
                                  </p:childTnLst>
                                </p:cTn>
                              </p:par>
                            </p:childTnLst>
                          </p:cTn>
                        </p:par>
                        <p:par>
                          <p:cTn id="40" fill="hold" nodeType="afterGroup">
                            <p:stCondLst>
                              <p:cond delay="1000"/>
                            </p:stCondLst>
                            <p:childTnLst>
                              <p:par>
                                <p:cTn id="41" presetID="1" presetClass="entr" presetSubtype="0" fill="hold" nodeType="afterEffect">
                                  <p:stCondLst>
                                    <p:cond delay="0"/>
                                  </p:stCondLst>
                                  <p:childTnLst>
                                    <p:set>
                                      <p:cBhvr>
                                        <p:cTn id="42" dur="1" fill="hold">
                                          <p:stCondLst>
                                            <p:cond delay="499"/>
                                          </p:stCondLst>
                                        </p:cTn>
                                        <p:tgtEl>
                                          <p:spTgt spid="205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5" grpId="0" autoUpdateAnimBg="0"/>
      <p:bldP spid="20496" grpId="0" autoUpdateAnimBg="0"/>
      <p:bldP spid="20497" grpId="0" autoUpdateAnimBg="0"/>
      <p:bldP spid="20499"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 (688x493, 13K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1700213"/>
            <a:ext cx="4392612"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 (463x503, 9K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650" y="404813"/>
            <a:ext cx="1874838"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 (400x462, 8K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652963"/>
            <a:ext cx="1751013"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descr=" (403x563, 8K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913" y="3357563"/>
            <a:ext cx="2330450" cy="325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8" descr=" (402x566, 9K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69125" y="620713"/>
            <a:ext cx="1379538"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9" descr=" (592x391, 14K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85338" y="6669088"/>
            <a:ext cx="3743325"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0" descr=" (592x391, 14K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5525" y="5157788"/>
            <a:ext cx="3384550"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3" descr=" (354x572, 10Kb)"/>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6600" y="1341438"/>
            <a:ext cx="3052763" cy="387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4" descr=" (366x515, 7K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79613" y="2852738"/>
            <a:ext cx="1687512"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5" descr=" (403x563, 8Kb)"/>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64163" y="549275"/>
            <a:ext cx="2703512"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16" descr="sari"/>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771775" y="2133600"/>
            <a:ext cx="13335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джен76.wav">
            <a:hlinkClick r:id="" action="ppaction://media"/>
          </p:cNvPr>
          <p:cNvPicPr>
            <a:picLocks noRot="1" noChangeAspect="1" noChangeArrowheads="1"/>
          </p:cNvPicPr>
          <p:nvPr>
            <a:wavAudioFile r:embed="rId1" name="джен.wav"/>
          </p:nvPr>
        </p:nvPicPr>
        <p:blipFill>
          <a:blip r:embed="rId1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5" name="AutoShape 19">
            <a:hlinkClick r:id="rId15" action="ppaction://hlinksldjump"/>
          </p:cNvPr>
          <p:cNvSpPr>
            <a:spLocks noChangeArrowheads="1"/>
          </p:cNvSpPr>
          <p:nvPr/>
        </p:nvSpPr>
        <p:spPr bwMode="auto">
          <a:xfrm>
            <a:off x="8243888" y="6308725"/>
            <a:ext cx="647700" cy="360363"/>
          </a:xfrm>
          <a:prstGeom prst="leftArrow">
            <a:avLst>
              <a:gd name="adj1" fmla="val 50000"/>
              <a:gd name="adj2" fmla="val 44934"/>
            </a:avLst>
          </a:prstGeom>
          <a:solidFill>
            <a:srgbClr val="800000"/>
          </a:solidFill>
          <a:ln w="9525">
            <a:solidFill>
              <a:schemeClr val="tx1"/>
            </a:solidFill>
            <a:miter lim="800000"/>
            <a:headEnd/>
            <a:tailEnd/>
          </a:ln>
        </p:spPr>
        <p:txBody>
          <a:bodyPr wrap="none" anchor="ctr"/>
          <a:lstStyle/>
          <a:p>
            <a:endParaRPr lang="ru-RU">
              <a:latin typeface="Arial" charset="0"/>
            </a:endParaRPr>
          </a:p>
        </p:txBody>
      </p:sp>
    </p:spTree>
    <p:extLst>
      <p:ext uri="{BB962C8B-B14F-4D97-AF65-F5344CB8AC3E}">
        <p14:creationId xmlns:p14="http://schemas.microsoft.com/office/powerpoint/2010/main" val="2793885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14354"/>
                                        </p:tgtEl>
                                      </p:cBhvr>
                                    </p:cmd>
                                  </p:childTnLst>
                                </p:cTn>
                              </p:par>
                              <p:par>
                                <p:cTn id="7" presetID="10" presetClass="entr" presetSubtype="0" repeatCount="4000" fill="hold" nodeType="withEffect">
                                  <p:stCondLst>
                                    <p:cond delay="0"/>
                                  </p:stCondLst>
                                  <p:childTnLst>
                                    <p:set>
                                      <p:cBhvr>
                                        <p:cTn id="8" dur="1" fill="hold">
                                          <p:stCondLst>
                                            <p:cond delay="0"/>
                                          </p:stCondLst>
                                        </p:cTn>
                                        <p:tgtEl>
                                          <p:spTgt spid="14341"/>
                                        </p:tgtEl>
                                        <p:attrNameLst>
                                          <p:attrName>style.visibility</p:attrName>
                                        </p:attrNameLst>
                                      </p:cBhvr>
                                      <p:to>
                                        <p:strVal val="visible"/>
                                      </p:to>
                                    </p:set>
                                    <p:animEffect transition="in" filter="fade">
                                      <p:cBhvr>
                                        <p:cTn id="9" dur="1000"/>
                                        <p:tgtEl>
                                          <p:spTgt spid="14341"/>
                                        </p:tgtEl>
                                      </p:cBhvr>
                                    </p:animEffect>
                                  </p:childTnLst>
                                </p:cTn>
                              </p:par>
                            </p:childTnLst>
                          </p:cTn>
                        </p:par>
                        <p:par>
                          <p:cTn id="10" fill="hold" nodeType="afterGroup">
                            <p:stCondLst>
                              <p:cond delay="4000"/>
                            </p:stCondLst>
                            <p:childTnLst>
                              <p:par>
                                <p:cTn id="11" presetID="1" presetClass="exit" presetSubtype="0" fill="hold" nodeType="afterEffect">
                                  <p:stCondLst>
                                    <p:cond delay="0"/>
                                  </p:stCondLst>
                                  <p:childTnLst>
                                    <p:set>
                                      <p:cBhvr>
                                        <p:cTn id="12" dur="1" fill="hold">
                                          <p:stCondLst>
                                            <p:cond delay="0"/>
                                          </p:stCondLst>
                                        </p:cTn>
                                        <p:tgtEl>
                                          <p:spTgt spid="14341"/>
                                        </p:tgtEl>
                                        <p:attrNameLst>
                                          <p:attrName>style.visibility</p:attrName>
                                        </p:attrNameLst>
                                      </p:cBhvr>
                                      <p:to>
                                        <p:strVal val="hidden"/>
                                      </p:to>
                                    </p:set>
                                  </p:childTnLst>
                                </p:cTn>
                              </p:par>
                            </p:childTnLst>
                          </p:cTn>
                        </p:par>
                        <p:par>
                          <p:cTn id="13" fill="hold" nodeType="afterGroup">
                            <p:stCondLst>
                              <p:cond delay="4000"/>
                            </p:stCondLst>
                            <p:childTnLst>
                              <p:par>
                                <p:cTn id="14" presetID="2" presetClass="entr" presetSubtype="8" fill="hold" nodeType="afterEffect">
                                  <p:stCondLst>
                                    <p:cond delay="0"/>
                                  </p:stCondLst>
                                  <p:childTnLst>
                                    <p:set>
                                      <p:cBhvr>
                                        <p:cTn id="15" dur="1" fill="hold">
                                          <p:stCondLst>
                                            <p:cond delay="0"/>
                                          </p:stCondLst>
                                        </p:cTn>
                                        <p:tgtEl>
                                          <p:spTgt spid="14342"/>
                                        </p:tgtEl>
                                        <p:attrNameLst>
                                          <p:attrName>style.visibility</p:attrName>
                                        </p:attrNameLst>
                                      </p:cBhvr>
                                      <p:to>
                                        <p:strVal val="visible"/>
                                      </p:to>
                                    </p:set>
                                    <p:anim calcmode="lin" valueType="num">
                                      <p:cBhvr additive="base">
                                        <p:cTn id="16" dur="3000" fill="hold"/>
                                        <p:tgtEl>
                                          <p:spTgt spid="14342"/>
                                        </p:tgtEl>
                                        <p:attrNameLst>
                                          <p:attrName>ppt_x</p:attrName>
                                        </p:attrNameLst>
                                      </p:cBhvr>
                                      <p:tavLst>
                                        <p:tav tm="0">
                                          <p:val>
                                            <p:strVal val="0-#ppt_w/2"/>
                                          </p:val>
                                        </p:tav>
                                        <p:tav tm="100000">
                                          <p:val>
                                            <p:strVal val="#ppt_x"/>
                                          </p:val>
                                        </p:tav>
                                      </p:tavLst>
                                    </p:anim>
                                    <p:anim calcmode="lin" valueType="num">
                                      <p:cBhvr additive="base">
                                        <p:cTn id="17" dur="3000" fill="hold"/>
                                        <p:tgtEl>
                                          <p:spTgt spid="1434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7000"/>
                            </p:stCondLst>
                            <p:childTnLst>
                              <p:par>
                                <p:cTn id="19" presetID="2" presetClass="entr" presetSubtype="9" fill="hold" nodeType="afterEffect">
                                  <p:stCondLst>
                                    <p:cond delay="0"/>
                                  </p:stCondLst>
                                  <p:childTnLst>
                                    <p:set>
                                      <p:cBhvr>
                                        <p:cTn id="20" dur="1" fill="hold">
                                          <p:stCondLst>
                                            <p:cond delay="0"/>
                                          </p:stCondLst>
                                        </p:cTn>
                                        <p:tgtEl>
                                          <p:spTgt spid="14343"/>
                                        </p:tgtEl>
                                        <p:attrNameLst>
                                          <p:attrName>style.visibility</p:attrName>
                                        </p:attrNameLst>
                                      </p:cBhvr>
                                      <p:to>
                                        <p:strVal val="visible"/>
                                      </p:to>
                                    </p:set>
                                    <p:anim calcmode="lin" valueType="num">
                                      <p:cBhvr additive="base">
                                        <p:cTn id="21" dur="3000" fill="hold"/>
                                        <p:tgtEl>
                                          <p:spTgt spid="14343"/>
                                        </p:tgtEl>
                                        <p:attrNameLst>
                                          <p:attrName>ppt_x</p:attrName>
                                        </p:attrNameLst>
                                      </p:cBhvr>
                                      <p:tavLst>
                                        <p:tav tm="0">
                                          <p:val>
                                            <p:strVal val="0-#ppt_w/2"/>
                                          </p:val>
                                        </p:tav>
                                        <p:tav tm="100000">
                                          <p:val>
                                            <p:strVal val="#ppt_x"/>
                                          </p:val>
                                        </p:tav>
                                      </p:tavLst>
                                    </p:anim>
                                    <p:anim calcmode="lin" valueType="num">
                                      <p:cBhvr additive="base">
                                        <p:cTn id="22" dur="3000" fill="hold"/>
                                        <p:tgtEl>
                                          <p:spTgt spid="14343"/>
                                        </p:tgtEl>
                                        <p:attrNameLst>
                                          <p:attrName>ppt_y</p:attrName>
                                        </p:attrNameLst>
                                      </p:cBhvr>
                                      <p:tavLst>
                                        <p:tav tm="0">
                                          <p:val>
                                            <p:strVal val="0-#ppt_h/2"/>
                                          </p:val>
                                        </p:tav>
                                        <p:tav tm="100000">
                                          <p:val>
                                            <p:strVal val="#ppt_y"/>
                                          </p:val>
                                        </p:tav>
                                      </p:tavLst>
                                    </p:anim>
                                  </p:childTnLst>
                                </p:cTn>
                              </p:par>
                            </p:childTnLst>
                          </p:cTn>
                        </p:par>
                        <p:par>
                          <p:cTn id="23" fill="hold" nodeType="afterGroup">
                            <p:stCondLst>
                              <p:cond delay="10000"/>
                            </p:stCondLst>
                            <p:childTnLst>
                              <p:par>
                                <p:cTn id="24" presetID="63" presetClass="path" presetSubtype="0" accel="50000" decel="50000" fill="hold" nodeType="afterEffect">
                                  <p:stCondLst>
                                    <p:cond delay="0"/>
                                  </p:stCondLst>
                                  <p:childTnLst>
                                    <p:animMotion origin="layout" path="M 5.55556E-7 7.40741E-7 L 0.97344 -0.00093 " pathEditMode="relative" rAng="0" ptsTypes="AA">
                                      <p:cBhvr>
                                        <p:cTn id="25" dur="2000" fill="hold"/>
                                        <p:tgtEl>
                                          <p:spTgt spid="14343"/>
                                        </p:tgtEl>
                                        <p:attrNameLst>
                                          <p:attrName>ppt_x</p:attrName>
                                          <p:attrName>ppt_y</p:attrName>
                                        </p:attrNameLst>
                                      </p:cBhvr>
                                      <p:rCtr x="48663" y="-46"/>
                                    </p:animMotion>
                                  </p:childTnLst>
                                </p:cTn>
                              </p:par>
                              <p:par>
                                <p:cTn id="26" presetID="2" presetClass="exit" presetSubtype="2" fill="hold" nodeType="withEffect">
                                  <p:stCondLst>
                                    <p:cond delay="0"/>
                                  </p:stCondLst>
                                  <p:childTnLst>
                                    <p:anim calcmode="lin" valueType="num">
                                      <p:cBhvr additive="base">
                                        <p:cTn id="27" dur="1000"/>
                                        <p:tgtEl>
                                          <p:spTgt spid="14342"/>
                                        </p:tgtEl>
                                        <p:attrNameLst>
                                          <p:attrName>ppt_x</p:attrName>
                                        </p:attrNameLst>
                                      </p:cBhvr>
                                      <p:tavLst>
                                        <p:tav tm="0">
                                          <p:val>
                                            <p:strVal val="ppt_x"/>
                                          </p:val>
                                        </p:tav>
                                        <p:tav tm="100000">
                                          <p:val>
                                            <p:strVal val="1+ppt_w/2"/>
                                          </p:val>
                                        </p:tav>
                                      </p:tavLst>
                                    </p:anim>
                                    <p:anim calcmode="lin" valueType="num">
                                      <p:cBhvr additive="base">
                                        <p:cTn id="28" dur="1000"/>
                                        <p:tgtEl>
                                          <p:spTgt spid="14342"/>
                                        </p:tgtEl>
                                        <p:attrNameLst>
                                          <p:attrName>ppt_y</p:attrName>
                                        </p:attrNameLst>
                                      </p:cBhvr>
                                      <p:tavLst>
                                        <p:tav tm="0">
                                          <p:val>
                                            <p:strVal val="ppt_y"/>
                                          </p:val>
                                        </p:tav>
                                        <p:tav tm="100000">
                                          <p:val>
                                            <p:strVal val="ppt_y"/>
                                          </p:val>
                                        </p:tav>
                                      </p:tavLst>
                                    </p:anim>
                                    <p:set>
                                      <p:cBhvr>
                                        <p:cTn id="29" dur="1" fill="hold">
                                          <p:stCondLst>
                                            <p:cond delay="999"/>
                                          </p:stCondLst>
                                        </p:cTn>
                                        <p:tgtEl>
                                          <p:spTgt spid="14342"/>
                                        </p:tgtEl>
                                        <p:attrNameLst>
                                          <p:attrName>style.visibility</p:attrName>
                                        </p:attrNameLst>
                                      </p:cBhvr>
                                      <p:to>
                                        <p:strVal val="hidden"/>
                                      </p:to>
                                    </p:set>
                                  </p:childTnLst>
                                </p:cTn>
                              </p:par>
                            </p:childTnLst>
                          </p:cTn>
                        </p:par>
                        <p:par>
                          <p:cTn id="30" fill="hold" nodeType="afterGroup">
                            <p:stCondLst>
                              <p:cond delay="12000"/>
                            </p:stCondLst>
                            <p:childTnLst>
                              <p:par>
                                <p:cTn id="31" presetID="2" presetClass="entr" presetSubtype="9" fill="hold" nodeType="afterEffect">
                                  <p:stCondLst>
                                    <p:cond delay="0"/>
                                  </p:stCondLst>
                                  <p:childTnLst>
                                    <p:set>
                                      <p:cBhvr>
                                        <p:cTn id="32" dur="1" fill="hold">
                                          <p:stCondLst>
                                            <p:cond delay="0"/>
                                          </p:stCondLst>
                                        </p:cTn>
                                        <p:tgtEl>
                                          <p:spTgt spid="14340"/>
                                        </p:tgtEl>
                                        <p:attrNameLst>
                                          <p:attrName>style.visibility</p:attrName>
                                        </p:attrNameLst>
                                      </p:cBhvr>
                                      <p:to>
                                        <p:strVal val="visible"/>
                                      </p:to>
                                    </p:set>
                                    <p:anim calcmode="lin" valueType="num">
                                      <p:cBhvr additive="base">
                                        <p:cTn id="33" dur="2000" fill="hold"/>
                                        <p:tgtEl>
                                          <p:spTgt spid="14340"/>
                                        </p:tgtEl>
                                        <p:attrNameLst>
                                          <p:attrName>ppt_x</p:attrName>
                                        </p:attrNameLst>
                                      </p:cBhvr>
                                      <p:tavLst>
                                        <p:tav tm="0">
                                          <p:val>
                                            <p:strVal val="0-#ppt_w/2"/>
                                          </p:val>
                                        </p:tav>
                                        <p:tav tm="100000">
                                          <p:val>
                                            <p:strVal val="#ppt_x"/>
                                          </p:val>
                                        </p:tav>
                                      </p:tavLst>
                                    </p:anim>
                                    <p:anim calcmode="lin" valueType="num">
                                      <p:cBhvr additive="base">
                                        <p:cTn id="34" dur="2000" fill="hold"/>
                                        <p:tgtEl>
                                          <p:spTgt spid="14340"/>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4000"/>
                            </p:stCondLst>
                            <p:childTnLst>
                              <p:par>
                                <p:cTn id="36" presetID="37" presetClass="path" presetSubtype="0" repeatCount="2000" accel="50000" decel="50000" fill="hold" nodeType="afterEffect">
                                  <p:stCondLst>
                                    <p:cond delay="0"/>
                                  </p:stCondLst>
                                  <p:childTnLst>
                                    <p:animMotion origin="layout" path="M 5.55556E-7 2.59259E-6 L 0.16667 0.20069 C 0.20156 0.24606 0.25399 0.27153 0.30833 0.27153 C 0.37049 0.27153 0.42031 0.24606 0.45521 0.20069 L 0.62205 2.59259E-6 " pathEditMode="relative" rAng="0" ptsTypes="FffFF">
                                      <p:cBhvr>
                                        <p:cTn id="37" dur="3000" fill="hold"/>
                                        <p:tgtEl>
                                          <p:spTgt spid="14340"/>
                                        </p:tgtEl>
                                        <p:attrNameLst>
                                          <p:attrName>ppt_x</p:attrName>
                                          <p:attrName>ppt_y</p:attrName>
                                        </p:attrNameLst>
                                      </p:cBhvr>
                                      <p:rCtr x="31094" y="13565"/>
                                    </p:animMotion>
                                  </p:childTnLst>
                                </p:cTn>
                              </p:par>
                            </p:childTnLst>
                          </p:cTn>
                        </p:par>
                        <p:par>
                          <p:cTn id="38" fill="hold" nodeType="afterGroup">
                            <p:stCondLst>
                              <p:cond delay="20000"/>
                            </p:stCondLst>
                            <p:childTnLst>
                              <p:par>
                                <p:cTn id="39" presetID="1" presetClass="exit" presetSubtype="0" fill="hold" nodeType="afterEffect">
                                  <p:stCondLst>
                                    <p:cond delay="0"/>
                                  </p:stCondLst>
                                  <p:childTnLst>
                                    <p:set>
                                      <p:cBhvr>
                                        <p:cTn id="40" dur="1" fill="hold">
                                          <p:stCondLst>
                                            <p:cond delay="0"/>
                                          </p:stCondLst>
                                        </p:cTn>
                                        <p:tgtEl>
                                          <p:spTgt spid="14340"/>
                                        </p:tgtEl>
                                        <p:attrNameLst>
                                          <p:attrName>style.visibility</p:attrName>
                                        </p:attrNameLst>
                                      </p:cBhvr>
                                      <p:to>
                                        <p:strVal val="hidden"/>
                                      </p:to>
                                    </p:set>
                                  </p:childTnLst>
                                </p:cTn>
                              </p:par>
                            </p:childTnLst>
                          </p:cTn>
                        </p:par>
                        <p:par>
                          <p:cTn id="41" fill="hold" nodeType="afterGroup">
                            <p:stCondLst>
                              <p:cond delay="20000"/>
                            </p:stCondLst>
                            <p:childTnLst>
                              <p:par>
                                <p:cTn id="42" presetID="10" presetClass="entr" presetSubtype="0" fill="hold" nodeType="afterEffect">
                                  <p:stCondLst>
                                    <p:cond delay="0"/>
                                  </p:stCondLst>
                                  <p:childTnLst>
                                    <p:set>
                                      <p:cBhvr>
                                        <p:cTn id="43" dur="1" fill="hold">
                                          <p:stCondLst>
                                            <p:cond delay="0"/>
                                          </p:stCondLst>
                                        </p:cTn>
                                        <p:tgtEl>
                                          <p:spTgt spid="14344"/>
                                        </p:tgtEl>
                                        <p:attrNameLst>
                                          <p:attrName>style.visibility</p:attrName>
                                        </p:attrNameLst>
                                      </p:cBhvr>
                                      <p:to>
                                        <p:strVal val="visible"/>
                                      </p:to>
                                    </p:set>
                                    <p:animEffect transition="in" filter="fade">
                                      <p:cBhvr>
                                        <p:cTn id="44" dur="500"/>
                                        <p:tgtEl>
                                          <p:spTgt spid="14344"/>
                                        </p:tgtEl>
                                      </p:cBhvr>
                                    </p:animEffect>
                                  </p:childTnLst>
                                </p:cTn>
                              </p:par>
                            </p:childTnLst>
                          </p:cTn>
                        </p:par>
                        <p:par>
                          <p:cTn id="45" fill="hold" nodeType="afterGroup">
                            <p:stCondLst>
                              <p:cond delay="20500"/>
                            </p:stCondLst>
                            <p:childTnLst>
                              <p:par>
                                <p:cTn id="46" presetID="7" presetClass="path" presetSubtype="0" repeatCount="3000" accel="50000" decel="50000" fill="hold" nodeType="afterEffect">
                                  <p:stCondLst>
                                    <p:cond delay="0"/>
                                  </p:stCondLst>
                                  <p:childTnLst>
                                    <p:animMotion origin="layout" path="M -0.03038 0.01713 L -0.60642 0.01713 L -0.60642 0.67338 L -0.03038 0.67338 L -0.03038 0.01713 Z " pathEditMode="relative" rAng="0" ptsTypes="FFFFF">
                                      <p:cBhvr>
                                        <p:cTn id="47" dur="3000" spd="-100000" fill="hold"/>
                                        <p:tgtEl>
                                          <p:spTgt spid="14344"/>
                                        </p:tgtEl>
                                        <p:attrNameLst>
                                          <p:attrName>ppt_x</p:attrName>
                                          <p:attrName>ppt_y</p:attrName>
                                        </p:attrNameLst>
                                      </p:cBhvr>
                                      <p:rCtr x="-28802" y="32801"/>
                                    </p:animMotion>
                                  </p:childTnLst>
                                </p:cTn>
                              </p:par>
                            </p:childTnLst>
                          </p:cTn>
                        </p:par>
                        <p:par>
                          <p:cTn id="48" fill="hold" nodeType="afterGroup">
                            <p:stCondLst>
                              <p:cond delay="29500"/>
                            </p:stCondLst>
                            <p:childTnLst>
                              <p:par>
                                <p:cTn id="49" presetID="10" presetClass="exit" presetSubtype="0" fill="hold" nodeType="afterEffect">
                                  <p:stCondLst>
                                    <p:cond delay="0"/>
                                  </p:stCondLst>
                                  <p:childTnLst>
                                    <p:animEffect transition="out" filter="fade">
                                      <p:cBhvr>
                                        <p:cTn id="50" dur="500"/>
                                        <p:tgtEl>
                                          <p:spTgt spid="14344"/>
                                        </p:tgtEl>
                                      </p:cBhvr>
                                    </p:animEffect>
                                    <p:set>
                                      <p:cBhvr>
                                        <p:cTn id="51" dur="1" fill="hold">
                                          <p:stCondLst>
                                            <p:cond delay="499"/>
                                          </p:stCondLst>
                                        </p:cTn>
                                        <p:tgtEl>
                                          <p:spTgt spid="14344"/>
                                        </p:tgtEl>
                                        <p:attrNameLst>
                                          <p:attrName>style.visibility</p:attrName>
                                        </p:attrNameLst>
                                      </p:cBhvr>
                                      <p:to>
                                        <p:strVal val="hidden"/>
                                      </p:to>
                                    </p:set>
                                  </p:childTnLst>
                                </p:cTn>
                              </p:par>
                            </p:childTnLst>
                          </p:cTn>
                        </p:par>
                        <p:par>
                          <p:cTn id="52" fill="hold" nodeType="afterGroup">
                            <p:stCondLst>
                              <p:cond delay="30000"/>
                            </p:stCondLst>
                            <p:childTnLst>
                              <p:par>
                                <p:cTn id="53" presetID="2" presetClass="entr" presetSubtype="9" fill="hold" nodeType="afterEffect">
                                  <p:stCondLst>
                                    <p:cond delay="0"/>
                                  </p:stCondLst>
                                  <p:childTnLst>
                                    <p:set>
                                      <p:cBhvr>
                                        <p:cTn id="54" dur="1" fill="hold">
                                          <p:stCondLst>
                                            <p:cond delay="0"/>
                                          </p:stCondLst>
                                        </p:cTn>
                                        <p:tgtEl>
                                          <p:spTgt spid="14345"/>
                                        </p:tgtEl>
                                        <p:attrNameLst>
                                          <p:attrName>style.visibility</p:attrName>
                                        </p:attrNameLst>
                                      </p:cBhvr>
                                      <p:to>
                                        <p:strVal val="visible"/>
                                      </p:to>
                                    </p:set>
                                    <p:anim calcmode="lin" valueType="num">
                                      <p:cBhvr additive="base">
                                        <p:cTn id="55" dur="5000" fill="hold"/>
                                        <p:tgtEl>
                                          <p:spTgt spid="14345"/>
                                        </p:tgtEl>
                                        <p:attrNameLst>
                                          <p:attrName>ppt_x</p:attrName>
                                        </p:attrNameLst>
                                      </p:cBhvr>
                                      <p:tavLst>
                                        <p:tav tm="0">
                                          <p:val>
                                            <p:strVal val="0-#ppt_w/2"/>
                                          </p:val>
                                        </p:tav>
                                        <p:tav tm="100000">
                                          <p:val>
                                            <p:strVal val="#ppt_x"/>
                                          </p:val>
                                        </p:tav>
                                      </p:tavLst>
                                    </p:anim>
                                    <p:anim calcmode="lin" valueType="num">
                                      <p:cBhvr additive="base">
                                        <p:cTn id="56" dur="5000" fill="hold"/>
                                        <p:tgtEl>
                                          <p:spTgt spid="14345"/>
                                        </p:tgtEl>
                                        <p:attrNameLst>
                                          <p:attrName>ppt_y</p:attrName>
                                        </p:attrNameLst>
                                      </p:cBhvr>
                                      <p:tavLst>
                                        <p:tav tm="0">
                                          <p:val>
                                            <p:strVal val="0-#ppt_h/2"/>
                                          </p:val>
                                        </p:tav>
                                        <p:tav tm="100000">
                                          <p:val>
                                            <p:strVal val="#ppt_y"/>
                                          </p:val>
                                        </p:tav>
                                      </p:tavLst>
                                    </p:anim>
                                  </p:childTnLst>
                                </p:cTn>
                              </p:par>
                            </p:childTnLst>
                          </p:cTn>
                        </p:par>
                        <p:par>
                          <p:cTn id="57" fill="hold" nodeType="afterGroup">
                            <p:stCondLst>
                              <p:cond delay="35000"/>
                            </p:stCondLst>
                            <p:childTnLst>
                              <p:par>
                                <p:cTn id="58" presetID="2" presetClass="entr" presetSubtype="3" fill="hold" nodeType="afterEffect">
                                  <p:stCondLst>
                                    <p:cond delay="0"/>
                                  </p:stCondLst>
                                  <p:childTnLst>
                                    <p:set>
                                      <p:cBhvr>
                                        <p:cTn id="59" dur="1" fill="hold">
                                          <p:stCondLst>
                                            <p:cond delay="0"/>
                                          </p:stCondLst>
                                        </p:cTn>
                                        <p:tgtEl>
                                          <p:spTgt spid="14346"/>
                                        </p:tgtEl>
                                        <p:attrNameLst>
                                          <p:attrName>style.visibility</p:attrName>
                                        </p:attrNameLst>
                                      </p:cBhvr>
                                      <p:to>
                                        <p:strVal val="visible"/>
                                      </p:to>
                                    </p:set>
                                    <p:anim calcmode="lin" valueType="num">
                                      <p:cBhvr additive="base">
                                        <p:cTn id="60" dur="5000" fill="hold"/>
                                        <p:tgtEl>
                                          <p:spTgt spid="14346"/>
                                        </p:tgtEl>
                                        <p:attrNameLst>
                                          <p:attrName>ppt_x</p:attrName>
                                        </p:attrNameLst>
                                      </p:cBhvr>
                                      <p:tavLst>
                                        <p:tav tm="0">
                                          <p:val>
                                            <p:strVal val="1+#ppt_w/2"/>
                                          </p:val>
                                        </p:tav>
                                        <p:tav tm="100000">
                                          <p:val>
                                            <p:strVal val="#ppt_x"/>
                                          </p:val>
                                        </p:tav>
                                      </p:tavLst>
                                    </p:anim>
                                    <p:anim calcmode="lin" valueType="num">
                                      <p:cBhvr additive="base">
                                        <p:cTn id="61" dur="5000" fill="hold"/>
                                        <p:tgtEl>
                                          <p:spTgt spid="14346"/>
                                        </p:tgtEl>
                                        <p:attrNameLst>
                                          <p:attrName>ppt_y</p:attrName>
                                        </p:attrNameLst>
                                      </p:cBhvr>
                                      <p:tavLst>
                                        <p:tav tm="0">
                                          <p:val>
                                            <p:strVal val="0-#ppt_h/2"/>
                                          </p:val>
                                        </p:tav>
                                        <p:tav tm="100000">
                                          <p:val>
                                            <p:strVal val="#ppt_y"/>
                                          </p:val>
                                        </p:tav>
                                      </p:tavLst>
                                    </p:anim>
                                  </p:childTnLst>
                                </p:cTn>
                              </p:par>
                            </p:childTnLst>
                          </p:cTn>
                        </p:par>
                        <p:par>
                          <p:cTn id="62" fill="hold" nodeType="afterGroup">
                            <p:stCondLst>
                              <p:cond delay="40000"/>
                            </p:stCondLst>
                            <p:childTnLst>
                              <p:par>
                                <p:cTn id="63" presetID="26" presetClass="entr" presetSubtype="0" fill="hold" nodeType="afterEffect">
                                  <p:stCondLst>
                                    <p:cond delay="0"/>
                                  </p:stCondLst>
                                  <p:childTnLst>
                                    <p:set>
                                      <p:cBhvr>
                                        <p:cTn id="64" dur="1" fill="hold">
                                          <p:stCondLst>
                                            <p:cond delay="0"/>
                                          </p:stCondLst>
                                        </p:cTn>
                                        <p:tgtEl>
                                          <p:spTgt spid="14349"/>
                                        </p:tgtEl>
                                        <p:attrNameLst>
                                          <p:attrName>style.visibility</p:attrName>
                                        </p:attrNameLst>
                                      </p:cBhvr>
                                      <p:to>
                                        <p:strVal val="visible"/>
                                      </p:to>
                                    </p:set>
                                    <p:animEffect transition="in" filter="wipe(down)">
                                      <p:cBhvr>
                                        <p:cTn id="65" dur="580">
                                          <p:stCondLst>
                                            <p:cond delay="0"/>
                                          </p:stCondLst>
                                        </p:cTn>
                                        <p:tgtEl>
                                          <p:spTgt spid="14349"/>
                                        </p:tgtEl>
                                      </p:cBhvr>
                                    </p:animEffect>
                                    <p:anim calcmode="lin" valueType="num">
                                      <p:cBhvr>
                                        <p:cTn id="66" dur="1822" tmFilter="0,0; 0.14,0.36; 0.43,0.73; 0.71,0.91; 1.0,1.0">
                                          <p:stCondLst>
                                            <p:cond delay="0"/>
                                          </p:stCondLst>
                                        </p:cTn>
                                        <p:tgtEl>
                                          <p:spTgt spid="14349"/>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14349"/>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14349"/>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14349"/>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14349"/>
                                        </p:tgtEl>
                                        <p:attrNameLst>
                                          <p:attrName>ppt_y</p:attrName>
                                        </p:attrNameLst>
                                      </p:cBhvr>
                                      <p:tavLst>
                                        <p:tav tm="0" fmla="#ppt_y-sin(pi*$)/81">
                                          <p:val>
                                            <p:fltVal val="0"/>
                                          </p:val>
                                        </p:tav>
                                        <p:tav tm="100000">
                                          <p:val>
                                            <p:fltVal val="1"/>
                                          </p:val>
                                        </p:tav>
                                      </p:tavLst>
                                    </p:anim>
                                    <p:animScale>
                                      <p:cBhvr>
                                        <p:cTn id="71" dur="26">
                                          <p:stCondLst>
                                            <p:cond delay="650"/>
                                          </p:stCondLst>
                                        </p:cTn>
                                        <p:tgtEl>
                                          <p:spTgt spid="14349"/>
                                        </p:tgtEl>
                                      </p:cBhvr>
                                      <p:to x="100000" y="60000"/>
                                    </p:animScale>
                                    <p:animScale>
                                      <p:cBhvr>
                                        <p:cTn id="72" dur="166" decel="50000">
                                          <p:stCondLst>
                                            <p:cond delay="676"/>
                                          </p:stCondLst>
                                        </p:cTn>
                                        <p:tgtEl>
                                          <p:spTgt spid="14349"/>
                                        </p:tgtEl>
                                      </p:cBhvr>
                                      <p:to x="100000" y="100000"/>
                                    </p:animScale>
                                    <p:animScale>
                                      <p:cBhvr>
                                        <p:cTn id="73" dur="26">
                                          <p:stCondLst>
                                            <p:cond delay="1312"/>
                                          </p:stCondLst>
                                        </p:cTn>
                                        <p:tgtEl>
                                          <p:spTgt spid="14349"/>
                                        </p:tgtEl>
                                      </p:cBhvr>
                                      <p:to x="100000" y="80000"/>
                                    </p:animScale>
                                    <p:animScale>
                                      <p:cBhvr>
                                        <p:cTn id="74" dur="166" decel="50000">
                                          <p:stCondLst>
                                            <p:cond delay="1338"/>
                                          </p:stCondLst>
                                        </p:cTn>
                                        <p:tgtEl>
                                          <p:spTgt spid="14349"/>
                                        </p:tgtEl>
                                      </p:cBhvr>
                                      <p:to x="100000" y="100000"/>
                                    </p:animScale>
                                    <p:animScale>
                                      <p:cBhvr>
                                        <p:cTn id="75" dur="26">
                                          <p:stCondLst>
                                            <p:cond delay="1642"/>
                                          </p:stCondLst>
                                        </p:cTn>
                                        <p:tgtEl>
                                          <p:spTgt spid="14349"/>
                                        </p:tgtEl>
                                      </p:cBhvr>
                                      <p:to x="100000" y="90000"/>
                                    </p:animScale>
                                    <p:animScale>
                                      <p:cBhvr>
                                        <p:cTn id="76" dur="166" decel="50000">
                                          <p:stCondLst>
                                            <p:cond delay="1668"/>
                                          </p:stCondLst>
                                        </p:cTn>
                                        <p:tgtEl>
                                          <p:spTgt spid="14349"/>
                                        </p:tgtEl>
                                      </p:cBhvr>
                                      <p:to x="100000" y="100000"/>
                                    </p:animScale>
                                    <p:animScale>
                                      <p:cBhvr>
                                        <p:cTn id="77" dur="26">
                                          <p:stCondLst>
                                            <p:cond delay="1808"/>
                                          </p:stCondLst>
                                        </p:cTn>
                                        <p:tgtEl>
                                          <p:spTgt spid="14349"/>
                                        </p:tgtEl>
                                      </p:cBhvr>
                                      <p:to x="100000" y="95000"/>
                                    </p:animScale>
                                    <p:animScale>
                                      <p:cBhvr>
                                        <p:cTn id="78" dur="166" decel="50000">
                                          <p:stCondLst>
                                            <p:cond delay="1834"/>
                                          </p:stCondLst>
                                        </p:cTn>
                                        <p:tgtEl>
                                          <p:spTgt spid="14349"/>
                                        </p:tgtEl>
                                      </p:cBhvr>
                                      <p:to x="100000" y="100000"/>
                                    </p:animScale>
                                  </p:childTnLst>
                                </p:cTn>
                              </p:par>
                            </p:childTnLst>
                          </p:cTn>
                        </p:par>
                        <p:par>
                          <p:cTn id="79" fill="hold" nodeType="afterGroup">
                            <p:stCondLst>
                              <p:cond delay="42000"/>
                            </p:stCondLst>
                            <p:childTnLst>
                              <p:par>
                                <p:cTn id="80" presetID="6" presetClass="emph" presetSubtype="0" fill="hold" nodeType="afterEffect">
                                  <p:stCondLst>
                                    <p:cond delay="0"/>
                                  </p:stCondLst>
                                  <p:childTnLst>
                                    <p:animScale>
                                      <p:cBhvr>
                                        <p:cTn id="81" dur="2000" fill="hold"/>
                                        <p:tgtEl>
                                          <p:spTgt spid="14349"/>
                                        </p:tgtEl>
                                      </p:cBhvr>
                                      <p:by x="150000" y="150000"/>
                                    </p:animScale>
                                  </p:childTnLst>
                                </p:cTn>
                              </p:par>
                            </p:childTnLst>
                          </p:cTn>
                        </p:par>
                        <p:par>
                          <p:cTn id="82" fill="hold" nodeType="afterGroup">
                            <p:stCondLst>
                              <p:cond delay="44000"/>
                            </p:stCondLst>
                            <p:childTnLst>
                              <p:par>
                                <p:cTn id="83" presetID="10" presetClass="exit" presetSubtype="0" fill="hold" nodeType="afterEffect">
                                  <p:stCondLst>
                                    <p:cond delay="0"/>
                                  </p:stCondLst>
                                  <p:childTnLst>
                                    <p:animEffect transition="out" filter="fade">
                                      <p:cBhvr>
                                        <p:cTn id="84" dur="500"/>
                                        <p:tgtEl>
                                          <p:spTgt spid="14349"/>
                                        </p:tgtEl>
                                      </p:cBhvr>
                                    </p:animEffect>
                                    <p:set>
                                      <p:cBhvr>
                                        <p:cTn id="85" dur="1" fill="hold">
                                          <p:stCondLst>
                                            <p:cond delay="499"/>
                                          </p:stCondLst>
                                        </p:cTn>
                                        <p:tgtEl>
                                          <p:spTgt spid="14349"/>
                                        </p:tgtEl>
                                        <p:attrNameLst>
                                          <p:attrName>style.visibility</p:attrName>
                                        </p:attrNameLst>
                                      </p:cBhvr>
                                      <p:to>
                                        <p:strVal val="hidden"/>
                                      </p:to>
                                    </p:set>
                                  </p:childTnLst>
                                </p:cTn>
                              </p:par>
                            </p:childTnLst>
                          </p:cTn>
                        </p:par>
                        <p:par>
                          <p:cTn id="86" fill="hold" nodeType="afterGroup">
                            <p:stCondLst>
                              <p:cond delay="44500"/>
                            </p:stCondLst>
                            <p:childTnLst>
                              <p:par>
                                <p:cTn id="87" presetID="2" presetClass="entr" presetSubtype="8" fill="hold" nodeType="afterEffect">
                                  <p:stCondLst>
                                    <p:cond delay="0"/>
                                  </p:stCondLst>
                                  <p:childTnLst>
                                    <p:set>
                                      <p:cBhvr>
                                        <p:cTn id="88" dur="1" fill="hold">
                                          <p:stCondLst>
                                            <p:cond delay="0"/>
                                          </p:stCondLst>
                                        </p:cTn>
                                        <p:tgtEl>
                                          <p:spTgt spid="14350"/>
                                        </p:tgtEl>
                                        <p:attrNameLst>
                                          <p:attrName>style.visibility</p:attrName>
                                        </p:attrNameLst>
                                      </p:cBhvr>
                                      <p:to>
                                        <p:strVal val="visible"/>
                                      </p:to>
                                    </p:set>
                                    <p:anim calcmode="lin" valueType="num">
                                      <p:cBhvr additive="base">
                                        <p:cTn id="89" dur="3000" fill="hold"/>
                                        <p:tgtEl>
                                          <p:spTgt spid="14350"/>
                                        </p:tgtEl>
                                        <p:attrNameLst>
                                          <p:attrName>ppt_x</p:attrName>
                                        </p:attrNameLst>
                                      </p:cBhvr>
                                      <p:tavLst>
                                        <p:tav tm="0">
                                          <p:val>
                                            <p:strVal val="0-#ppt_w/2"/>
                                          </p:val>
                                        </p:tav>
                                        <p:tav tm="100000">
                                          <p:val>
                                            <p:strVal val="#ppt_x"/>
                                          </p:val>
                                        </p:tav>
                                      </p:tavLst>
                                    </p:anim>
                                    <p:anim calcmode="lin" valueType="num">
                                      <p:cBhvr additive="base">
                                        <p:cTn id="90" dur="3000" fill="hold"/>
                                        <p:tgtEl>
                                          <p:spTgt spid="14350"/>
                                        </p:tgtEl>
                                        <p:attrNameLst>
                                          <p:attrName>ppt_y</p:attrName>
                                        </p:attrNameLst>
                                      </p:cBhvr>
                                      <p:tavLst>
                                        <p:tav tm="0">
                                          <p:val>
                                            <p:strVal val="#ppt_y"/>
                                          </p:val>
                                        </p:tav>
                                        <p:tav tm="100000">
                                          <p:val>
                                            <p:strVal val="#ppt_y"/>
                                          </p:val>
                                        </p:tav>
                                      </p:tavLst>
                                    </p:anim>
                                  </p:childTnLst>
                                </p:cTn>
                              </p:par>
                              <p:par>
                                <p:cTn id="91" presetID="2" presetClass="entr" presetSubtype="2" fill="hold" nodeType="withEffect">
                                  <p:stCondLst>
                                    <p:cond delay="0"/>
                                  </p:stCondLst>
                                  <p:childTnLst>
                                    <p:set>
                                      <p:cBhvr>
                                        <p:cTn id="92" dur="1" fill="hold">
                                          <p:stCondLst>
                                            <p:cond delay="0"/>
                                          </p:stCondLst>
                                        </p:cTn>
                                        <p:tgtEl>
                                          <p:spTgt spid="14351"/>
                                        </p:tgtEl>
                                        <p:attrNameLst>
                                          <p:attrName>style.visibility</p:attrName>
                                        </p:attrNameLst>
                                      </p:cBhvr>
                                      <p:to>
                                        <p:strVal val="visible"/>
                                      </p:to>
                                    </p:set>
                                    <p:anim calcmode="lin" valueType="num">
                                      <p:cBhvr additive="base">
                                        <p:cTn id="93" dur="3000" fill="hold"/>
                                        <p:tgtEl>
                                          <p:spTgt spid="14351"/>
                                        </p:tgtEl>
                                        <p:attrNameLst>
                                          <p:attrName>ppt_x</p:attrName>
                                        </p:attrNameLst>
                                      </p:cBhvr>
                                      <p:tavLst>
                                        <p:tav tm="0">
                                          <p:val>
                                            <p:strVal val="1+#ppt_w/2"/>
                                          </p:val>
                                        </p:tav>
                                        <p:tav tm="100000">
                                          <p:val>
                                            <p:strVal val="#ppt_x"/>
                                          </p:val>
                                        </p:tav>
                                      </p:tavLst>
                                    </p:anim>
                                    <p:anim calcmode="lin" valueType="num">
                                      <p:cBhvr additive="base">
                                        <p:cTn id="94" dur="3000" fill="hold"/>
                                        <p:tgtEl>
                                          <p:spTgt spid="14351"/>
                                        </p:tgtEl>
                                        <p:attrNameLst>
                                          <p:attrName>ppt_y</p:attrName>
                                        </p:attrNameLst>
                                      </p:cBhvr>
                                      <p:tavLst>
                                        <p:tav tm="0">
                                          <p:val>
                                            <p:strVal val="#ppt_y"/>
                                          </p:val>
                                        </p:tav>
                                        <p:tav tm="100000">
                                          <p:val>
                                            <p:strVal val="#ppt_y"/>
                                          </p:val>
                                        </p:tav>
                                      </p:tavLst>
                                    </p:anim>
                                  </p:childTnLst>
                                </p:cTn>
                              </p:par>
                            </p:childTnLst>
                          </p:cTn>
                        </p:par>
                        <p:par>
                          <p:cTn id="95" fill="hold" nodeType="afterGroup">
                            <p:stCondLst>
                              <p:cond delay="47500"/>
                            </p:stCondLst>
                            <p:childTnLst>
                              <p:par>
                                <p:cTn id="96" presetID="10" presetClass="entr" presetSubtype="0" fill="hold" nodeType="afterEffect">
                                  <p:stCondLst>
                                    <p:cond delay="0"/>
                                  </p:stCondLst>
                                  <p:childTnLst>
                                    <p:set>
                                      <p:cBhvr>
                                        <p:cTn id="97" dur="1" fill="hold">
                                          <p:stCondLst>
                                            <p:cond delay="0"/>
                                          </p:stCondLst>
                                        </p:cTn>
                                        <p:tgtEl>
                                          <p:spTgt spid="14350"/>
                                        </p:tgtEl>
                                        <p:attrNameLst>
                                          <p:attrName>style.visibility</p:attrName>
                                        </p:attrNameLst>
                                      </p:cBhvr>
                                      <p:to>
                                        <p:strVal val="visible"/>
                                      </p:to>
                                    </p:set>
                                    <p:animEffect transition="in" filter="fade">
                                      <p:cBhvr>
                                        <p:cTn id="98" dur="1000"/>
                                        <p:tgtEl>
                                          <p:spTgt spid="14350"/>
                                        </p:tgtEl>
                                      </p:cBhvr>
                                    </p:animEffect>
                                  </p:childTnLst>
                                </p:cTn>
                              </p:par>
                            </p:childTnLst>
                          </p:cTn>
                        </p:par>
                        <p:par>
                          <p:cTn id="99" fill="hold" nodeType="afterGroup">
                            <p:stCondLst>
                              <p:cond delay="48500"/>
                            </p:stCondLst>
                            <p:childTnLst>
                              <p:par>
                                <p:cTn id="100" presetID="10" presetClass="entr" presetSubtype="0" fill="hold" nodeType="afterEffect">
                                  <p:stCondLst>
                                    <p:cond delay="0"/>
                                  </p:stCondLst>
                                  <p:childTnLst>
                                    <p:set>
                                      <p:cBhvr>
                                        <p:cTn id="101" dur="1" fill="hold">
                                          <p:stCondLst>
                                            <p:cond delay="0"/>
                                          </p:stCondLst>
                                        </p:cTn>
                                        <p:tgtEl>
                                          <p:spTgt spid="14351"/>
                                        </p:tgtEl>
                                        <p:attrNameLst>
                                          <p:attrName>style.visibility</p:attrName>
                                        </p:attrNameLst>
                                      </p:cBhvr>
                                      <p:to>
                                        <p:strVal val="visible"/>
                                      </p:to>
                                    </p:set>
                                    <p:animEffect transition="in" filter="fade">
                                      <p:cBhvr>
                                        <p:cTn id="102" dur="1000"/>
                                        <p:tgtEl>
                                          <p:spTgt spid="14351"/>
                                        </p:tgtEl>
                                      </p:cBhvr>
                                    </p:animEffect>
                                  </p:childTnLst>
                                </p:cTn>
                              </p:par>
                            </p:childTnLst>
                          </p:cTn>
                        </p:par>
                        <p:par>
                          <p:cTn id="103" fill="hold" nodeType="afterGroup">
                            <p:stCondLst>
                              <p:cond delay="49500"/>
                            </p:stCondLst>
                            <p:childTnLst>
                              <p:par>
                                <p:cTn id="104" presetID="10" presetClass="entr" presetSubtype="0" fill="hold" nodeType="afterEffect">
                                  <p:stCondLst>
                                    <p:cond delay="0"/>
                                  </p:stCondLst>
                                  <p:childTnLst>
                                    <p:set>
                                      <p:cBhvr>
                                        <p:cTn id="105" dur="1" fill="hold">
                                          <p:stCondLst>
                                            <p:cond delay="0"/>
                                          </p:stCondLst>
                                        </p:cTn>
                                        <p:tgtEl>
                                          <p:spTgt spid="14350"/>
                                        </p:tgtEl>
                                        <p:attrNameLst>
                                          <p:attrName>style.visibility</p:attrName>
                                        </p:attrNameLst>
                                      </p:cBhvr>
                                      <p:to>
                                        <p:strVal val="visible"/>
                                      </p:to>
                                    </p:set>
                                    <p:animEffect transition="in" filter="fade">
                                      <p:cBhvr>
                                        <p:cTn id="106" dur="1000"/>
                                        <p:tgtEl>
                                          <p:spTgt spid="14350"/>
                                        </p:tgtEl>
                                      </p:cBhvr>
                                    </p:animEffect>
                                  </p:childTnLst>
                                </p:cTn>
                              </p:par>
                            </p:childTnLst>
                          </p:cTn>
                        </p:par>
                        <p:par>
                          <p:cTn id="107" fill="hold" nodeType="afterGroup">
                            <p:stCondLst>
                              <p:cond delay="50500"/>
                            </p:stCondLst>
                            <p:childTnLst>
                              <p:par>
                                <p:cTn id="108" presetID="10" presetClass="entr" presetSubtype="0" fill="hold" nodeType="afterEffect">
                                  <p:stCondLst>
                                    <p:cond delay="0"/>
                                  </p:stCondLst>
                                  <p:childTnLst>
                                    <p:set>
                                      <p:cBhvr>
                                        <p:cTn id="109" dur="1" fill="hold">
                                          <p:stCondLst>
                                            <p:cond delay="0"/>
                                          </p:stCondLst>
                                        </p:cTn>
                                        <p:tgtEl>
                                          <p:spTgt spid="14351"/>
                                        </p:tgtEl>
                                        <p:attrNameLst>
                                          <p:attrName>style.visibility</p:attrName>
                                        </p:attrNameLst>
                                      </p:cBhvr>
                                      <p:to>
                                        <p:strVal val="visible"/>
                                      </p:to>
                                    </p:set>
                                    <p:animEffect transition="in" filter="fade">
                                      <p:cBhvr>
                                        <p:cTn id="110" dur="1000"/>
                                        <p:tgtEl>
                                          <p:spTgt spid="14351"/>
                                        </p:tgtEl>
                                      </p:cBhvr>
                                    </p:animEffect>
                                  </p:childTnLst>
                                </p:cTn>
                              </p:par>
                            </p:childTnLst>
                          </p:cTn>
                        </p:par>
                        <p:par>
                          <p:cTn id="111" fill="hold" nodeType="afterGroup">
                            <p:stCondLst>
                              <p:cond delay="51500"/>
                            </p:stCondLst>
                            <p:childTnLst>
                              <p:par>
                                <p:cTn id="112" presetID="10" presetClass="entr" presetSubtype="0" fill="hold" nodeType="afterEffect">
                                  <p:stCondLst>
                                    <p:cond delay="0"/>
                                  </p:stCondLst>
                                  <p:childTnLst>
                                    <p:set>
                                      <p:cBhvr>
                                        <p:cTn id="113" dur="1" fill="hold">
                                          <p:stCondLst>
                                            <p:cond delay="0"/>
                                          </p:stCondLst>
                                        </p:cTn>
                                        <p:tgtEl>
                                          <p:spTgt spid="14350"/>
                                        </p:tgtEl>
                                        <p:attrNameLst>
                                          <p:attrName>style.visibility</p:attrName>
                                        </p:attrNameLst>
                                      </p:cBhvr>
                                      <p:to>
                                        <p:strVal val="visible"/>
                                      </p:to>
                                    </p:set>
                                    <p:animEffect transition="in" filter="fade">
                                      <p:cBhvr>
                                        <p:cTn id="114" dur="1000"/>
                                        <p:tgtEl>
                                          <p:spTgt spid="14350"/>
                                        </p:tgtEl>
                                      </p:cBhvr>
                                    </p:animEffect>
                                  </p:childTnLst>
                                </p:cTn>
                              </p:par>
                            </p:childTnLst>
                          </p:cTn>
                        </p:par>
                        <p:par>
                          <p:cTn id="115" fill="hold" nodeType="afterGroup">
                            <p:stCondLst>
                              <p:cond delay="52500"/>
                            </p:stCondLst>
                            <p:childTnLst>
                              <p:par>
                                <p:cTn id="116" presetID="10" presetClass="entr" presetSubtype="0" fill="hold" nodeType="afterEffect">
                                  <p:stCondLst>
                                    <p:cond delay="0"/>
                                  </p:stCondLst>
                                  <p:childTnLst>
                                    <p:set>
                                      <p:cBhvr>
                                        <p:cTn id="117" dur="1" fill="hold">
                                          <p:stCondLst>
                                            <p:cond delay="0"/>
                                          </p:stCondLst>
                                        </p:cTn>
                                        <p:tgtEl>
                                          <p:spTgt spid="14351"/>
                                        </p:tgtEl>
                                        <p:attrNameLst>
                                          <p:attrName>style.visibility</p:attrName>
                                        </p:attrNameLst>
                                      </p:cBhvr>
                                      <p:to>
                                        <p:strVal val="visible"/>
                                      </p:to>
                                    </p:set>
                                    <p:animEffect transition="in" filter="fade">
                                      <p:cBhvr>
                                        <p:cTn id="118" dur="1000"/>
                                        <p:tgtEl>
                                          <p:spTgt spid="14351"/>
                                        </p:tgtEl>
                                      </p:cBhvr>
                                    </p:animEffect>
                                  </p:childTnLst>
                                </p:cTn>
                              </p:par>
                            </p:childTnLst>
                          </p:cTn>
                        </p:par>
                        <p:par>
                          <p:cTn id="119" fill="hold" nodeType="afterGroup">
                            <p:stCondLst>
                              <p:cond delay="53500"/>
                            </p:stCondLst>
                            <p:childTnLst>
                              <p:par>
                                <p:cTn id="120" presetID="2" presetClass="entr" presetSubtype="1" fill="hold" nodeType="afterEffect">
                                  <p:stCondLst>
                                    <p:cond delay="0"/>
                                  </p:stCondLst>
                                  <p:childTnLst>
                                    <p:set>
                                      <p:cBhvr>
                                        <p:cTn id="121" dur="1" fill="hold">
                                          <p:stCondLst>
                                            <p:cond delay="0"/>
                                          </p:stCondLst>
                                        </p:cTn>
                                        <p:tgtEl>
                                          <p:spTgt spid="14352"/>
                                        </p:tgtEl>
                                        <p:attrNameLst>
                                          <p:attrName>style.visibility</p:attrName>
                                        </p:attrNameLst>
                                      </p:cBhvr>
                                      <p:to>
                                        <p:strVal val="visible"/>
                                      </p:to>
                                    </p:set>
                                    <p:anim calcmode="lin" valueType="num">
                                      <p:cBhvr additive="base">
                                        <p:cTn id="122" dur="3000" fill="hold"/>
                                        <p:tgtEl>
                                          <p:spTgt spid="14352"/>
                                        </p:tgtEl>
                                        <p:attrNameLst>
                                          <p:attrName>ppt_x</p:attrName>
                                        </p:attrNameLst>
                                      </p:cBhvr>
                                      <p:tavLst>
                                        <p:tav tm="0">
                                          <p:val>
                                            <p:strVal val="#ppt_x"/>
                                          </p:val>
                                        </p:tav>
                                        <p:tav tm="100000">
                                          <p:val>
                                            <p:strVal val="#ppt_x"/>
                                          </p:val>
                                        </p:tav>
                                      </p:tavLst>
                                    </p:anim>
                                    <p:anim calcmode="lin" valueType="num">
                                      <p:cBhvr additive="base">
                                        <p:cTn id="123" dur="3000" fill="hold"/>
                                        <p:tgtEl>
                                          <p:spTgt spid="14352"/>
                                        </p:tgtEl>
                                        <p:attrNameLst>
                                          <p:attrName>ppt_y</p:attrName>
                                        </p:attrNameLst>
                                      </p:cBhvr>
                                      <p:tavLst>
                                        <p:tav tm="0">
                                          <p:val>
                                            <p:strVal val="0-#ppt_h/2"/>
                                          </p:val>
                                        </p:tav>
                                        <p:tav tm="100000">
                                          <p:val>
                                            <p:strVal val="#ppt_y"/>
                                          </p:val>
                                        </p:tav>
                                      </p:tavLst>
                                    </p:anim>
                                  </p:childTnLst>
                                </p:cTn>
                              </p:par>
                            </p:childTnLst>
                          </p:cTn>
                        </p:par>
                        <p:par>
                          <p:cTn id="124" fill="hold" nodeType="afterGroup">
                            <p:stCondLst>
                              <p:cond delay="56500"/>
                            </p:stCondLst>
                            <p:childTnLst>
                              <p:par>
                                <p:cTn id="125" presetID="35" presetClass="path" presetSubtype="0" accel="50000" decel="50000" fill="hold" nodeType="afterEffect">
                                  <p:stCondLst>
                                    <p:cond delay="0"/>
                                  </p:stCondLst>
                                  <p:childTnLst>
                                    <p:animMotion origin="layout" path="M 1.66667E-6 -4.81481E-6 L -0.1625 0.11019 " pathEditMode="relative" rAng="0" ptsTypes="AA">
                                      <p:cBhvr>
                                        <p:cTn id="126" dur="3000" fill="hold"/>
                                        <p:tgtEl>
                                          <p:spTgt spid="14351"/>
                                        </p:tgtEl>
                                        <p:attrNameLst>
                                          <p:attrName>ppt_x</p:attrName>
                                          <p:attrName>ppt_y</p:attrName>
                                        </p:attrNameLst>
                                      </p:cBhvr>
                                      <p:rCtr x="-8125" y="5509"/>
                                    </p:animMotion>
                                  </p:childTnLst>
                                </p:cTn>
                              </p:par>
                            </p:childTnLst>
                          </p:cTn>
                        </p:par>
                        <p:par>
                          <p:cTn id="127" fill="hold" nodeType="afterGroup">
                            <p:stCondLst>
                              <p:cond delay="59500"/>
                            </p:stCondLst>
                            <p:childTnLst>
                              <p:par>
                                <p:cTn id="128" presetID="10" presetClass="entr" presetSubtype="0" fill="hold" grpId="0" nodeType="afterEffect">
                                  <p:stCondLst>
                                    <p:cond delay="0"/>
                                  </p:stCondLst>
                                  <p:childTnLst>
                                    <p:set>
                                      <p:cBhvr>
                                        <p:cTn id="129" dur="1" fill="hold">
                                          <p:stCondLst>
                                            <p:cond delay="0"/>
                                          </p:stCondLst>
                                        </p:cTn>
                                        <p:tgtEl>
                                          <p:spTgt spid="14355"/>
                                        </p:tgtEl>
                                        <p:attrNameLst>
                                          <p:attrName>style.visibility</p:attrName>
                                        </p:attrNameLst>
                                      </p:cBhvr>
                                      <p:to>
                                        <p:strVal val="visible"/>
                                      </p:to>
                                    </p:set>
                                    <p:animEffect transition="in" filter="fade">
                                      <p:cBhvr>
                                        <p:cTn id="130" dur="500"/>
                                        <p:tgtEl>
                                          <p:spTgt spid="1435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1" fill="hold" display="0">
                  <p:stCondLst>
                    <p:cond delay="indefinite"/>
                  </p:stCondLst>
                  <p:endCondLst>
                    <p:cond evt="onPrev" delay="0">
                      <p:tgtEl>
                        <p:sldTgt/>
                      </p:tgtEl>
                    </p:cond>
                    <p:cond evt="onStopAudio" delay="0">
                      <p:tgtEl>
                        <p:sldTgt/>
                      </p:tgtEl>
                    </p:cond>
                  </p:endCondLst>
                </p:cTn>
                <p:tgtEl>
                  <p:spTgt spid="14354"/>
                </p:tgtEl>
              </p:cMediaNode>
            </p:audio>
          </p:childTnLst>
        </p:cTn>
      </p:par>
    </p:tnLst>
    <p:bldLst>
      <p:bldP spid="1435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half" idx="1"/>
          </p:nvPr>
        </p:nvSpPr>
        <p:spPr/>
        <p:txBody>
          <a:bodyPr/>
          <a:lstStyle/>
          <a:p>
            <a:endParaRPr lang="ru-RU"/>
          </a:p>
        </p:txBody>
      </p:sp>
      <p:sp>
        <p:nvSpPr>
          <p:cNvPr id="4" name="Объект 3"/>
          <p:cNvSpPr>
            <a:spLocks noGrp="1"/>
          </p:cNvSpPr>
          <p:nvPr>
            <p:ph sz="half" idx="2"/>
          </p:nvPr>
        </p:nvSpPr>
        <p:spPr/>
        <p:txBody>
          <a:bodyPr/>
          <a:lstStyle/>
          <a:p>
            <a:endParaRPr lang="ru-RU"/>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08870"/>
            <a:ext cx="8064896" cy="6549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93645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4294967295"/>
          </p:nvPr>
        </p:nvSpPr>
        <p:spPr>
          <a:xfrm>
            <a:off x="0" y="457200"/>
            <a:ext cx="9144000" cy="5668963"/>
          </a:xfrm>
        </p:spPr>
        <p:txBody>
          <a:bodyPr/>
          <a:lstStyle/>
          <a:p>
            <a:pPr eaLnBrk="1" hangingPunct="1"/>
            <a:r>
              <a:rPr lang="ru-RU" sz="1800" dirty="0" smtClean="0"/>
              <a:t>В Казахстане Красная Книга была учреждена решением правительства в январе 1978 года. Она называлась «Красной книгой КССР». </a:t>
            </a:r>
          </a:p>
          <a:p>
            <a:pPr eaLnBrk="1" hangingPunct="1">
              <a:buFontTx/>
              <a:buNone/>
            </a:pPr>
            <a:r>
              <a:rPr lang="ru-RU" sz="1800" dirty="0" smtClean="0">
                <a:solidFill>
                  <a:srgbClr val="3333FF"/>
                </a:solidFill>
              </a:rPr>
              <a:t>Земноводных – 1; пресмыкающихся -8; птиц - 43;  млекопитающих – 31.</a:t>
            </a:r>
            <a:r>
              <a:rPr lang="ru-RU" sz="1800" dirty="0" smtClean="0"/>
              <a:t>    </a:t>
            </a:r>
          </a:p>
          <a:p>
            <a:pPr eaLnBrk="1" hangingPunct="1">
              <a:buFontTx/>
              <a:buNone/>
            </a:pPr>
            <a:r>
              <a:rPr lang="ru-RU" sz="1800" dirty="0" smtClean="0"/>
              <a:t>          </a:t>
            </a:r>
          </a:p>
          <a:p>
            <a:pPr eaLnBrk="1" hangingPunct="1"/>
            <a:r>
              <a:rPr lang="ru-RU" sz="1800" dirty="0" smtClean="0"/>
              <a:t>В январе 1985 г. вышло второе издание, под названием «Красная книга Казахской ССР», было выпущено малым тиражом и предназначалось оно, в основном, для специалистов в области охраны природы.</a:t>
            </a:r>
          </a:p>
          <a:p>
            <a:pPr eaLnBrk="1" hangingPunct="1">
              <a:buFontTx/>
              <a:buNone/>
            </a:pPr>
            <a:r>
              <a:rPr lang="ru-RU" sz="1800" dirty="0" smtClean="0">
                <a:solidFill>
                  <a:srgbClr val="3333FF"/>
                </a:solidFill>
              </a:rPr>
              <a:t>Земноводных – 2, пресмыкающихся – 10; птиц – 58, млекопитающих- 42.</a:t>
            </a:r>
            <a:r>
              <a:rPr lang="ru-RU" sz="1800" dirty="0" smtClean="0"/>
              <a:t>                       Впервые в Красной книге были представлены 105 видов червей.</a:t>
            </a:r>
          </a:p>
          <a:p>
            <a:pPr eaLnBrk="1" hangingPunct="1">
              <a:buFontTx/>
              <a:buNone/>
            </a:pPr>
            <a:endParaRPr lang="ru-RU" sz="1800" dirty="0" smtClean="0"/>
          </a:p>
          <a:p>
            <a:pPr eaLnBrk="1" hangingPunct="1"/>
            <a:r>
              <a:rPr lang="ru-RU" sz="1800" dirty="0" smtClean="0"/>
              <a:t>Третье издание Красной Книги Республики Казахстан началось в 1996г.                             С публикацией первого тома.</a:t>
            </a:r>
          </a:p>
          <a:p>
            <a:pPr eaLnBrk="1" hangingPunct="1">
              <a:buFontTx/>
              <a:buNone/>
            </a:pPr>
            <a:r>
              <a:rPr lang="ru-RU" sz="1800" dirty="0" smtClean="0">
                <a:solidFill>
                  <a:srgbClr val="3333FF"/>
                </a:solidFill>
              </a:rPr>
              <a:t>Земноводных – 3, пресмыкающихся – 10; птиц – 56, млекопитающих- 40.</a:t>
            </a:r>
          </a:p>
          <a:p>
            <a:pPr eaLnBrk="1" hangingPunct="1">
              <a:buFontTx/>
              <a:buNone/>
            </a:pPr>
            <a:endParaRPr lang="ru-RU" sz="1800" dirty="0" smtClean="0">
              <a:solidFill>
                <a:srgbClr val="3333FF"/>
              </a:solidFill>
            </a:endParaRPr>
          </a:p>
          <a:p>
            <a:pPr eaLnBrk="1" hangingPunct="1"/>
            <a:r>
              <a:rPr lang="ru-RU" sz="1800" dirty="0" smtClean="0"/>
              <a:t>В декабре 2003 года был опубликован второй том Красной Книги Республики Казахстан (беспозвоночные животные).</a:t>
            </a:r>
          </a:p>
        </p:txBody>
      </p:sp>
    </p:spTree>
    <p:extLst>
      <p:ext uri="{BB962C8B-B14F-4D97-AF65-F5344CB8AC3E}">
        <p14:creationId xmlns:p14="http://schemas.microsoft.com/office/powerpoint/2010/main" val="17932835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picture"/>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765175"/>
            <a:ext cx="4427538" cy="5256213"/>
          </a:xfrm>
          <a:prstGeom prst="rect">
            <a:avLst/>
          </a:prstGeom>
          <a:solidFill>
            <a:srgbClr val="FFFFFF"/>
          </a:solidFill>
          <a:ln w="9525">
            <a:solidFill>
              <a:srgbClr val="000000"/>
            </a:solidFill>
            <a:round/>
            <a:headEnd/>
            <a:tailEnd/>
          </a:ln>
        </p:spPr>
      </p:pic>
      <p:sp>
        <p:nvSpPr>
          <p:cNvPr id="73734" name="Rectangle 6"/>
          <p:cNvSpPr>
            <a:spLocks noChangeArrowheads="1"/>
          </p:cNvSpPr>
          <p:nvPr/>
        </p:nvSpPr>
        <p:spPr bwMode="auto">
          <a:xfrm>
            <a:off x="4500563" y="836613"/>
            <a:ext cx="4321175" cy="545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4"/>
            <a:r>
              <a:rPr lang="ru-RU" sz="3200" b="1"/>
              <a:t>Статья 38</a:t>
            </a:r>
            <a:endParaRPr lang="ru-RU" sz="3200"/>
          </a:p>
          <a:p>
            <a:pPr lvl="2"/>
            <a:r>
              <a:rPr lang="ru-RU" sz="3200"/>
              <a:t>Граждане Республики Казахстан обязаны сохранять природу и бережно относиться к природным богатствам.</a:t>
            </a:r>
          </a:p>
        </p:txBody>
      </p:sp>
      <p:sp>
        <p:nvSpPr>
          <p:cNvPr id="35844" name="AutoShape 4">
            <a:hlinkClick r:id="rId3" action="ppaction://hlinkfile"/>
          </p:cNvPr>
          <p:cNvSpPr>
            <a:spLocks noChangeArrowheads="1"/>
          </p:cNvSpPr>
          <p:nvPr/>
        </p:nvSpPr>
        <p:spPr bwMode="auto">
          <a:xfrm>
            <a:off x="8027988" y="6308725"/>
            <a:ext cx="720725" cy="360363"/>
          </a:xfrm>
          <a:prstGeom prst="chevron">
            <a:avLst>
              <a:gd name="adj" fmla="val 50000"/>
            </a:avLst>
          </a:prstGeom>
          <a:solidFill>
            <a:schemeClr val="accent1"/>
          </a:solidFill>
          <a:ln w="9525">
            <a:solidFill>
              <a:schemeClr val="tx1"/>
            </a:solidFill>
            <a:miter lim="800000"/>
            <a:headEnd/>
            <a:tailEnd/>
          </a:ln>
        </p:spPr>
        <p:txBody>
          <a:bodyPr wrap="none" anchor="ctr"/>
          <a:lstStyle/>
          <a:p>
            <a:endParaRPr lang="ru-RU"/>
          </a:p>
        </p:txBody>
      </p:sp>
    </p:spTree>
    <p:extLst>
      <p:ext uri="{BB962C8B-B14F-4D97-AF65-F5344CB8AC3E}">
        <p14:creationId xmlns:p14="http://schemas.microsoft.com/office/powerpoint/2010/main" val="2220678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withEffect">
                                  <p:stCondLst>
                                    <p:cond delay="0"/>
                                  </p:stCondLst>
                                  <p:childTnLst>
                                    <p:set>
                                      <p:cBhvr>
                                        <p:cTn id="6" dur="1" fill="hold">
                                          <p:stCondLst>
                                            <p:cond delay="0"/>
                                          </p:stCondLst>
                                        </p:cTn>
                                        <p:tgtEl>
                                          <p:spTgt spid="73734"/>
                                        </p:tgtEl>
                                        <p:attrNameLst>
                                          <p:attrName>style.visibility</p:attrName>
                                        </p:attrNameLst>
                                      </p:cBhvr>
                                      <p:to>
                                        <p:strVal val="visible"/>
                                      </p:to>
                                    </p:set>
                                    <p:animEffect transition="in" filter="wheel(4)">
                                      <p:cBhvr>
                                        <p:cTn id="7" dur="2000"/>
                                        <p:tgtEl>
                                          <p:spTgt spid="73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Картинка 19 из 7667">
            <a:hlinkClick r:id="rId2"/>
          </p:cNvPr>
          <p:cNvPicPr>
            <a:picLocks noChangeAspect="1" noChangeArrowheads="1"/>
          </p:cNvPicPr>
          <p:nvPr/>
        </p:nvPicPr>
        <p:blipFill>
          <a:blip r:embed="rId3" cstate="print"/>
          <a:srcRect/>
          <a:stretch>
            <a:fillRect/>
          </a:stretch>
        </p:blipFill>
        <p:spPr bwMode="auto">
          <a:xfrm>
            <a:off x="285750" y="428625"/>
            <a:ext cx="5076825" cy="3467100"/>
          </a:xfrm>
          <a:prstGeom prst="rect">
            <a:avLst/>
          </a:prstGeom>
          <a:noFill/>
          <a:ln w="9525">
            <a:noFill/>
            <a:miter lim="800000"/>
            <a:headEnd/>
            <a:tailEnd/>
          </a:ln>
        </p:spPr>
      </p:pic>
      <p:pic>
        <p:nvPicPr>
          <p:cNvPr id="35843" name="Picture 2" descr="Картинка 5 из 7667">
            <a:hlinkClick r:id="rId4"/>
          </p:cNvPr>
          <p:cNvPicPr>
            <a:picLocks noChangeAspect="1" noChangeArrowheads="1"/>
          </p:cNvPicPr>
          <p:nvPr/>
        </p:nvPicPr>
        <p:blipFill>
          <a:blip r:embed="rId5" cstate="print"/>
          <a:srcRect/>
          <a:stretch>
            <a:fillRect/>
          </a:stretch>
        </p:blipFill>
        <p:spPr bwMode="auto">
          <a:xfrm>
            <a:off x="4071938" y="3143250"/>
            <a:ext cx="4473575" cy="3357563"/>
          </a:xfrm>
          <a:prstGeom prst="rect">
            <a:avLst/>
          </a:prstGeom>
          <a:noFill/>
          <a:ln w="9525">
            <a:noFill/>
            <a:miter lim="800000"/>
            <a:headEnd/>
            <a:tailEnd/>
          </a:ln>
        </p:spPr>
      </p:pic>
      <p:sp>
        <p:nvSpPr>
          <p:cNvPr id="35844" name="TextBox 10"/>
          <p:cNvSpPr txBox="1">
            <a:spLocks noChangeArrowheads="1"/>
          </p:cNvSpPr>
          <p:nvPr/>
        </p:nvSpPr>
        <p:spPr bwMode="auto">
          <a:xfrm>
            <a:off x="5929313" y="1357313"/>
            <a:ext cx="2214562" cy="369887"/>
          </a:xfrm>
          <a:prstGeom prst="rect">
            <a:avLst/>
          </a:prstGeom>
          <a:noFill/>
          <a:ln w="9525">
            <a:noFill/>
            <a:miter lim="800000"/>
            <a:headEnd/>
            <a:tailEnd/>
          </a:ln>
        </p:spPr>
        <p:txBody>
          <a:bodyPr>
            <a:spAutoFit/>
          </a:bodyPr>
          <a:lstStyle/>
          <a:p>
            <a:pPr algn="ctr"/>
            <a:r>
              <a:rPr lang="ru-RU" b="1">
                <a:latin typeface="Corbel" pitchFamily="34" charset="0"/>
              </a:rPr>
              <a:t>Дикий кабан</a:t>
            </a:r>
          </a:p>
        </p:txBody>
      </p:sp>
    </p:spTree>
    <p:extLst>
      <p:ext uri="{BB962C8B-B14F-4D97-AF65-F5344CB8AC3E}">
        <p14:creationId xmlns:p14="http://schemas.microsoft.com/office/powerpoint/2010/main" val="3217906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95536" y="116632"/>
            <a:ext cx="8229600" cy="1143000"/>
          </a:xfrm>
        </p:spPr>
        <p:txBody>
          <a:bodyPr/>
          <a:lstStyle/>
          <a:p>
            <a:r>
              <a:rPr lang="ru-RU" sz="3400" b="1" u="sng" dirty="0" smtClean="0">
                <a:solidFill>
                  <a:schemeClr val="accent2"/>
                </a:solidFill>
              </a:rPr>
              <a:t>ДРОФЫ (</a:t>
            </a:r>
            <a:r>
              <a:rPr lang="ru-RU" sz="3400" b="1" u="sng" dirty="0" err="1" smtClean="0">
                <a:solidFill>
                  <a:schemeClr val="accent2"/>
                </a:solidFill>
              </a:rPr>
              <a:t>Otididae</a:t>
            </a:r>
            <a:r>
              <a:rPr lang="ru-RU" sz="3400" b="1" u="sng" dirty="0" smtClean="0">
                <a:solidFill>
                  <a:schemeClr val="accent2"/>
                </a:solidFill>
              </a:rPr>
              <a:t>) — семейство птиц отряда </a:t>
            </a:r>
            <a:r>
              <a:rPr lang="ru-RU" sz="3400" b="1" u="sng" dirty="0" err="1" smtClean="0">
                <a:solidFill>
                  <a:schemeClr val="accent2"/>
                </a:solidFill>
              </a:rPr>
              <a:t>журавлеобразных</a:t>
            </a:r>
            <a:r>
              <a:rPr lang="ru-RU" sz="3400" b="1" u="sng" dirty="0" smtClean="0">
                <a:solidFill>
                  <a:schemeClr val="accent2"/>
                </a:solidFill>
              </a:rPr>
              <a:t>.</a:t>
            </a:r>
          </a:p>
        </p:txBody>
      </p:sp>
      <p:sp>
        <p:nvSpPr>
          <p:cNvPr id="82947" name="Rectangle 3"/>
          <p:cNvSpPr>
            <a:spLocks noGrp="1" noChangeArrowheads="1"/>
          </p:cNvSpPr>
          <p:nvPr>
            <p:ph type="body" idx="1"/>
          </p:nvPr>
        </p:nvSpPr>
        <p:spPr>
          <a:xfrm>
            <a:off x="323528" y="1196752"/>
            <a:ext cx="4906888" cy="4836368"/>
          </a:xfrm>
        </p:spPr>
        <p:txBody>
          <a:bodyPr/>
          <a:lstStyle/>
          <a:p>
            <a:pPr>
              <a:lnSpc>
                <a:spcPct val="80000"/>
              </a:lnSpc>
            </a:pPr>
            <a:r>
              <a:rPr lang="ru-RU" sz="1600" b="1" dirty="0" smtClean="0"/>
              <a:t>Дрофы — птицы крупных и средних размеров. Масса крупных видов достигает 20–23 кг, самых мелких 1–2 кг. Телосложение дроф плотное, шея средней длины и довольно толстая, голова относительно крупная. </a:t>
            </a:r>
          </a:p>
          <a:p>
            <a:pPr>
              <a:lnSpc>
                <a:spcPct val="80000"/>
              </a:lnSpc>
            </a:pPr>
            <a:r>
              <a:rPr lang="ru-RU" sz="1600" b="1" dirty="0" smtClean="0"/>
              <a:t>На подошвенной стороне пальцев обильно развиты мелкие жесткие подушечки из упругой мозолистой кожи. Дрофы неутомимы в ходьбе и при необходимости быстро бегают и искусно затаиваются от врагов. Этому способствует хорошо выраженная у многих видов покровительственная окраска. У всех представителей этого семейства оперение жесткое, плотное, разнообразной окраски, более скромной у северных видов и яркой у тропических. Копчиковой железы нет.</a:t>
            </a:r>
          </a:p>
          <a:p>
            <a:pPr>
              <a:lnSpc>
                <a:spcPct val="80000"/>
              </a:lnSpc>
            </a:pPr>
            <a:r>
              <a:rPr lang="ru-RU" sz="1600" b="1" dirty="0" smtClean="0"/>
              <a:t> Самцы крупнее самок и у некоторых видов окрашены ярче.</a:t>
            </a:r>
          </a:p>
          <a:p>
            <a:pPr>
              <a:lnSpc>
                <a:spcPct val="80000"/>
              </a:lnSpc>
            </a:pPr>
            <a:r>
              <a:rPr lang="ru-RU" sz="1600" b="1" dirty="0" smtClean="0"/>
              <a:t>Дрофы — обитатели открытых пространств — степей, саванн, прерий, пустынь и полупустынь, но встречаются и на участках сельскохозяйственного ландшафта</a:t>
            </a:r>
          </a:p>
          <a:p>
            <a:pPr>
              <a:lnSpc>
                <a:spcPct val="80000"/>
              </a:lnSpc>
            </a:pPr>
            <a:endParaRPr lang="ru-RU" sz="1900" b="1" dirty="0" smtClean="0"/>
          </a:p>
        </p:txBody>
      </p:sp>
      <p:pic>
        <p:nvPicPr>
          <p:cNvPr id="25604" name="Рисунок 4" descr="j043763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40650" y="5454650"/>
            <a:ext cx="140335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8828" y="3933056"/>
            <a:ext cx="2683644" cy="279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268760"/>
            <a:ext cx="3566699"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0726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2946"/>
                                        </p:tgtEl>
                                        <p:attrNameLst>
                                          <p:attrName>style.visibility</p:attrName>
                                        </p:attrNameLst>
                                      </p:cBhvr>
                                      <p:to>
                                        <p:strVal val="visible"/>
                                      </p:to>
                                    </p:set>
                                    <p:anim calcmode="lin" valueType="num">
                                      <p:cBhvr>
                                        <p:cTn id="7" dur="1000" fill="hold"/>
                                        <p:tgtEl>
                                          <p:spTgt spid="82946"/>
                                        </p:tgtEl>
                                        <p:attrNameLst>
                                          <p:attrName>ppt_w</p:attrName>
                                        </p:attrNameLst>
                                      </p:cBhvr>
                                      <p:tavLst>
                                        <p:tav tm="0">
                                          <p:val>
                                            <p:fltVal val="0"/>
                                          </p:val>
                                        </p:tav>
                                        <p:tav tm="100000">
                                          <p:val>
                                            <p:strVal val="#ppt_w"/>
                                          </p:val>
                                        </p:tav>
                                      </p:tavLst>
                                    </p:anim>
                                    <p:anim calcmode="lin" valueType="num">
                                      <p:cBhvr>
                                        <p:cTn id="8" dur="1000" fill="hold"/>
                                        <p:tgtEl>
                                          <p:spTgt spid="82946"/>
                                        </p:tgtEl>
                                        <p:attrNameLst>
                                          <p:attrName>ppt_h</p:attrName>
                                        </p:attrNameLst>
                                      </p:cBhvr>
                                      <p:tavLst>
                                        <p:tav tm="0">
                                          <p:val>
                                            <p:fltVal val="0"/>
                                          </p:val>
                                        </p:tav>
                                        <p:tav tm="100000">
                                          <p:val>
                                            <p:strVal val="#ppt_h"/>
                                          </p:val>
                                        </p:tav>
                                      </p:tavLst>
                                    </p:anim>
                                    <p:anim calcmode="lin" valueType="num">
                                      <p:cBhvr>
                                        <p:cTn id="9" dur="1000" fill="hold"/>
                                        <p:tgtEl>
                                          <p:spTgt spid="8294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29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82947">
                                            <p:txEl>
                                              <p:pRg st="0" end="0"/>
                                            </p:txEl>
                                          </p:spTgt>
                                        </p:tgtEl>
                                        <p:attrNameLst>
                                          <p:attrName>style.visibility</p:attrName>
                                        </p:attrNameLst>
                                      </p:cBhvr>
                                      <p:to>
                                        <p:strVal val="visible"/>
                                      </p:to>
                                    </p:set>
                                    <p:anim calcmode="lin" valueType="num">
                                      <p:cBhvr>
                                        <p:cTn id="15" dur="1000" fill="hold"/>
                                        <p:tgtEl>
                                          <p:spTgt spid="8294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294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294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294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82947">
                                            <p:txEl>
                                              <p:pRg st="1" end="1"/>
                                            </p:txEl>
                                          </p:spTgt>
                                        </p:tgtEl>
                                        <p:attrNameLst>
                                          <p:attrName>style.visibility</p:attrName>
                                        </p:attrNameLst>
                                      </p:cBhvr>
                                      <p:to>
                                        <p:strVal val="visible"/>
                                      </p:to>
                                    </p:set>
                                    <p:anim calcmode="lin" valueType="num">
                                      <p:cBhvr>
                                        <p:cTn id="23" dur="1000" fill="hold"/>
                                        <p:tgtEl>
                                          <p:spTgt spid="82947">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82947">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8294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294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82947">
                                            <p:txEl>
                                              <p:pRg st="2" end="2"/>
                                            </p:txEl>
                                          </p:spTgt>
                                        </p:tgtEl>
                                        <p:attrNameLst>
                                          <p:attrName>style.visibility</p:attrName>
                                        </p:attrNameLst>
                                      </p:cBhvr>
                                      <p:to>
                                        <p:strVal val="visible"/>
                                      </p:to>
                                    </p:set>
                                    <p:anim calcmode="lin" valueType="num">
                                      <p:cBhvr>
                                        <p:cTn id="31" dur="1000" fill="hold"/>
                                        <p:tgtEl>
                                          <p:spTgt spid="82947">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82947">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8294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2947">
                                            <p:txEl>
                                              <p:pRg st="2" end="2"/>
                                            </p:txEl>
                                          </p:spTgt>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82947">
                                            <p:txEl>
                                              <p:pRg st="3" end="3"/>
                                            </p:txEl>
                                          </p:spTgt>
                                        </p:tgtEl>
                                        <p:attrNameLst>
                                          <p:attrName>style.visibility</p:attrName>
                                        </p:attrNameLst>
                                      </p:cBhvr>
                                      <p:to>
                                        <p:strVal val="visible"/>
                                      </p:to>
                                    </p:set>
                                    <p:anim calcmode="lin" valueType="num">
                                      <p:cBhvr>
                                        <p:cTn id="37" dur="1000" fill="hold"/>
                                        <p:tgtEl>
                                          <p:spTgt spid="82947">
                                            <p:txEl>
                                              <p:pRg st="3" end="3"/>
                                            </p:txEl>
                                          </p:spTgt>
                                        </p:tgtEl>
                                        <p:attrNameLst>
                                          <p:attrName>ppt_w</p:attrName>
                                        </p:attrNameLst>
                                      </p:cBhvr>
                                      <p:tavLst>
                                        <p:tav tm="0">
                                          <p:val>
                                            <p:fltVal val="0"/>
                                          </p:val>
                                        </p:tav>
                                        <p:tav tm="100000">
                                          <p:val>
                                            <p:strVal val="#ppt_w"/>
                                          </p:val>
                                        </p:tav>
                                      </p:tavLst>
                                    </p:anim>
                                    <p:anim calcmode="lin" valueType="num">
                                      <p:cBhvr>
                                        <p:cTn id="38" dur="1000" fill="hold"/>
                                        <p:tgtEl>
                                          <p:spTgt spid="82947">
                                            <p:txEl>
                                              <p:pRg st="3" end="3"/>
                                            </p:txEl>
                                          </p:spTgt>
                                        </p:tgtEl>
                                        <p:attrNameLst>
                                          <p:attrName>ppt_h</p:attrName>
                                        </p:attrNameLst>
                                      </p:cBhvr>
                                      <p:tavLst>
                                        <p:tav tm="0">
                                          <p:val>
                                            <p:fltVal val="0"/>
                                          </p:val>
                                        </p:tav>
                                        <p:tav tm="100000">
                                          <p:val>
                                            <p:strVal val="#ppt_h"/>
                                          </p:val>
                                        </p:tav>
                                      </p:tavLst>
                                    </p:anim>
                                    <p:anim calcmode="lin" valueType="num">
                                      <p:cBhvr>
                                        <p:cTn id="39" dur="1000" fill="hold"/>
                                        <p:tgtEl>
                                          <p:spTgt spid="8294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8294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3"/>
          <p:cNvSpPr txBox="1">
            <a:spLocks noChangeArrowheads="1"/>
          </p:cNvSpPr>
          <p:nvPr/>
        </p:nvSpPr>
        <p:spPr bwMode="auto">
          <a:xfrm>
            <a:off x="539750" y="476250"/>
            <a:ext cx="84248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sz="4800" b="1" i="1"/>
              <a:t>Красавка – это самый маленький…..</a:t>
            </a:r>
          </a:p>
        </p:txBody>
      </p:sp>
      <p:sp>
        <p:nvSpPr>
          <p:cNvPr id="5" name="TextBox 4"/>
          <p:cNvSpPr txBox="1"/>
          <p:nvPr/>
        </p:nvSpPr>
        <p:spPr>
          <a:xfrm>
            <a:off x="4787900" y="1268413"/>
            <a:ext cx="3384550" cy="769937"/>
          </a:xfrm>
          <a:prstGeom prst="rect">
            <a:avLst/>
          </a:prstGeom>
          <a:noFill/>
        </p:spPr>
        <p:txBody>
          <a:bodyPr>
            <a:spAutoFit/>
          </a:bodyPr>
          <a:lstStyle/>
          <a:p>
            <a:pPr>
              <a:defRPr/>
            </a:pPr>
            <a:r>
              <a:rPr lang="ru-RU" sz="4400" b="1" i="1" dirty="0">
                <a:solidFill>
                  <a:schemeClr val="tx2">
                    <a:lumMod val="75000"/>
                  </a:schemeClr>
                </a:solidFill>
              </a:rPr>
              <a:t>журавль</a:t>
            </a:r>
          </a:p>
        </p:txBody>
      </p:sp>
      <p:pic>
        <p:nvPicPr>
          <p:cNvPr id="6" name="Рисунок 5" descr="main_phot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2060575"/>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Стрелка вправо 6">
            <a:hlinkClick r:id="rId3" action="ppaction://hlinksldjump"/>
          </p:cNvPr>
          <p:cNvSpPr/>
          <p:nvPr/>
        </p:nvSpPr>
        <p:spPr>
          <a:xfrm rot="10800000">
            <a:off x="8316913" y="6092825"/>
            <a:ext cx="647700" cy="5048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srgbClr val="FF0000"/>
              </a:solidFill>
            </a:endParaRPr>
          </a:p>
        </p:txBody>
      </p:sp>
      <p:sp>
        <p:nvSpPr>
          <p:cNvPr id="8" name="Стрелка вправо 7">
            <a:hlinkClick r:id="rId4" action="ppaction://hlinksldjump"/>
          </p:cNvPr>
          <p:cNvSpPr/>
          <p:nvPr/>
        </p:nvSpPr>
        <p:spPr>
          <a:xfrm>
            <a:off x="8243888" y="5589588"/>
            <a:ext cx="720725"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extLst>
      <p:ext uri="{BB962C8B-B14F-4D97-AF65-F5344CB8AC3E}">
        <p14:creationId xmlns:p14="http://schemas.microsoft.com/office/powerpoint/2010/main" val="4188025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nodeType="afterGroup">
                            <p:stCondLst>
                              <p:cond delay="800"/>
                            </p:stCondLst>
                            <p:childTnLst>
                              <p:par>
                                <p:cTn id="13" presetID="2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edg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a:bodyPr>
          <a:lstStyle/>
          <a:p>
            <a:r>
              <a:rPr lang="ru-RU" b="1" i="1" dirty="0">
                <a:solidFill>
                  <a:srgbClr val="660033"/>
                </a:solidFill>
                <a:latin typeface="Times New Roman" pitchFamily="18" charset="0"/>
              </a:rPr>
              <a:t>Памятники </a:t>
            </a:r>
            <a:r>
              <a:rPr lang="ru-RU" b="1" i="1" dirty="0" smtClean="0">
                <a:solidFill>
                  <a:srgbClr val="660033"/>
                </a:solidFill>
                <a:latin typeface="Times New Roman" pitchFamily="18" charset="0"/>
              </a:rPr>
              <a:t>природы–</a:t>
            </a:r>
            <a:r>
              <a:rPr lang="ru-RU" dirty="0" smtClean="0"/>
              <a:t> </a:t>
            </a:r>
          </a:p>
        </p:txBody>
      </p:sp>
      <p:sp>
        <p:nvSpPr>
          <p:cNvPr id="15363" name="Rectangle 3"/>
          <p:cNvSpPr>
            <a:spLocks noGrp="1" noChangeArrowheads="1"/>
          </p:cNvSpPr>
          <p:nvPr>
            <p:ph type="body" idx="1"/>
          </p:nvPr>
        </p:nvSpPr>
        <p:spPr/>
        <p:txBody>
          <a:bodyPr/>
          <a:lstStyle/>
          <a:p>
            <a:pPr algn="ctr" eaLnBrk="1" hangingPunct="1">
              <a:buFontTx/>
              <a:buNone/>
            </a:pPr>
            <a:r>
              <a:rPr lang="ru-RU" dirty="0" smtClean="0"/>
              <a:t>   </a:t>
            </a:r>
            <a:r>
              <a:rPr lang="ru-RU" b="1" i="1" dirty="0" smtClean="0">
                <a:solidFill>
                  <a:srgbClr val="660066"/>
                </a:solidFill>
                <a:latin typeface="Times New Roman" pitchFamily="18" charset="0"/>
              </a:rPr>
              <a:t>территории, исключенные из промышленной и сельскохозяйственной эксплуатации для сохранения природных комплексов, имеющих особую экологическую, историческую, эстетическую ценность.</a:t>
            </a:r>
          </a:p>
        </p:txBody>
      </p:sp>
    </p:spTree>
    <p:extLst>
      <p:ext uri="{BB962C8B-B14F-4D97-AF65-F5344CB8AC3E}">
        <p14:creationId xmlns:p14="http://schemas.microsoft.com/office/powerpoint/2010/main" val="10069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p:cTn id="7" dur="1000" fill="hold"/>
                                        <p:tgtEl>
                                          <p:spTgt spid="15362"/>
                                        </p:tgtEl>
                                        <p:attrNameLst>
                                          <p:attrName>ppt_x</p:attrName>
                                        </p:attrNameLst>
                                      </p:cBhvr>
                                      <p:tavLst>
                                        <p:tav tm="0">
                                          <p:val>
                                            <p:strVal val="#ppt_x-.2"/>
                                          </p:val>
                                        </p:tav>
                                        <p:tav tm="100000">
                                          <p:val>
                                            <p:strVal val="#ppt_x"/>
                                          </p:val>
                                        </p:tav>
                                      </p:tavLst>
                                    </p:anim>
                                    <p:anim calcmode="lin" valueType="num">
                                      <p:cBhvr>
                                        <p:cTn id="8" dur="1000" fill="hold"/>
                                        <p:tgtEl>
                                          <p:spTgt spid="1536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362"/>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5363">
                                            <p:txEl>
                                              <p:pRg st="0" end="0"/>
                                            </p:txEl>
                                          </p:spTgt>
                                        </p:tgtEl>
                                        <p:attrNameLst>
                                          <p:attrName>style.visibility</p:attrName>
                                        </p:attrNameLst>
                                      </p:cBhvr>
                                      <p:to>
                                        <p:strVal val="visible"/>
                                      </p:to>
                                    </p:set>
                                    <p:anim calcmode="lin" valueType="num">
                                      <p:cBhvr>
                                        <p:cTn id="12" dur="1000" fill="hold"/>
                                        <p:tgtEl>
                                          <p:spTgt spid="15363">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1536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53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536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68313" y="260350"/>
            <a:ext cx="8229600" cy="1143000"/>
          </a:xfrm>
        </p:spPr>
        <p:txBody>
          <a:bodyPr/>
          <a:lstStyle/>
          <a:p>
            <a:r>
              <a:rPr lang="ru-RU" sz="3400" b="1" smtClean="0">
                <a:solidFill>
                  <a:schemeClr val="tx1"/>
                </a:solidFill>
              </a:rPr>
              <a:t>ЩУКОВИДНЫЙ ЖЕРЕХ</a:t>
            </a:r>
            <a:br>
              <a:rPr lang="ru-RU" sz="3400" b="1" smtClean="0">
                <a:solidFill>
                  <a:schemeClr val="tx1"/>
                </a:solidFill>
              </a:rPr>
            </a:br>
            <a:r>
              <a:rPr lang="ru-RU" sz="3400" smtClean="0">
                <a:solidFill>
                  <a:schemeClr val="tx1"/>
                </a:solidFill>
              </a:rPr>
              <a:t>Отряд Карпообразные.</a:t>
            </a:r>
          </a:p>
        </p:txBody>
      </p:sp>
      <p:sp>
        <p:nvSpPr>
          <p:cNvPr id="48131" name="Rectangle 3"/>
          <p:cNvSpPr>
            <a:spLocks noGrp="1" noChangeArrowheads="1"/>
          </p:cNvSpPr>
          <p:nvPr>
            <p:ph type="body" idx="1"/>
          </p:nvPr>
        </p:nvSpPr>
        <p:spPr>
          <a:xfrm>
            <a:off x="3924300" y="1412875"/>
            <a:ext cx="4824413" cy="4752975"/>
          </a:xfrm>
        </p:spPr>
        <p:txBody>
          <a:bodyPr/>
          <a:lstStyle/>
          <a:p>
            <a:pPr>
              <a:lnSpc>
                <a:spcPct val="80000"/>
              </a:lnSpc>
              <a:spcBef>
                <a:spcPct val="0"/>
              </a:spcBef>
              <a:buFontTx/>
              <a:buNone/>
            </a:pPr>
            <a:r>
              <a:rPr lang="ru-RU" sz="1400" smtClean="0"/>
              <a:t>        </a:t>
            </a:r>
            <a:r>
              <a:rPr lang="ru-RU" sz="1900" smtClean="0"/>
              <a:t>Места обитания. В основном, мутноводные участки рек и каналов. Предпочитает водоемы с течением, осветленной и застойной воды избегает. Поэтому в озерах и слабопроточных водохранилищах редок, по мере наполнения последних уходит в реки . </a:t>
            </a:r>
          </a:p>
          <a:p>
            <a:pPr>
              <a:lnSpc>
                <a:spcPct val="80000"/>
              </a:lnSpc>
              <a:spcBef>
                <a:spcPct val="0"/>
              </a:spcBef>
              <a:buFontTx/>
              <a:buNone/>
            </a:pPr>
            <a:r>
              <a:rPr lang="ru-RU" sz="1900" smtClean="0"/>
              <a:t>        Численность невелика. Ловится единичными экземплярами. В водохранилищах в первые годы их наполнения численность лысача может несколько возрастать, и в этом случае он даже добывается как прилов, особенно в преднерестовый период . Последние достоверные сведения о его поимке в Казахстане (район г. Чиили) датируется 1953 годом . </a:t>
            </a:r>
          </a:p>
        </p:txBody>
      </p:sp>
      <p:pic>
        <p:nvPicPr>
          <p:cNvPr id="481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557338"/>
            <a:ext cx="3311525"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955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idx="4294967295"/>
          </p:nvPr>
        </p:nvSpPr>
        <p:spPr/>
        <p:txBody>
          <a:bodyPr anchor="ctr"/>
          <a:lstStyle/>
          <a:p>
            <a:pPr eaLnBrk="1" hangingPunct="1"/>
            <a:endParaRPr lang="ru-RU" smtClean="0"/>
          </a:p>
        </p:txBody>
      </p:sp>
      <p:sp>
        <p:nvSpPr>
          <p:cNvPr id="14339" name="Содержимое 2"/>
          <p:cNvSpPr>
            <a:spLocks noGrp="1"/>
          </p:cNvSpPr>
          <p:nvPr>
            <p:ph idx="4294967295"/>
          </p:nvPr>
        </p:nvSpPr>
        <p:spPr/>
        <p:txBody>
          <a:bodyPr/>
          <a:lstStyle/>
          <a:p>
            <a:pPr eaLnBrk="1" hangingPunct="1"/>
            <a:endParaRPr lang="ru-RU" smtClean="0"/>
          </a:p>
        </p:txBody>
      </p:sp>
      <p:pic>
        <p:nvPicPr>
          <p:cNvPr id="14340" name="Picture 2"/>
          <p:cNvPicPr>
            <a:picLocks noChangeAspect="1" noChangeArrowheads="1"/>
          </p:cNvPicPr>
          <p:nvPr/>
        </p:nvPicPr>
        <p:blipFill>
          <a:blip r:embed="rId2">
            <a:extLst>
              <a:ext uri="{28A0092B-C50C-407E-A947-70E740481C1C}">
                <a14:useLocalDpi xmlns:a14="http://schemas.microsoft.com/office/drawing/2010/main" val="0"/>
              </a:ext>
            </a:extLst>
          </a:blip>
          <a:srcRect t="33035" r="51904" b="38393"/>
          <a:stretch>
            <a:fillRect/>
          </a:stretch>
        </p:blipFill>
        <p:spPr bwMode="auto">
          <a:xfrm>
            <a:off x="2286000" y="785813"/>
            <a:ext cx="4537075"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Прямоугольник 6"/>
          <p:cNvSpPr>
            <a:spLocks noChangeArrowheads="1"/>
          </p:cNvSpPr>
          <p:nvPr/>
        </p:nvSpPr>
        <p:spPr bwMode="auto">
          <a:xfrm>
            <a:off x="857250" y="5643563"/>
            <a:ext cx="79803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z="4400" b="1">
                <a:solidFill>
                  <a:schemeClr val="tx2"/>
                </a:solidFill>
                <a:latin typeface="Calibri" charset="-52"/>
              </a:rPr>
              <a:t>Кувшинка четырехугольная</a:t>
            </a:r>
          </a:p>
        </p:txBody>
      </p:sp>
    </p:spTree>
    <p:extLst>
      <p:ext uri="{BB962C8B-B14F-4D97-AF65-F5344CB8AC3E}">
        <p14:creationId xmlns:p14="http://schemas.microsoft.com/office/powerpoint/2010/main" val="3754042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500" fill="hold"/>
                                        <p:tgtEl>
                                          <p:spTgt spid="17413"/>
                                        </p:tgtEl>
                                        <p:attrNameLst>
                                          <p:attrName>ppt_x</p:attrName>
                                        </p:attrNameLst>
                                      </p:cBhvr>
                                      <p:tavLst>
                                        <p:tav tm="0">
                                          <p:val>
                                            <p:strVal val="#ppt_x"/>
                                          </p:val>
                                        </p:tav>
                                        <p:tav tm="100000">
                                          <p:val>
                                            <p:strVal val="#ppt_x"/>
                                          </p:val>
                                        </p:tav>
                                      </p:tavLst>
                                    </p:anim>
                                    <p:anim calcmode="lin" valueType="num">
                                      <p:cBhvr additive="base">
                                        <p:cTn id="8" dur="500" fill="hold"/>
                                        <p:tgtEl>
                                          <p:spTgt spid="174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Заголовок 1"/>
          <p:cNvSpPr>
            <a:spLocks noGrp="1"/>
          </p:cNvSpPr>
          <p:nvPr>
            <p:ph type="title"/>
          </p:nvPr>
        </p:nvSpPr>
        <p:spPr>
          <a:xfrm>
            <a:off x="457200" y="274638"/>
            <a:ext cx="8229600" cy="4378325"/>
          </a:xfrm>
        </p:spPr>
        <p:txBody>
          <a:bodyPr>
            <a:normAutofit fontScale="90000"/>
          </a:bodyPr>
          <a:lstStyle/>
          <a:p>
            <a:r>
              <a:rPr lang="ru-RU" sz="3600" b="1" smtClean="0">
                <a:solidFill>
                  <a:srgbClr val="061DFA"/>
                </a:solidFill>
              </a:rPr>
              <a:t>Кубышка желтая</a:t>
            </a:r>
            <a:r>
              <a:rPr lang="ru-RU" sz="2000" b="1" smtClean="0">
                <a:solidFill>
                  <a:srgbClr val="061DFA"/>
                </a:solidFill>
              </a:rPr>
              <a:t/>
            </a:r>
            <a:br>
              <a:rPr lang="ru-RU" sz="2000" b="1" smtClean="0">
                <a:solidFill>
                  <a:srgbClr val="061DFA"/>
                </a:solidFill>
              </a:rPr>
            </a:br>
            <a:r>
              <a:rPr lang="ru-RU" sz="2000" smtClean="0"/>
              <a:t>Кубышка – обычное водное растение. Встречается в прудах, озерах, и реках со спокойным течением. Цветет в мае – августе. Его красивые желтые цветки чуть поднимаются над поверхностью воды. Листья у этого растения крупные и плавают на поверхности воды. Цветок находится на длинной ножке, которая отрастает от корневища, лежащего на дне водоема. Срывая цветок, мы наносим большой вред самому растению, так как через место разрыва вода попадает внутрь. А это приводит к загниванию подводной части растения и гибели всего растения.</a:t>
            </a:r>
            <a:r>
              <a:rPr lang="ru-RU" sz="1800" smtClean="0"/>
              <a:t/>
            </a:r>
            <a:br>
              <a:rPr lang="ru-RU" sz="1800" smtClean="0"/>
            </a:br>
            <a:r>
              <a:rPr lang="ru-RU" b="1" smtClean="0">
                <a:solidFill>
                  <a:srgbClr val="061DFA"/>
                </a:solidFill>
              </a:rPr>
              <a:t/>
            </a:r>
            <a:br>
              <a:rPr lang="ru-RU" b="1" smtClean="0">
                <a:solidFill>
                  <a:srgbClr val="061DFA"/>
                </a:solidFill>
              </a:rPr>
            </a:br>
            <a:endParaRPr lang="ru-RU" smtClean="0">
              <a:solidFill>
                <a:srgbClr val="061DFA"/>
              </a:solidFill>
            </a:endParaRPr>
          </a:p>
        </p:txBody>
      </p:sp>
      <p:pic>
        <p:nvPicPr>
          <p:cNvPr id="22531" name="Picture 2"/>
          <p:cNvPicPr>
            <a:picLocks noGrp="1" noChangeAspect="1" noChangeArrowheads="1"/>
          </p:cNvPicPr>
          <p:nvPr>
            <p:ph sz="half" idx="1"/>
          </p:nvPr>
        </p:nvPicPr>
        <p:blipFill>
          <a:blip r:embed="rId2"/>
          <a:srcRect/>
          <a:stretch>
            <a:fillRect/>
          </a:stretch>
        </p:blipFill>
        <p:spPr>
          <a:xfrm>
            <a:off x="684213" y="3573463"/>
            <a:ext cx="3079750" cy="3095625"/>
          </a:xfrm>
          <a:noFill/>
        </p:spPr>
      </p:pic>
      <p:pic>
        <p:nvPicPr>
          <p:cNvPr id="22532" name="Picture 3"/>
          <p:cNvPicPr>
            <a:picLocks noGrp="1" noChangeAspect="1" noChangeArrowheads="1"/>
          </p:cNvPicPr>
          <p:nvPr>
            <p:ph sz="half" idx="2"/>
          </p:nvPr>
        </p:nvPicPr>
        <p:blipFill>
          <a:blip r:embed="rId3"/>
          <a:srcRect/>
          <a:stretch>
            <a:fillRect/>
          </a:stretch>
        </p:blipFill>
        <p:spPr>
          <a:xfrm>
            <a:off x="4643438" y="3789363"/>
            <a:ext cx="3889375" cy="2808287"/>
          </a:xfrm>
          <a:noFill/>
        </p:spPr>
      </p:pic>
    </p:spTree>
    <p:extLst>
      <p:ext uri="{BB962C8B-B14F-4D97-AF65-F5344CB8AC3E}">
        <p14:creationId xmlns:p14="http://schemas.microsoft.com/office/powerpoint/2010/main" val="18323217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endParaRPr lang="ru-RU" smtClean="0"/>
          </a:p>
        </p:txBody>
      </p:sp>
      <p:sp>
        <p:nvSpPr>
          <p:cNvPr id="36867" name="Rectangle 3"/>
          <p:cNvSpPr>
            <a:spLocks noGrp="1" noChangeArrowheads="1"/>
          </p:cNvSpPr>
          <p:nvPr>
            <p:ph type="body" idx="1"/>
          </p:nvPr>
        </p:nvSpPr>
        <p:spPr/>
        <p:txBody>
          <a:bodyPr/>
          <a:lstStyle/>
          <a:p>
            <a:endParaRPr lang="ru-RU" smtClean="0"/>
          </a:p>
        </p:txBody>
      </p:sp>
      <p:pic>
        <p:nvPicPr>
          <p:cNvPr id="36868" name="Picture 4" descr="f_0921"/>
          <p:cNvPicPr>
            <a:picLocks noChangeAspect="1" noChangeArrowheads="1"/>
          </p:cNvPicPr>
          <p:nvPr/>
        </p:nvPicPr>
        <p:blipFill>
          <a:blip r:embed="rId2">
            <a:extLst>
              <a:ext uri="{28A0092B-C50C-407E-A947-70E740481C1C}">
                <a14:useLocalDpi xmlns:a14="http://schemas.microsoft.com/office/drawing/2010/main" val="0"/>
              </a:ext>
            </a:extLst>
          </a:blip>
          <a:srcRect l="11310" t="1053" r="3194" b="15395"/>
          <a:stretch>
            <a:fillRect/>
          </a:stretch>
        </p:blipFill>
        <p:spPr bwMode="auto">
          <a:xfrm>
            <a:off x="1403350" y="836613"/>
            <a:ext cx="6408738" cy="4722812"/>
          </a:xfrm>
          <a:prstGeom prst="rect">
            <a:avLst/>
          </a:prstGeom>
          <a:noFill/>
          <a:extLst>
            <a:ext uri="{909E8E84-426E-40DD-AFC4-6F175D3DCCD1}">
              <a14:hiddenFill xmlns:a14="http://schemas.microsoft.com/office/drawing/2010/main">
                <a:solidFill>
                  <a:srgbClr val="FFFFFF"/>
                </a:solidFill>
              </a14:hiddenFill>
            </a:ext>
          </a:extLst>
        </p:spPr>
      </p:pic>
      <p:sp>
        <p:nvSpPr>
          <p:cNvPr id="17413" name="Прямоугольник 6"/>
          <p:cNvSpPr>
            <a:spLocks noChangeArrowheads="1"/>
          </p:cNvSpPr>
          <p:nvPr/>
        </p:nvSpPr>
        <p:spPr bwMode="auto">
          <a:xfrm>
            <a:off x="2484438" y="5661025"/>
            <a:ext cx="50212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z="4400" b="1">
                <a:solidFill>
                  <a:schemeClr val="tx2"/>
                </a:solidFill>
                <a:latin typeface="Arial" charset="0"/>
              </a:rPr>
              <a:t>Ландыш майский</a:t>
            </a:r>
          </a:p>
        </p:txBody>
      </p:sp>
    </p:spTree>
    <p:extLst>
      <p:ext uri="{BB962C8B-B14F-4D97-AF65-F5344CB8AC3E}">
        <p14:creationId xmlns:p14="http://schemas.microsoft.com/office/powerpoint/2010/main" val="3158893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500" fill="hold"/>
                                        <p:tgtEl>
                                          <p:spTgt spid="17413"/>
                                        </p:tgtEl>
                                        <p:attrNameLst>
                                          <p:attrName>ppt_x</p:attrName>
                                        </p:attrNameLst>
                                      </p:cBhvr>
                                      <p:tavLst>
                                        <p:tav tm="0">
                                          <p:val>
                                            <p:strVal val="#ppt_x"/>
                                          </p:val>
                                        </p:tav>
                                        <p:tav tm="100000">
                                          <p:val>
                                            <p:strVal val="#ppt_x"/>
                                          </p:val>
                                        </p:tav>
                                      </p:tavLst>
                                    </p:anim>
                                    <p:anim calcmode="lin" valueType="num">
                                      <p:cBhvr additive="base">
                                        <p:cTn id="8" dur="500" fill="hold"/>
                                        <p:tgtEl>
                                          <p:spTgt spid="174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0"/>
            <a:ext cx="5965846" cy="688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r>
              <a:rPr lang="ru-RU" b="1" dirty="0" smtClean="0">
                <a:solidFill>
                  <a:srgbClr val="0070C0"/>
                </a:solidFill>
                <a:effectLst>
                  <a:outerShdw blurRad="38100" dist="38100" dir="2700000" algn="tl">
                    <a:srgbClr val="000000">
                      <a:alpha val="43137"/>
                    </a:srgbClr>
                  </a:outerShdw>
                </a:effectLst>
              </a:rPr>
              <a:t>Тюльпан </a:t>
            </a:r>
            <a:r>
              <a:rPr lang="ru-RU" b="1" dirty="0" err="1" smtClean="0">
                <a:solidFill>
                  <a:srgbClr val="0070C0"/>
                </a:solidFill>
                <a:effectLst>
                  <a:outerShdw blurRad="38100" dist="38100" dir="2700000" algn="tl">
                    <a:srgbClr val="000000">
                      <a:alpha val="43137"/>
                    </a:srgbClr>
                  </a:outerShdw>
                </a:effectLst>
              </a:rPr>
              <a:t>Шренка</a:t>
            </a:r>
            <a:endParaRPr lang="ru-RU" b="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677629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endParaRPr lang="ru-RU" smtClean="0"/>
          </a:p>
        </p:txBody>
      </p:sp>
      <p:sp>
        <p:nvSpPr>
          <p:cNvPr id="16387" name="Rectangle 3"/>
          <p:cNvSpPr>
            <a:spLocks noGrp="1" noChangeArrowheads="1"/>
          </p:cNvSpPr>
          <p:nvPr>
            <p:ph type="body" idx="1"/>
          </p:nvPr>
        </p:nvSpPr>
        <p:spPr/>
        <p:txBody>
          <a:bodyPr/>
          <a:lstStyle/>
          <a:p>
            <a:pPr eaLnBrk="1" hangingPunct="1"/>
            <a:endParaRPr lang="ru-RU" smtClean="0"/>
          </a:p>
        </p:txBody>
      </p:sp>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285750"/>
            <a:ext cx="7262813"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1428750" y="5786438"/>
            <a:ext cx="8024813" cy="769937"/>
          </a:xfrm>
          <a:prstGeom prst="rect">
            <a:avLst/>
          </a:prstGeom>
        </p:spPr>
        <p:txBody>
          <a:bodyPr>
            <a:spAutoFit/>
          </a:bodyPr>
          <a:lstStyle/>
          <a:p>
            <a:pPr>
              <a:defRPr/>
            </a:pPr>
            <a:r>
              <a:rPr lang="ru-RU" sz="4400" b="1" dirty="0">
                <a:solidFill>
                  <a:schemeClr val="accent1">
                    <a:lumMod val="50000"/>
                  </a:schemeClr>
                </a:solidFill>
              </a:rPr>
              <a:t>Ковыль перистый.</a:t>
            </a:r>
          </a:p>
        </p:txBody>
      </p:sp>
    </p:spTree>
    <p:extLst>
      <p:ext uri="{BB962C8B-B14F-4D97-AF65-F5344CB8AC3E}">
        <p14:creationId xmlns:p14="http://schemas.microsoft.com/office/powerpoint/2010/main" val="3616153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descr="D:\Методика преподования\вопр.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2"/>
          <p:cNvSpPr>
            <a:spLocks noGrp="1" noChangeArrowheads="1"/>
          </p:cNvSpPr>
          <p:nvPr>
            <p:ph type="title"/>
          </p:nvPr>
        </p:nvSpPr>
        <p:spPr>
          <a:xfrm>
            <a:off x="457200" y="414338"/>
            <a:ext cx="8229600" cy="1143000"/>
          </a:xfrm>
        </p:spPr>
        <p:txBody>
          <a:bodyPr>
            <a:normAutofit fontScale="90000"/>
          </a:bodyPr>
          <a:lstStyle/>
          <a:p>
            <a:pPr eaLnBrk="1" hangingPunct="1"/>
            <a:r>
              <a:rPr lang="ru-RU" sz="3200" smtClean="0"/>
              <a:t>Что надо делать, чтобы спасти исчезающие и редкие виды </a:t>
            </a:r>
            <a:br>
              <a:rPr lang="ru-RU" sz="3200" smtClean="0"/>
            </a:br>
            <a:r>
              <a:rPr lang="ru-RU" sz="3200" smtClean="0"/>
              <a:t>растений и животных?</a:t>
            </a:r>
          </a:p>
        </p:txBody>
      </p:sp>
      <p:sp>
        <p:nvSpPr>
          <p:cNvPr id="12292" name="Text Box 4"/>
          <p:cNvSpPr txBox="1">
            <a:spLocks noChangeArrowheads="1"/>
          </p:cNvSpPr>
          <p:nvPr/>
        </p:nvSpPr>
        <p:spPr bwMode="auto">
          <a:xfrm>
            <a:off x="2843213" y="2192338"/>
            <a:ext cx="5903912" cy="3541712"/>
          </a:xfrm>
          <a:prstGeom prst="rect">
            <a:avLst/>
          </a:prstGeom>
          <a:solidFill>
            <a:srgbClr val="DDDDDD"/>
          </a:solidFill>
          <a:ln w="38100">
            <a:solidFill>
              <a:srgbClr val="4D4D4D"/>
            </a:solidFill>
            <a:miter lim="800000"/>
            <a:headEnd/>
            <a:tailEnd/>
          </a:ln>
          <a:effectLs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buFontTx/>
              <a:buChar char="•"/>
              <a:defRPr/>
            </a:pPr>
            <a:r>
              <a:rPr kumimoji="0" lang="ru-RU" sz="3200" smtClean="0">
                <a:solidFill>
                  <a:srgbClr val="FF0000"/>
                </a:solidFill>
                <a:cs typeface="+mn-cs"/>
              </a:rPr>
              <a:t>Запретить охоту.</a:t>
            </a:r>
          </a:p>
          <a:p>
            <a:pPr eaLnBrk="1" hangingPunct="1">
              <a:buFontTx/>
              <a:buChar char="•"/>
              <a:defRPr/>
            </a:pPr>
            <a:r>
              <a:rPr kumimoji="0" lang="ru-RU" sz="3200" smtClean="0">
                <a:solidFill>
                  <a:srgbClr val="FF0000"/>
                </a:solidFill>
                <a:cs typeface="+mn-cs"/>
              </a:rPr>
              <a:t>Запретить чрезмерную   </a:t>
            </a:r>
          </a:p>
          <a:p>
            <a:pPr eaLnBrk="1" hangingPunct="1">
              <a:defRPr/>
            </a:pPr>
            <a:r>
              <a:rPr kumimoji="0" lang="ru-RU" sz="3200" smtClean="0">
                <a:solidFill>
                  <a:srgbClr val="FF0000"/>
                </a:solidFill>
                <a:cs typeface="+mn-cs"/>
              </a:rPr>
              <a:t> добычу животных.</a:t>
            </a:r>
          </a:p>
          <a:p>
            <a:pPr eaLnBrk="1" hangingPunct="1">
              <a:buFontTx/>
              <a:buChar char="•"/>
              <a:defRPr/>
            </a:pPr>
            <a:r>
              <a:rPr kumimoji="0" lang="ru-RU" sz="3200" smtClean="0">
                <a:solidFill>
                  <a:srgbClr val="FF0000"/>
                </a:solidFill>
                <a:cs typeface="+mn-cs"/>
              </a:rPr>
              <a:t>Запретить разрушать </a:t>
            </a:r>
          </a:p>
          <a:p>
            <a:pPr eaLnBrk="1" hangingPunct="1">
              <a:defRPr/>
            </a:pPr>
            <a:r>
              <a:rPr kumimoji="0" lang="ru-RU" sz="3200" smtClean="0">
                <a:solidFill>
                  <a:srgbClr val="FF0000"/>
                </a:solidFill>
                <a:cs typeface="+mn-cs"/>
              </a:rPr>
              <a:t> места обитания   животных.</a:t>
            </a:r>
          </a:p>
          <a:p>
            <a:pPr eaLnBrk="1" hangingPunct="1">
              <a:buFontTx/>
              <a:buChar char="•"/>
              <a:defRPr/>
            </a:pPr>
            <a:r>
              <a:rPr kumimoji="0" lang="ru-RU" sz="3200" smtClean="0">
                <a:solidFill>
                  <a:srgbClr val="FF0000"/>
                </a:solidFill>
                <a:cs typeface="+mn-cs"/>
              </a:rPr>
              <a:t>Охранять заповедники.</a:t>
            </a:r>
          </a:p>
          <a:p>
            <a:pPr eaLnBrk="1" hangingPunct="1">
              <a:buFontTx/>
              <a:buChar char="•"/>
              <a:defRPr/>
            </a:pPr>
            <a:r>
              <a:rPr kumimoji="0" lang="ru-RU" sz="3200" smtClean="0">
                <a:solidFill>
                  <a:srgbClr val="FF0000"/>
                </a:solidFill>
                <a:cs typeface="+mn-cs"/>
              </a:rPr>
              <a:t>Заботиться о размножении.</a:t>
            </a:r>
          </a:p>
        </p:txBody>
      </p:sp>
      <p:pic>
        <p:nvPicPr>
          <p:cNvPr id="12293" name="Picture 5" descr="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700213"/>
            <a:ext cx="20605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7" descr="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4149725"/>
            <a:ext cx="2093913"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1" descr="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150" y="2060575"/>
            <a:ext cx="5761038" cy="3957638"/>
          </a:xfrm>
          <a:prstGeom prst="rect">
            <a:avLst/>
          </a:prstGeom>
          <a:noFill/>
          <a:ln w="57150">
            <a:solidFill>
              <a:srgbClr val="009900"/>
            </a:solidFill>
            <a:miter lim="800000"/>
            <a:headEnd/>
            <a:tailEnd/>
          </a:ln>
          <a:extLst>
            <a:ext uri="{909E8E84-426E-40DD-AFC4-6F175D3DCCD1}">
              <a14:hiddenFill xmlns:a14="http://schemas.microsoft.com/office/drawing/2010/main">
                <a:solidFill>
                  <a:srgbClr val="FFFFFF"/>
                </a:solidFill>
              </a14:hiddenFill>
            </a:ext>
          </a:extLst>
        </p:spPr>
      </p:pic>
      <p:pic>
        <p:nvPicPr>
          <p:cNvPr id="33800" name="Picture 5" descr="18d4fe4e432762959454b5637960f7ec">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6188" y="174625"/>
            <a:ext cx="19050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183076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12299"/>
                                        </p:tgtEl>
                                        <p:attrNameLst>
                                          <p:attrName>style.visibility</p:attrName>
                                        </p:attrNameLst>
                                      </p:cBhvr>
                                      <p:to>
                                        <p:strVal val="visible"/>
                                      </p:to>
                                    </p:set>
                                    <p:animEffect transition="in" filter="barn(outVertical)">
                                      <p:cBhvr>
                                        <p:cTn id="7" dur="500"/>
                                        <p:tgtEl>
                                          <p:spTgt spid="122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wipe(right)">
                                      <p:cBhvr>
                                        <p:cTn id="12" dur="500"/>
                                        <p:tgtEl>
                                          <p:spTgt spid="12292"/>
                                        </p:tgtEl>
                                      </p:cBhvr>
                                    </p:animEffect>
                                  </p:childTnLst>
                                </p:cTn>
                              </p:par>
                              <p:par>
                                <p:cTn id="13" presetID="18" presetClass="entr" presetSubtype="12" fill="hold" nodeType="withEffect">
                                  <p:stCondLst>
                                    <p:cond delay="0"/>
                                  </p:stCondLst>
                                  <p:childTnLst>
                                    <p:set>
                                      <p:cBhvr>
                                        <p:cTn id="14" dur="1" fill="hold">
                                          <p:stCondLst>
                                            <p:cond delay="0"/>
                                          </p:stCondLst>
                                        </p:cTn>
                                        <p:tgtEl>
                                          <p:spTgt spid="12293"/>
                                        </p:tgtEl>
                                        <p:attrNameLst>
                                          <p:attrName>style.visibility</p:attrName>
                                        </p:attrNameLst>
                                      </p:cBhvr>
                                      <p:to>
                                        <p:strVal val="visible"/>
                                      </p:to>
                                    </p:set>
                                    <p:animEffect transition="in" filter="strips(downLeft)">
                                      <p:cBhvr>
                                        <p:cTn id="15" dur="500"/>
                                        <p:tgtEl>
                                          <p:spTgt spid="12293"/>
                                        </p:tgtEl>
                                      </p:cBhvr>
                                    </p:animEffect>
                                  </p:childTnLst>
                                </p:cTn>
                              </p:par>
                              <p:par>
                                <p:cTn id="16" presetID="18" presetClass="entr" presetSubtype="12" fill="hold" nodeType="withEffect">
                                  <p:stCondLst>
                                    <p:cond delay="0"/>
                                  </p:stCondLst>
                                  <p:childTnLst>
                                    <p:set>
                                      <p:cBhvr>
                                        <p:cTn id="17" dur="1" fill="hold">
                                          <p:stCondLst>
                                            <p:cond delay="0"/>
                                          </p:stCondLst>
                                        </p:cTn>
                                        <p:tgtEl>
                                          <p:spTgt spid="12295"/>
                                        </p:tgtEl>
                                        <p:attrNameLst>
                                          <p:attrName>style.visibility</p:attrName>
                                        </p:attrNameLst>
                                      </p:cBhvr>
                                      <p:to>
                                        <p:strVal val="visible"/>
                                      </p:to>
                                    </p:set>
                                    <p:animEffect transition="in" filter="strips(downLeft)">
                                      <p:cBhvr>
                                        <p:cTn id="18" dur="500"/>
                                        <p:tgtEl>
                                          <p:spTgt spid="12295"/>
                                        </p:tgtEl>
                                      </p:cBhvr>
                                    </p:animEffect>
                                  </p:childTnLst>
                                </p:cTn>
                              </p:par>
                              <p:par>
                                <p:cTn id="19" presetID="1" presetClass="exit" presetSubtype="0" fill="hold" nodeType="withEffect">
                                  <p:stCondLst>
                                    <p:cond delay="0"/>
                                  </p:stCondLst>
                                  <p:childTnLst>
                                    <p:set>
                                      <p:cBhvr>
                                        <p:cTn id="20" dur="1" fill="hold">
                                          <p:stCondLst>
                                            <p:cond delay="0"/>
                                          </p:stCondLst>
                                        </p:cTn>
                                        <p:tgtEl>
                                          <p:spTgt spid="122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722" y="2362604"/>
            <a:ext cx="3528392" cy="999700"/>
          </a:xfrm>
        </p:spPr>
        <p:txBody>
          <a:bodyPr/>
          <a:lstStyle/>
          <a:p>
            <a:r>
              <a:rPr lang="ru-RU" b="1" dirty="0" smtClean="0">
                <a:solidFill>
                  <a:srgbClr val="7030A0"/>
                </a:solidFill>
              </a:rPr>
              <a:t>Шесть шляп</a:t>
            </a:r>
            <a:endParaRPr lang="ru-RU" b="1" dirty="0">
              <a:solidFill>
                <a:srgbClr val="7030A0"/>
              </a:solidFill>
            </a:endParaRPr>
          </a:p>
        </p:txBody>
      </p:sp>
      <p:pic>
        <p:nvPicPr>
          <p:cNvPr id="1026" name="Picture 2" descr="C:\Users\Александр\Pictures\шляпы\imgpreview (1).jpg"/>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ackgroundRemoval t="581" b="96512" l="1293" r="93966"/>
                    </a14:imgEffect>
                  </a14:imgLayer>
                </a14:imgProps>
              </a:ext>
              <a:ext uri="{28A0092B-C50C-407E-A947-70E740481C1C}">
                <a14:useLocalDpi xmlns:a14="http://schemas.microsoft.com/office/drawing/2010/main" val="0"/>
              </a:ext>
            </a:extLst>
          </a:blip>
          <a:srcRect/>
          <a:stretch>
            <a:fillRect/>
          </a:stretch>
        </p:blipFill>
        <p:spPr bwMode="auto">
          <a:xfrm>
            <a:off x="499599" y="3057166"/>
            <a:ext cx="1691190" cy="125381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Александр\Pictures\шляпы\шляпа.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887" b="96045" l="12000" r="36889"/>
                    </a14:imgEffect>
                  </a14:imgLayer>
                </a14:imgProps>
              </a:ext>
              <a:ext uri="{28A0092B-C50C-407E-A947-70E740481C1C}">
                <a14:useLocalDpi xmlns:a14="http://schemas.microsoft.com/office/drawing/2010/main" val="0"/>
              </a:ext>
            </a:extLst>
          </a:blip>
          <a:srcRect l="11663" t="60123" r="62909" b="3513"/>
          <a:stretch/>
        </p:blipFill>
        <p:spPr bwMode="auto">
          <a:xfrm rot="2244749">
            <a:off x="3731129" y="67792"/>
            <a:ext cx="1282848" cy="14432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Александр\Pictures\шляпы\шляпа.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6554" b="58192" l="60889" r="84889"/>
                    </a14:imgEffect>
                    <a14:imgEffect>
                      <a14:brightnessContrast bright="-21000" contrast="51000"/>
                    </a14:imgEffect>
                  </a14:imgLayer>
                </a14:imgProps>
              </a:ext>
              <a:ext uri="{28A0092B-C50C-407E-A947-70E740481C1C}">
                <a14:useLocalDpi xmlns:a14="http://schemas.microsoft.com/office/drawing/2010/main" val="0"/>
              </a:ext>
            </a:extLst>
          </a:blip>
          <a:srcRect l="60030" t="26596" r="13121" b="41066"/>
          <a:stretch/>
        </p:blipFill>
        <p:spPr bwMode="auto">
          <a:xfrm rot="18744603">
            <a:off x="971485" y="866858"/>
            <a:ext cx="1663138" cy="157577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Александр\Pictures\шляпы\шляпа.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25424" b="55932" l="20000" r="45778"/>
                    </a14:imgEffect>
                  </a14:imgLayer>
                </a14:imgProps>
              </a:ext>
              <a:ext uri="{28A0092B-C50C-407E-A947-70E740481C1C}">
                <a14:useLocalDpi xmlns:a14="http://schemas.microsoft.com/office/drawing/2010/main" val="0"/>
              </a:ext>
            </a:extLst>
          </a:blip>
          <a:srcRect l="20456" t="22555" r="52766" b="43899"/>
          <a:stretch/>
        </p:blipFill>
        <p:spPr bwMode="auto">
          <a:xfrm rot="18413652">
            <a:off x="3596725" y="3102753"/>
            <a:ext cx="1419367" cy="13987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Александр\Pictures\шляпы\4pan.gif"/>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0" r="98000"/>
                    </a14:imgEffect>
                  </a14:imgLayer>
                </a14:imgProps>
              </a:ext>
              <a:ext uri="{28A0092B-C50C-407E-A947-70E740481C1C}">
                <a14:useLocalDpi xmlns:a14="http://schemas.microsoft.com/office/drawing/2010/main" val="0"/>
              </a:ext>
            </a:extLst>
          </a:blip>
          <a:srcRect/>
          <a:stretch>
            <a:fillRect/>
          </a:stretch>
        </p:blipFill>
        <p:spPr bwMode="auto">
          <a:xfrm>
            <a:off x="6372200" y="2924195"/>
            <a:ext cx="1439100" cy="959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Александр\Pictures\шляпы\3810.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76625" l="9877" r="89771"/>
                    </a14:imgEffect>
                  </a14:imgLayer>
                </a14:imgProps>
              </a:ext>
              <a:ext uri="{28A0092B-C50C-407E-A947-70E740481C1C}">
                <a14:useLocalDpi xmlns:a14="http://schemas.microsoft.com/office/drawing/2010/main" val="0"/>
              </a:ext>
            </a:extLst>
          </a:blip>
          <a:srcRect/>
          <a:stretch>
            <a:fillRect/>
          </a:stretch>
        </p:blipFill>
        <p:spPr bwMode="auto">
          <a:xfrm>
            <a:off x="6372200" y="1160580"/>
            <a:ext cx="1872210" cy="264156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30539" y="2171707"/>
            <a:ext cx="5820605" cy="954107"/>
          </a:xfrm>
          <a:prstGeom prst="rect">
            <a:avLst/>
          </a:prstGeom>
        </p:spPr>
        <p:txBody>
          <a:bodyPr wrap="square">
            <a:spAutoFit/>
          </a:bodyPr>
          <a:lstStyle/>
          <a:p>
            <a:r>
              <a:rPr lang="ru-RU" sz="2800" b="1" i="1" dirty="0" smtClean="0">
                <a:solidFill>
                  <a:srgbClr val="FF0000"/>
                </a:solidFill>
                <a:effectLst>
                  <a:outerShdw blurRad="38100" dist="38100" dir="2700000" algn="tl">
                    <a:srgbClr val="000000">
                      <a:alpha val="43137"/>
                    </a:srgbClr>
                  </a:outerShdw>
                </a:effectLst>
              </a:rPr>
              <a:t>6.Синяя </a:t>
            </a:r>
            <a:r>
              <a:rPr lang="ru-RU" sz="2800" b="1" i="1" dirty="0">
                <a:solidFill>
                  <a:srgbClr val="FF0000"/>
                </a:solidFill>
                <a:effectLst>
                  <a:outerShdw blurRad="38100" dist="38100" dir="2700000" algn="tl">
                    <a:srgbClr val="000000">
                      <a:alpha val="43137"/>
                    </a:srgbClr>
                  </a:outerShdw>
                </a:effectLst>
              </a:rPr>
              <a:t>–Урок важен, </a:t>
            </a:r>
            <a:endParaRPr lang="ru-RU" sz="2800" b="1" i="1" dirty="0" smtClean="0">
              <a:solidFill>
                <a:srgbClr val="FF0000"/>
              </a:solidFill>
              <a:effectLst>
                <a:outerShdw blurRad="38100" dist="38100" dir="2700000" algn="tl">
                  <a:srgbClr val="000000">
                    <a:alpha val="43137"/>
                  </a:srgbClr>
                </a:outerShdw>
              </a:effectLst>
            </a:endParaRPr>
          </a:p>
          <a:p>
            <a:r>
              <a:rPr lang="ru-RU" sz="2800" b="1" i="1" dirty="0" smtClean="0">
                <a:solidFill>
                  <a:srgbClr val="FF0000"/>
                </a:solidFill>
                <a:effectLst>
                  <a:outerShdw blurRad="38100" dist="38100" dir="2700000" algn="tl">
                    <a:srgbClr val="000000">
                      <a:alpha val="43137"/>
                    </a:srgbClr>
                  </a:outerShdw>
                </a:effectLst>
              </a:rPr>
              <a:t>потому </a:t>
            </a:r>
            <a:r>
              <a:rPr lang="ru-RU" sz="2800" b="1" i="1" dirty="0">
                <a:solidFill>
                  <a:srgbClr val="FF0000"/>
                </a:solidFill>
                <a:effectLst>
                  <a:outerShdw blurRad="38100" dist="38100" dir="2700000" algn="tl">
                    <a:srgbClr val="000000">
                      <a:alpha val="43137"/>
                    </a:srgbClr>
                  </a:outerShdw>
                </a:effectLst>
              </a:rPr>
              <a:t>что….</a:t>
            </a:r>
          </a:p>
        </p:txBody>
      </p:sp>
      <p:sp>
        <p:nvSpPr>
          <p:cNvPr id="6" name="Прямоугольник 5"/>
          <p:cNvSpPr/>
          <p:nvPr/>
        </p:nvSpPr>
        <p:spPr>
          <a:xfrm>
            <a:off x="2970550" y="1336747"/>
            <a:ext cx="3113618" cy="830997"/>
          </a:xfrm>
          <a:prstGeom prst="rect">
            <a:avLst/>
          </a:prstGeom>
        </p:spPr>
        <p:txBody>
          <a:bodyPr wrap="square">
            <a:spAutoFit/>
          </a:bodyPr>
          <a:lstStyle/>
          <a:p>
            <a:pPr lvl="0" algn="ctr"/>
            <a:r>
              <a:rPr lang="ru-RU" sz="2400" b="1" i="1" dirty="0">
                <a:solidFill>
                  <a:srgbClr val="FF0000"/>
                </a:solidFill>
                <a:effectLst>
                  <a:outerShdw blurRad="38100" dist="38100" dir="2700000" algn="tl">
                    <a:srgbClr val="000000">
                      <a:alpha val="43137"/>
                    </a:srgbClr>
                  </a:outerShdw>
                </a:effectLst>
              </a:rPr>
              <a:t>1.Красная </a:t>
            </a:r>
            <a:r>
              <a:rPr lang="ru-RU" sz="2400" b="1" i="1" dirty="0" smtClean="0">
                <a:solidFill>
                  <a:srgbClr val="FF0000"/>
                </a:solidFill>
                <a:effectLst>
                  <a:outerShdw blurRad="38100" dist="38100" dir="2700000" algn="tl">
                    <a:srgbClr val="000000">
                      <a:alpha val="43137"/>
                    </a:srgbClr>
                  </a:outerShdw>
                </a:effectLst>
              </a:rPr>
              <a:t>– Мне </a:t>
            </a:r>
            <a:r>
              <a:rPr lang="ru-RU" sz="2400" b="1" i="1" dirty="0">
                <a:solidFill>
                  <a:srgbClr val="FF0000"/>
                </a:solidFill>
                <a:effectLst>
                  <a:outerShdw blurRad="38100" dist="38100" dir="2700000" algn="tl">
                    <a:srgbClr val="000000">
                      <a:alpha val="43137"/>
                    </a:srgbClr>
                  </a:outerShdw>
                </a:effectLst>
              </a:rPr>
              <a:t>понравилось…  </a:t>
            </a:r>
          </a:p>
        </p:txBody>
      </p:sp>
      <p:sp>
        <p:nvSpPr>
          <p:cNvPr id="7" name="TextBox 6"/>
          <p:cNvSpPr txBox="1"/>
          <p:nvPr/>
        </p:nvSpPr>
        <p:spPr>
          <a:xfrm>
            <a:off x="6084667" y="2017818"/>
            <a:ext cx="3059832" cy="1200329"/>
          </a:xfrm>
          <a:prstGeom prst="rect">
            <a:avLst/>
          </a:prstGeom>
          <a:noFill/>
        </p:spPr>
        <p:txBody>
          <a:bodyPr wrap="square" rtlCol="0">
            <a:spAutoFit/>
          </a:bodyPr>
          <a:lstStyle/>
          <a:p>
            <a:r>
              <a:rPr lang="ru-RU" sz="2400" b="1" i="1" dirty="0">
                <a:solidFill>
                  <a:srgbClr val="FF0000"/>
                </a:solidFill>
                <a:effectLst>
                  <a:outerShdw blurRad="38100" dist="38100" dir="2700000" algn="tl">
                    <a:srgbClr val="000000">
                      <a:alpha val="43137"/>
                    </a:srgbClr>
                  </a:outerShdw>
                </a:effectLst>
              </a:rPr>
              <a:t>2.Зелёная </a:t>
            </a:r>
            <a:r>
              <a:rPr lang="ru-RU" sz="2400" b="1" i="1" dirty="0" smtClean="0">
                <a:solidFill>
                  <a:srgbClr val="FF0000"/>
                </a:solidFill>
                <a:effectLst>
                  <a:outerShdw blurRad="38100" dist="38100" dir="2700000" algn="tl">
                    <a:srgbClr val="000000">
                      <a:alpha val="43137"/>
                    </a:srgbClr>
                  </a:outerShdw>
                </a:effectLst>
              </a:rPr>
              <a:t>– Итог урока.</a:t>
            </a:r>
            <a:endParaRPr lang="ru-RU" sz="2400" b="1" i="1" dirty="0">
              <a:solidFill>
                <a:srgbClr val="FF0000"/>
              </a:solidFill>
              <a:effectLst>
                <a:outerShdw blurRad="38100" dist="38100" dir="2700000" algn="tl">
                  <a:srgbClr val="000000">
                    <a:alpha val="43137"/>
                  </a:srgbClr>
                </a:outerShdw>
              </a:effectLst>
            </a:endParaRPr>
          </a:p>
          <a:p>
            <a:endParaRPr lang="ru-RU" sz="2400" dirty="0"/>
          </a:p>
        </p:txBody>
      </p:sp>
      <p:sp>
        <p:nvSpPr>
          <p:cNvPr id="8" name="TextBox 7"/>
          <p:cNvSpPr txBox="1"/>
          <p:nvPr/>
        </p:nvSpPr>
        <p:spPr>
          <a:xfrm>
            <a:off x="5747698" y="3802146"/>
            <a:ext cx="3396801" cy="1661993"/>
          </a:xfrm>
          <a:prstGeom prst="rect">
            <a:avLst/>
          </a:prstGeom>
          <a:noFill/>
        </p:spPr>
        <p:txBody>
          <a:bodyPr wrap="square" rtlCol="0">
            <a:spAutoFit/>
          </a:bodyPr>
          <a:lstStyle/>
          <a:p>
            <a:r>
              <a:rPr lang="ru-RU" sz="2800" b="1" i="1" dirty="0">
                <a:solidFill>
                  <a:srgbClr val="FF0000"/>
                </a:solidFill>
                <a:effectLst>
                  <a:outerShdw blurRad="38100" dist="38100" dir="2700000" algn="tl">
                    <a:srgbClr val="000000">
                      <a:alpha val="43137"/>
                    </a:srgbClr>
                  </a:outerShdw>
                </a:effectLst>
              </a:rPr>
              <a:t>3.Белая – Я знаю…</a:t>
            </a:r>
          </a:p>
          <a:p>
            <a:r>
              <a:rPr lang="ru-RU" sz="2800" b="1" i="1" dirty="0">
                <a:solidFill>
                  <a:srgbClr val="FF0000"/>
                </a:solidFill>
                <a:effectLst>
                  <a:outerShdw blurRad="38100" dist="38100" dir="2700000" algn="tl">
                    <a:srgbClr val="000000">
                      <a:alpha val="43137"/>
                    </a:srgbClr>
                  </a:outerShdw>
                </a:effectLst>
              </a:rPr>
              <a:t>Я умею…</a:t>
            </a:r>
          </a:p>
          <a:p>
            <a:endParaRPr lang="ru-RU" sz="2800" b="1" i="1" dirty="0">
              <a:solidFill>
                <a:srgbClr val="FF0000"/>
              </a:solidFill>
              <a:effectLst>
                <a:outerShdw blurRad="38100" dist="38100" dir="2700000" algn="tl">
                  <a:srgbClr val="000000">
                    <a:alpha val="43137"/>
                  </a:srgbClr>
                </a:outerShdw>
              </a:effectLst>
            </a:endParaRPr>
          </a:p>
          <a:p>
            <a:endParaRPr lang="ru-RU" dirty="0"/>
          </a:p>
        </p:txBody>
      </p:sp>
      <p:sp>
        <p:nvSpPr>
          <p:cNvPr id="9" name="TextBox 8"/>
          <p:cNvSpPr txBox="1"/>
          <p:nvPr/>
        </p:nvSpPr>
        <p:spPr>
          <a:xfrm>
            <a:off x="2922181" y="4253372"/>
            <a:ext cx="3071922" cy="954107"/>
          </a:xfrm>
          <a:prstGeom prst="rect">
            <a:avLst/>
          </a:prstGeom>
          <a:noFill/>
        </p:spPr>
        <p:txBody>
          <a:bodyPr wrap="square" rtlCol="0">
            <a:spAutoFit/>
          </a:bodyPr>
          <a:lstStyle/>
          <a:p>
            <a:r>
              <a:rPr lang="ru-RU" sz="2800" b="1" i="1" dirty="0">
                <a:solidFill>
                  <a:srgbClr val="FF0000"/>
                </a:solidFill>
                <a:effectLst>
                  <a:outerShdw blurRad="38100" dist="38100" dir="2700000" algn="tl">
                    <a:srgbClr val="000000">
                      <a:alpha val="43137"/>
                    </a:srgbClr>
                  </a:outerShdw>
                </a:effectLst>
              </a:rPr>
              <a:t>4.Жёлтая </a:t>
            </a:r>
            <a:r>
              <a:rPr lang="ru-RU" sz="2800" b="1" i="1" dirty="0" smtClean="0">
                <a:solidFill>
                  <a:srgbClr val="FF0000"/>
                </a:solidFill>
                <a:effectLst>
                  <a:outerShdw blurRad="38100" dist="38100" dir="2700000" algn="tl">
                    <a:srgbClr val="000000">
                      <a:alpha val="43137"/>
                    </a:srgbClr>
                  </a:outerShdw>
                </a:effectLst>
              </a:rPr>
              <a:t>–  Я </a:t>
            </a:r>
            <a:r>
              <a:rPr lang="ru-RU" sz="2800" b="1" i="1" dirty="0">
                <a:solidFill>
                  <a:srgbClr val="FF0000"/>
                </a:solidFill>
                <a:effectLst>
                  <a:outerShdw blurRad="38100" dist="38100" dir="2700000" algn="tl">
                    <a:srgbClr val="000000">
                      <a:alpha val="43137"/>
                    </a:srgbClr>
                  </a:outerShdw>
                </a:effectLst>
              </a:rPr>
              <a:t>верю, что </a:t>
            </a:r>
            <a:endParaRPr lang="ru-RU" sz="2800" dirty="0"/>
          </a:p>
        </p:txBody>
      </p:sp>
      <p:sp>
        <p:nvSpPr>
          <p:cNvPr id="10" name="TextBox 9"/>
          <p:cNvSpPr txBox="1"/>
          <p:nvPr/>
        </p:nvSpPr>
        <p:spPr>
          <a:xfrm>
            <a:off x="660489" y="3869330"/>
            <a:ext cx="2489382" cy="1384995"/>
          </a:xfrm>
          <a:prstGeom prst="rect">
            <a:avLst/>
          </a:prstGeom>
          <a:noFill/>
        </p:spPr>
        <p:txBody>
          <a:bodyPr wrap="square" rtlCol="0">
            <a:spAutoFit/>
          </a:bodyPr>
          <a:lstStyle/>
          <a:p>
            <a:r>
              <a:rPr lang="ru-RU" sz="2800" b="1" i="1" dirty="0">
                <a:solidFill>
                  <a:srgbClr val="FF0000"/>
                </a:solidFill>
                <a:effectLst>
                  <a:outerShdw blurRad="38100" dist="38100" dir="2700000" algn="tl">
                    <a:srgbClr val="000000">
                      <a:alpha val="43137"/>
                    </a:srgbClr>
                  </a:outerShdw>
                </a:effectLst>
              </a:rPr>
              <a:t>5.Чёрная –Мне не понравилось…  </a:t>
            </a:r>
            <a:endParaRPr lang="ru-RU" dirty="0"/>
          </a:p>
        </p:txBody>
      </p:sp>
    </p:spTree>
    <p:extLst>
      <p:ext uri="{BB962C8B-B14F-4D97-AF65-F5344CB8AC3E}">
        <p14:creationId xmlns:p14="http://schemas.microsoft.com/office/powerpoint/2010/main" val="23992943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FF0000"/>
                </a:solidFill>
              </a:rPr>
              <a:t>Домашние задание.</a:t>
            </a:r>
            <a:endParaRPr lang="ru-RU" b="1" dirty="0">
              <a:solidFill>
                <a:srgbClr val="FF0000"/>
              </a:solidFill>
            </a:endParaRPr>
          </a:p>
        </p:txBody>
      </p:sp>
      <p:sp>
        <p:nvSpPr>
          <p:cNvPr id="3" name="Объект 2"/>
          <p:cNvSpPr>
            <a:spLocks noGrp="1"/>
          </p:cNvSpPr>
          <p:nvPr>
            <p:ph idx="1"/>
          </p:nvPr>
        </p:nvSpPr>
        <p:spPr/>
        <p:txBody>
          <a:bodyPr/>
          <a:lstStyle/>
          <a:p>
            <a:r>
              <a:rPr lang="ru-RU" dirty="0" smtClean="0"/>
              <a:t>Написать обращение к народу</a:t>
            </a:r>
            <a:r>
              <a:rPr lang="ru-RU" smtClean="0"/>
              <a:t>, о </a:t>
            </a:r>
            <a:r>
              <a:rPr lang="ru-RU" dirty="0" smtClean="0"/>
              <a:t>сохранение растений и животных.</a:t>
            </a:r>
            <a:endParaRPr lang="ru-RU" dirty="0"/>
          </a:p>
        </p:txBody>
      </p:sp>
      <p:pic>
        <p:nvPicPr>
          <p:cNvPr id="1026" name="Picture 2" descr="C:\Users\Александр\Pictures\фоны презентаций\картинки\0_3a866_b60e5ca3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2580388"/>
            <a:ext cx="2792214" cy="399930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Александр\Pictures\фоны презентаций\картинки\20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3140968"/>
            <a:ext cx="2880320" cy="3124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5721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i="1" dirty="0" smtClean="0">
                <a:solidFill>
                  <a:srgbClr val="FF0000"/>
                </a:solidFill>
                <a:effectLst>
                  <a:outerShdw blurRad="38100" dist="38100" dir="2700000" algn="tl">
                    <a:srgbClr val="000000">
                      <a:alpha val="43137"/>
                    </a:srgbClr>
                  </a:outerShdw>
                </a:effectLst>
              </a:rPr>
              <a:t>Ваше настроение в конце урока</a:t>
            </a:r>
            <a:endParaRPr lang="ru-RU" b="1" i="1" dirty="0">
              <a:solidFill>
                <a:srgbClr val="FF0000"/>
              </a:solidFill>
              <a:effectLst>
                <a:outerShdw blurRad="38100" dist="38100" dir="2700000" algn="tl">
                  <a:srgbClr val="000000">
                    <a:alpha val="43137"/>
                  </a:srgbClr>
                </a:outerShdw>
              </a:effectLst>
            </a:endParaRPr>
          </a:p>
        </p:txBody>
      </p:sp>
      <p:pic>
        <p:nvPicPr>
          <p:cNvPr id="12293" name="Picture 5" descr="C:\Users\Александр\Pictures\968305225.jpg"/>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12160" y="1196752"/>
            <a:ext cx="2952040" cy="253667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C:\Users\Александр\Pictures\824879581.jp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43479" y="3501008"/>
            <a:ext cx="3648031" cy="306434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295" name="Picture 7" descr="C:\Users\Александр\Pictures\858931430.jp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412776"/>
            <a:ext cx="3240360" cy="324036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6858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ru-RU" dirty="0">
                <a:solidFill>
                  <a:srgbClr val="660033"/>
                </a:solidFill>
                <a:latin typeface="Times New Roman" pitchFamily="18" charset="0"/>
              </a:rPr>
              <a:t>Национальные парки –</a:t>
            </a:r>
            <a:r>
              <a:rPr lang="ru-RU" dirty="0" smtClean="0"/>
              <a:t> </a:t>
            </a:r>
          </a:p>
        </p:txBody>
      </p:sp>
      <p:sp>
        <p:nvSpPr>
          <p:cNvPr id="16387" name="Rectangle 3"/>
          <p:cNvSpPr>
            <a:spLocks noGrp="1" noChangeArrowheads="1"/>
          </p:cNvSpPr>
          <p:nvPr>
            <p:ph type="body" idx="1"/>
          </p:nvPr>
        </p:nvSpPr>
        <p:spPr/>
        <p:txBody>
          <a:bodyPr/>
          <a:lstStyle/>
          <a:p>
            <a:pPr eaLnBrk="1" hangingPunct="1">
              <a:buFontTx/>
              <a:buNone/>
            </a:pPr>
            <a:r>
              <a:rPr lang="ru-RU" dirty="0" smtClean="0"/>
              <a:t>   </a:t>
            </a:r>
            <a:r>
              <a:rPr lang="ru-RU" b="1" i="1" dirty="0" smtClean="0">
                <a:solidFill>
                  <a:srgbClr val="660066"/>
                </a:solidFill>
                <a:latin typeface="Times New Roman" pitchFamily="18" charset="0"/>
              </a:rPr>
              <a:t>уникальные, или типичные, ценные в научном, культурно-познавательном или эстетическом отношении природные объекты.</a:t>
            </a:r>
          </a:p>
        </p:txBody>
      </p:sp>
    </p:spTree>
    <p:extLst>
      <p:ext uri="{BB962C8B-B14F-4D97-AF65-F5344CB8AC3E}">
        <p14:creationId xmlns:p14="http://schemas.microsoft.com/office/powerpoint/2010/main" val="25939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1000" fill="hold"/>
                                        <p:tgtEl>
                                          <p:spTgt spid="16386"/>
                                        </p:tgtEl>
                                        <p:attrNameLst>
                                          <p:attrName>ppt_x</p:attrName>
                                        </p:attrNameLst>
                                      </p:cBhvr>
                                      <p:tavLst>
                                        <p:tav tm="0">
                                          <p:val>
                                            <p:strVal val="#ppt_x-.2"/>
                                          </p:val>
                                        </p:tav>
                                        <p:tav tm="100000">
                                          <p:val>
                                            <p:strVal val="#ppt_x"/>
                                          </p:val>
                                        </p:tav>
                                      </p:tavLst>
                                    </p:anim>
                                    <p:anim calcmode="lin" valueType="num">
                                      <p:cBhvr>
                                        <p:cTn id="8" dur="1000" fill="hold"/>
                                        <p:tgtEl>
                                          <p:spTgt spid="1638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38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6387">
                                            <p:txEl>
                                              <p:pRg st="0" end="0"/>
                                            </p:txEl>
                                          </p:spTgt>
                                        </p:tgtEl>
                                        <p:attrNameLst>
                                          <p:attrName>style.visibility</p:attrName>
                                        </p:attrNameLst>
                                      </p:cBhvr>
                                      <p:to>
                                        <p:strVal val="visible"/>
                                      </p:to>
                                    </p:set>
                                    <p:anim calcmode="lin" valueType="num">
                                      <p:cBhvr>
                                        <p:cTn id="12" dur="1000" fill="hold"/>
                                        <p:tgtEl>
                                          <p:spTgt spid="16387">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1638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63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1638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oqi6vryvh36j.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9512" y="188640"/>
            <a:ext cx="8856984" cy="6285688"/>
          </a:xfrm>
        </p:spPr>
      </p:pic>
    </p:spTree>
    <p:extLst>
      <p:ext uri="{BB962C8B-B14F-4D97-AF65-F5344CB8AC3E}">
        <p14:creationId xmlns:p14="http://schemas.microsoft.com/office/powerpoint/2010/main" val="34706151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subTitle" idx="1"/>
          </p:nvPr>
        </p:nvSpPr>
        <p:spPr>
          <a:xfrm>
            <a:off x="4150072" y="1916832"/>
            <a:ext cx="4958655" cy="4006850"/>
          </a:xfrm>
        </p:spPr>
        <p:txBody>
          <a:bodyPr/>
          <a:lstStyle/>
          <a:p>
            <a:pPr>
              <a:lnSpc>
                <a:spcPct val="90000"/>
              </a:lnSpc>
            </a:pPr>
            <a:r>
              <a:rPr lang="ru-RU" sz="3900" b="1" i="1" dirty="0" smtClean="0">
                <a:solidFill>
                  <a:srgbClr val="FF0000"/>
                </a:solidFill>
              </a:rPr>
              <a:t>На свете нет ничего более     хрупкого, чем надежда.</a:t>
            </a:r>
            <a:r>
              <a:rPr lang="ru-RU" sz="3900" i="1" dirty="0" smtClean="0"/>
              <a:t/>
            </a:r>
            <a:br>
              <a:rPr lang="ru-RU" sz="3900" i="1" dirty="0" smtClean="0"/>
            </a:br>
            <a:r>
              <a:rPr lang="ru-RU" sz="2100" i="1" dirty="0" smtClean="0"/>
              <a:t>                                                                </a:t>
            </a:r>
            <a:r>
              <a:rPr lang="ru-RU" sz="2100" i="1" dirty="0" smtClean="0"/>
              <a:t>     </a:t>
            </a:r>
          </a:p>
          <a:p>
            <a:pPr>
              <a:lnSpc>
                <a:spcPct val="90000"/>
              </a:lnSpc>
            </a:pPr>
            <a:r>
              <a:rPr lang="ru-RU" sz="3400" i="1" dirty="0" smtClean="0">
                <a:solidFill>
                  <a:schemeClr val="accent2"/>
                </a:solidFill>
              </a:rPr>
              <a:t>                      А</a:t>
            </a:r>
            <a:r>
              <a:rPr lang="ru-RU" sz="3400" i="1" dirty="0" smtClean="0">
                <a:solidFill>
                  <a:schemeClr val="accent2"/>
                </a:solidFill>
              </a:rPr>
              <a:t>. Экзюпери</a:t>
            </a:r>
            <a:endParaRPr lang="ru-RU" sz="3400" dirty="0" smtClean="0">
              <a:solidFill>
                <a:schemeClr val="accent2"/>
              </a:solidFill>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3933825"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Рисунок 4" descr="j043763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34340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3907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620688"/>
            <a:ext cx="9144000" cy="1143000"/>
          </a:xfrm>
        </p:spPr>
        <p:txBody>
          <a:bodyPr>
            <a:normAutofit fontScale="90000"/>
          </a:bodyPr>
          <a:lstStyle/>
          <a:p>
            <a:r>
              <a:rPr lang="ru-RU" dirty="0"/>
              <a:t/>
            </a:r>
            <a:br>
              <a:rPr lang="ru-RU" dirty="0"/>
            </a:br>
            <a:r>
              <a:rPr lang="ru-RU" dirty="0"/>
              <a:t/>
            </a:r>
            <a:br>
              <a:rPr lang="ru-RU" dirty="0"/>
            </a:br>
            <a:endParaRPr lang="ru-RU" dirty="0"/>
          </a:p>
        </p:txBody>
      </p:sp>
      <p:sp>
        <p:nvSpPr>
          <p:cNvPr id="3" name="Объект 2"/>
          <p:cNvSpPr>
            <a:spLocks noGrp="1"/>
          </p:cNvSpPr>
          <p:nvPr>
            <p:ph idx="1"/>
          </p:nvPr>
        </p:nvSpPr>
        <p:spPr>
          <a:xfrm>
            <a:off x="323528" y="1340768"/>
            <a:ext cx="8363272" cy="4785395"/>
          </a:xfrm>
        </p:spPr>
        <p:txBody>
          <a:bodyPr>
            <a:normAutofit fontScale="92500" lnSpcReduction="20000"/>
          </a:bodyPr>
          <a:lstStyle/>
          <a:p>
            <a:r>
              <a:rPr lang="ru-RU" dirty="0"/>
              <a:t>Цели урока</a:t>
            </a:r>
            <a:r>
              <a:rPr lang="ru-RU" dirty="0" smtClean="0"/>
              <a:t>:</a:t>
            </a:r>
          </a:p>
          <a:p>
            <a:r>
              <a:rPr lang="ru-RU" dirty="0" smtClean="0"/>
              <a:t> ознакомиться с </a:t>
            </a:r>
            <a:r>
              <a:rPr lang="ru-RU" dirty="0"/>
              <a:t>Красной книгой животных и растений Казахстана, </a:t>
            </a:r>
            <a:r>
              <a:rPr lang="ru-RU" dirty="0" smtClean="0"/>
              <a:t>расширить знания о </a:t>
            </a:r>
            <a:r>
              <a:rPr lang="ru-RU" dirty="0"/>
              <a:t>животных и растениях, которые занесены в Красную книгу.</a:t>
            </a:r>
            <a:br>
              <a:rPr lang="ru-RU" dirty="0"/>
            </a:br>
            <a:r>
              <a:rPr lang="ru-RU" dirty="0"/>
              <a:t>Планируемые результаты:</a:t>
            </a:r>
            <a:br>
              <a:rPr lang="ru-RU" dirty="0"/>
            </a:br>
            <a:r>
              <a:rPr lang="ru-RU" dirty="0" smtClean="0"/>
              <a:t>знать </a:t>
            </a:r>
            <a:r>
              <a:rPr lang="ru-RU" dirty="0"/>
              <a:t>растения и животных, которые занесены в Красную книгу Казахстана;</a:t>
            </a:r>
            <a:br>
              <a:rPr lang="ru-RU" dirty="0"/>
            </a:br>
            <a:r>
              <a:rPr lang="ru-RU" dirty="0" smtClean="0"/>
              <a:t>проявлять </a:t>
            </a:r>
            <a:r>
              <a:rPr lang="ru-RU" dirty="0"/>
              <a:t>бережное отношение к природе;</a:t>
            </a:r>
            <a:br>
              <a:rPr lang="ru-RU" dirty="0"/>
            </a:br>
            <a:r>
              <a:rPr lang="ru-RU" dirty="0" smtClean="0"/>
              <a:t>применять </a:t>
            </a:r>
            <a:r>
              <a:rPr lang="ru-RU" dirty="0"/>
              <a:t>умение рассуждать, анализировать </a:t>
            </a:r>
            <a:r>
              <a:rPr lang="ru-RU" dirty="0" smtClean="0"/>
              <a:t>, выделять </a:t>
            </a:r>
            <a:r>
              <a:rPr lang="ru-RU" dirty="0"/>
              <a:t>главное из текста обобщать и делать выводы.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116632"/>
            <a:ext cx="1884363"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96841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1143000"/>
          </a:xfrm>
        </p:spPr>
        <p:txBody>
          <a:bodyPr/>
          <a:lstStyle/>
          <a:p>
            <a:r>
              <a:rPr lang="ru-RU" dirty="0" err="1"/>
              <a:t>Фишбоун</a:t>
            </a:r>
            <a:endParaRPr lang="ru-RU" dirty="0"/>
          </a:p>
        </p:txBody>
      </p:sp>
      <p:sp>
        <p:nvSpPr>
          <p:cNvPr id="4" name="Объект 3"/>
          <p:cNvSpPr>
            <a:spLocks noGrp="1"/>
          </p:cNvSpPr>
          <p:nvPr>
            <p:ph sz="half" idx="1"/>
          </p:nvPr>
        </p:nvSpPr>
        <p:spPr>
          <a:xfrm>
            <a:off x="112846" y="836712"/>
            <a:ext cx="9036495" cy="2086825"/>
          </a:xfrm>
        </p:spPr>
        <p:txBody>
          <a:bodyPr>
            <a:normAutofit fontScale="70000" lnSpcReduction="20000"/>
          </a:bodyPr>
          <a:lstStyle/>
          <a:p>
            <a:pPr marL="0" indent="0">
              <a:buNone/>
            </a:pPr>
            <a:r>
              <a:rPr lang="ru-RU" dirty="0" smtClean="0"/>
              <a:t>1</a:t>
            </a:r>
            <a:r>
              <a:rPr lang="ru-RU" dirty="0"/>
              <a:t>.	Какую проблему мы рассматриваем? Зафиксируйте проблему в голове «Рыбьего скелета»</a:t>
            </a:r>
          </a:p>
          <a:p>
            <a:pPr marL="0" indent="0">
              <a:buNone/>
            </a:pPr>
            <a:r>
              <a:rPr lang="ru-RU" dirty="0"/>
              <a:t>2.	На верхних «косточках» скелета расположите причины  исчезновения животных и растений, на нижних –последствия .Например: землетрясение- разрушает среду обитания животных и растений. Записи   должны быть краткими, представлять собой ключевые слова и фразы, отражающие суть. </a:t>
            </a:r>
          </a:p>
          <a:p>
            <a:pPr marL="0" indent="0">
              <a:buNone/>
            </a:pPr>
            <a:r>
              <a:rPr lang="ru-RU" dirty="0"/>
              <a:t>3.	Запишите вывод в хвосте «</a:t>
            </a:r>
            <a:r>
              <a:rPr lang="ru-RU" dirty="0" err="1"/>
              <a:t>фишбоуна</a:t>
            </a:r>
            <a:r>
              <a:rPr lang="ru-RU" dirty="0"/>
              <a:t>».</a:t>
            </a:r>
          </a:p>
          <a:p>
            <a:endParaRPr lang="ru-RU"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18285" y="3247504"/>
            <a:ext cx="1657143" cy="1876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717032"/>
            <a:ext cx="1171575"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10" y="2217964"/>
            <a:ext cx="1285875"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261507"/>
            <a:ext cx="1285875"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83278"/>
            <a:ext cx="1285875"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2155" y="2309175"/>
            <a:ext cx="1285875"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2309175"/>
            <a:ext cx="1285875"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2261507"/>
            <a:ext cx="1285875"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3549" y="3890325"/>
            <a:ext cx="6134836"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0967" y="4066537"/>
            <a:ext cx="9715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7650" y="4037962"/>
            <a:ext cx="9715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4675" y="4066537"/>
            <a:ext cx="9715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6874" y="4037962"/>
            <a:ext cx="9715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7274" y="4137975"/>
            <a:ext cx="9715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5386" y="4037962"/>
            <a:ext cx="9715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9525" y="2923537"/>
            <a:ext cx="1514475"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37348" y="3575999"/>
            <a:ext cx="8763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834655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274</TotalTime>
  <Words>1773</Words>
  <Application>Microsoft Office PowerPoint</Application>
  <PresentationFormat>Экран (4:3)</PresentationFormat>
  <Paragraphs>157</Paragraphs>
  <Slides>49</Slides>
  <Notes>0</Notes>
  <HiddenSlides>0</HiddenSlides>
  <MMClips>2</MMClips>
  <ScaleCrop>false</ScaleCrop>
  <HeadingPairs>
    <vt:vector size="4" baseType="variant">
      <vt:variant>
        <vt:lpstr>Тема</vt:lpstr>
      </vt:variant>
      <vt:variant>
        <vt:i4>1</vt:i4>
      </vt:variant>
      <vt:variant>
        <vt:lpstr>Заголовки слайдов</vt:lpstr>
      </vt:variant>
      <vt:variant>
        <vt:i4>49</vt:i4>
      </vt:variant>
    </vt:vector>
  </HeadingPairs>
  <TitlesOfParts>
    <vt:vector size="50" baseType="lpstr">
      <vt:lpstr>Тема Office</vt:lpstr>
      <vt:lpstr>Презентация PowerPoint</vt:lpstr>
      <vt:lpstr>Лови ошибку </vt:lpstr>
      <vt:lpstr>Заказники – </vt:lpstr>
      <vt:lpstr>Памятники природы– </vt:lpstr>
      <vt:lpstr>Национальные парки – </vt:lpstr>
      <vt:lpstr>Презентация PowerPoint</vt:lpstr>
      <vt:lpstr>Презентация PowerPoint</vt:lpstr>
      <vt:lpstr>  </vt:lpstr>
      <vt:lpstr>Фишбоун</vt:lpstr>
      <vt:lpstr>Презентация PowerPoint</vt:lpstr>
      <vt:lpstr>Презентация PowerPoint</vt:lpstr>
      <vt:lpstr>Презентация PowerPoint</vt:lpstr>
      <vt:lpstr>Презентация PowerPoint</vt:lpstr>
      <vt:lpstr> Организация Объединённых Наций по вопросам образования, науки и культуры </vt:lpstr>
      <vt:lpstr>Презентация PowerPoint</vt:lpstr>
      <vt:lpstr>Презентация PowerPoint</vt:lpstr>
      <vt:lpstr>Презентация PowerPoint</vt:lpstr>
      <vt:lpstr> Страницы Красной книги разноцветные. Это сделано не для украшения. По тому, на странице какого цвета содержится информация о данном животном, можно сразу определить, в каком положении оно находится.</vt:lpstr>
      <vt:lpstr>На черных страницах записаны те животные, которых мы больше не увидим. </vt:lpstr>
      <vt:lpstr>Странствующий голубь</vt:lpstr>
      <vt:lpstr>На красных страницах записаны особо редкие, исчезающие животные. Их мало, но еще можно встретить. Они могут исчезнуть совсем.</vt:lpstr>
      <vt:lpstr>Презентация PowerPoint</vt:lpstr>
      <vt:lpstr>Зебра Грэви</vt:lpstr>
      <vt:lpstr>На желтые страницы занесены животные, количество которых стремительно уменьшается. Если мы не поможем им, то они могут попасть на опасные красные страницы.   </vt:lpstr>
      <vt:lpstr>Лев</vt:lpstr>
      <vt:lpstr>На серых страницах записаны названия животных, которые до сих пор мало изучены.Места их обитания труднодоступны или точно не установлены. </vt:lpstr>
      <vt:lpstr>Императорский пингвин</vt:lpstr>
      <vt:lpstr>На белых страницах записаны животные, численность которых всегда была невелика.</vt:lpstr>
      <vt:lpstr>Презентация PowerPoint</vt:lpstr>
      <vt:lpstr>Фламинго</vt:lpstr>
      <vt:lpstr>На зеленых страницах записаны животные, которых удалось спасти от вымирания.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ДРОФЫ (Otididae) — семейство птиц отряда журавлеобразных.</vt:lpstr>
      <vt:lpstr>Презентация PowerPoint</vt:lpstr>
      <vt:lpstr>ЩУКОВИДНЫЙ ЖЕРЕХ Отряд Карпообразные.</vt:lpstr>
      <vt:lpstr>Презентация PowerPoint</vt:lpstr>
      <vt:lpstr>Кубышка желтая Кубышка – обычное водное растение. Встречается в прудах, озерах, и реках со спокойным течением. Цветет в мае – августе. Его красивые желтые цветки чуть поднимаются над поверхностью воды. Листья у этого растения крупные и плавают на поверхности воды. Цветок находится на длинной ножке, которая отрастает от корневища, лежащего на дне водоема. Срывая цветок, мы наносим большой вред самому растению, так как через место разрыва вода попадает внутрь. А это приводит к загниванию подводной части растения и гибели всего растения.  </vt:lpstr>
      <vt:lpstr>Презентация PowerPoint</vt:lpstr>
      <vt:lpstr>Тюльпан Шренка</vt:lpstr>
      <vt:lpstr>Презентация PowerPoint</vt:lpstr>
      <vt:lpstr>Что надо делать, чтобы спасти исчезающие и редкие виды  растений и животных?</vt:lpstr>
      <vt:lpstr>Шесть шляп</vt:lpstr>
      <vt:lpstr>Домашние задание.</vt:lpstr>
      <vt:lpstr>Ваше настроение в конце урока</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Александр</dc:creator>
  <cp:lastModifiedBy>Александр</cp:lastModifiedBy>
  <cp:revision>23</cp:revision>
  <dcterms:created xsi:type="dcterms:W3CDTF">2016-05-10T04:27:04Z</dcterms:created>
  <dcterms:modified xsi:type="dcterms:W3CDTF">2016-06-08T07:42:30Z</dcterms:modified>
</cp:coreProperties>
</file>