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8" r:id="rId2"/>
    <p:sldId id="294" r:id="rId3"/>
    <p:sldId id="296" r:id="rId4"/>
    <p:sldId id="295" r:id="rId5"/>
    <p:sldId id="279" r:id="rId6"/>
    <p:sldId id="280" r:id="rId7"/>
    <p:sldId id="269" r:id="rId8"/>
    <p:sldId id="281" r:id="rId9"/>
    <p:sldId id="270" r:id="rId10"/>
    <p:sldId id="277" r:id="rId11"/>
    <p:sldId id="271" r:id="rId12"/>
    <p:sldId id="289" r:id="rId13"/>
    <p:sldId id="276" r:id="rId14"/>
    <p:sldId id="290" r:id="rId15"/>
    <p:sldId id="297" r:id="rId16"/>
    <p:sldId id="299" r:id="rId17"/>
    <p:sldId id="301" r:id="rId18"/>
    <p:sldId id="300" r:id="rId19"/>
    <p:sldId id="272" r:id="rId20"/>
    <p:sldId id="302" r:id="rId21"/>
    <p:sldId id="266" r:id="rId22"/>
    <p:sldId id="283" r:id="rId23"/>
    <p:sldId id="305" r:id="rId24"/>
    <p:sldId id="306" r:id="rId25"/>
    <p:sldId id="304" r:id="rId26"/>
    <p:sldId id="303" r:id="rId27"/>
    <p:sldId id="308" r:id="rId28"/>
    <p:sldId id="282" r:id="rId29"/>
    <p:sldId id="309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256"/>
    <a:srgbClr val="0000FF"/>
    <a:srgbClr val="538D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86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FE8D-18D5-4E03-BF18-741D03CDFC87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8CBB3-B857-41D5-8343-C45BCF6014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C8D8A7-4768-49E4-9494-FFC0A8F3E302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E717111-66A1-45AE-863F-5455935E43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dop_f/&#1056;&#1072;&#1073;&#1086;&#1090;&#1072;%20&#1089;%20&#1090;&#1077;&#1082;&#1089;&#1090;&#1086;&#1084;%20&#1074;%20Paint.swf" TargetMode="External"/><Relationship Id="rId2" Type="http://schemas.openxmlformats.org/officeDocument/2006/relationships/hyperlink" Target="dop_f/&#1056;&#1072;&#1073;&#1086;&#1090;&#1072;%20&#1089;%20&#1092;&#1088;&#1072;&#1075;&#1084;&#1077;&#1085;&#1090;&#1072;&#1084;&#1080;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op_f/&#1056;&#1077;&#1076;&#1072;&#1082;&#1090;&#1080;&#1088;&#1086;&#1074;&#1072;&#1085;&#1080;&#1077;%20&#1088;&#1080;&#1089;&#1091;&#1085;&#1082;&#1072;.sw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056784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2F21DF"/>
                </a:solidFill>
              </a:rPr>
              <a:t>Вопросы для повторения:</a:t>
            </a:r>
            <a:endParaRPr lang="ru-RU" b="1" dirty="0">
              <a:solidFill>
                <a:srgbClr val="2F21D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7920880" cy="5214974"/>
          </a:xfrm>
        </p:spPr>
        <p:txBody>
          <a:bodyPr>
            <a:normAutofit/>
          </a:bodyPr>
          <a:lstStyle/>
          <a:p>
            <a:pPr marL="514350" lvl="1" indent="-51435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такое компьютерная графика?</a:t>
            </a:r>
          </a:p>
          <a:p>
            <a:pPr marL="514350" lvl="1" indent="-51435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Перечислите основные сферы применения компьютерной графики.</a:t>
            </a:r>
          </a:p>
          <a:p>
            <a:pPr marL="514350" lvl="1" indent="-51435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формируется изображение на экране монитора?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514350" lvl="1" indent="-51435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AutoNum type="arabicPeriod"/>
            </a:pP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виды компьютерной графики.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268289" y="4509120"/>
            <a:ext cx="1584325" cy="14398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Обработка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изображений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139952" y="4509120"/>
            <a:ext cx="1584325" cy="14398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Создание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  <a:cs typeface="Arial" charset="0"/>
              </a:rPr>
              <a:t>изображений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 rot="5400000">
            <a:off x="2880270" y="4328939"/>
            <a:ext cx="36036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" name="Line 23"/>
          <p:cNvSpPr>
            <a:spLocks noChangeShapeType="1"/>
          </p:cNvSpPr>
          <p:nvPr/>
        </p:nvSpPr>
        <p:spPr bwMode="auto">
          <a:xfrm rot="5400000">
            <a:off x="4680495" y="4328939"/>
            <a:ext cx="360363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268289" y="3645520"/>
            <a:ext cx="1584325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Растровый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4139952" y="3645520"/>
            <a:ext cx="1584325" cy="5746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Векторный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 flipH="1">
            <a:off x="2987427" y="2996232"/>
            <a:ext cx="1081087" cy="649288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7" name="Line 23"/>
          <p:cNvSpPr>
            <a:spLocks noChangeShapeType="1"/>
          </p:cNvSpPr>
          <p:nvPr/>
        </p:nvSpPr>
        <p:spPr bwMode="auto">
          <a:xfrm>
            <a:off x="4068514" y="2996232"/>
            <a:ext cx="863600" cy="64928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844552" y="2348532"/>
            <a:ext cx="2447925" cy="6492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Графический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редактор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51520" y="1124744"/>
            <a:ext cx="7848600" cy="863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Arial" charset="0"/>
              </a:rPr>
              <a:t>Графический редактор</a:t>
            </a: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 - программа, позволяющая создавать и </a:t>
            </a:r>
          </a:p>
          <a:p>
            <a:pPr fontAlgn="auto">
              <a:lnSpc>
                <a:spcPct val="11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редактировать изображения с помощью компьютера.</a:t>
            </a:r>
            <a:endParaRPr lang="ru-RU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603" name="Заголовок 2"/>
          <p:cNvSpPr>
            <a:spLocks/>
          </p:cNvSpPr>
          <p:nvPr/>
        </p:nvSpPr>
        <p:spPr bwMode="auto">
          <a:xfrm>
            <a:off x="1187624" y="188640"/>
            <a:ext cx="6264696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dirty="0" smtClean="0">
                <a:solidFill>
                  <a:schemeClr val="tx2"/>
                </a:solidFill>
                <a:latin typeface="Calibri" pitchFamily="34" charset="0"/>
              </a:rPr>
              <a:t>Графический редактор</a:t>
            </a:r>
            <a:endParaRPr lang="ru-R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animBg="1"/>
      <p:bldP spid="2" grpId="0" animBg="1"/>
      <p:bldP spid="14" grpId="0" animBg="1"/>
      <p:bldP spid="15" grpId="0" animBg="1"/>
      <p:bldP spid="18" grpId="0" animBg="1"/>
      <p:bldP spid="31747" grpId="0" animBg="1"/>
      <p:bldP spid="246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2"/>
          <p:cNvSpPr>
            <a:spLocks/>
          </p:cNvSpPr>
          <p:nvPr/>
        </p:nvSpPr>
        <p:spPr bwMode="auto">
          <a:xfrm>
            <a:off x="251520" y="0"/>
            <a:ext cx="774035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chemeClr val="tx2"/>
                </a:solidFill>
                <a:latin typeface="Calibri" pitchFamily="34" charset="0"/>
              </a:rPr>
              <a:t>Интерфейс графических редакторов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11560" y="5445224"/>
            <a:ext cx="561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Calibri" pitchFamily="34" charset="0"/>
              </a:rPr>
              <a:t>Окно </a:t>
            </a:r>
            <a:r>
              <a:rPr lang="ru-RU" sz="1600" b="1" dirty="0">
                <a:latin typeface="Calibri" pitchFamily="34" charset="0"/>
              </a:rPr>
              <a:t>растрового</a:t>
            </a:r>
            <a:r>
              <a:rPr lang="ru-RU" sz="1600" dirty="0">
                <a:latin typeface="Calibri" pitchFamily="34" charset="0"/>
              </a:rPr>
              <a:t> графического редактора </a:t>
            </a:r>
            <a:r>
              <a:rPr lang="en-US" sz="1600" i="1" dirty="0">
                <a:latin typeface="Calibri" pitchFamily="34" charset="0"/>
              </a:rPr>
              <a:t>Microsoft Paint</a:t>
            </a:r>
            <a:endParaRPr lang="ru-RU" sz="1600" i="1" dirty="0">
              <a:latin typeface="Calibri" pitchFamily="34" charset="0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25" y="1124744"/>
            <a:ext cx="40290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769100" y="1124744"/>
            <a:ext cx="1189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Строка меню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769100" y="2061369"/>
            <a:ext cx="1152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Рабочая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область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769100" y="3069431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Полосы прокрутки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769100" y="4293394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Строка состояния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71438" y="1124744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Calibri" pitchFamily="34" charset="0"/>
              </a:rPr>
              <a:t>Строка заголовка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9512" y="386104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Calibri" pitchFamily="34" charset="0"/>
              </a:rPr>
              <a:t>Панель инструментов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71438" y="22772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latin typeface="Calibri" pitchFamily="34" charset="0"/>
              </a:rPr>
              <a:t>Палитра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V="1">
            <a:off x="1223963" y="1269206"/>
            <a:ext cx="1008062" cy="2873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V="1">
            <a:off x="1152525" y="1916906"/>
            <a:ext cx="2376488" cy="5032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1368425" y="3501231"/>
            <a:ext cx="1008063" cy="287338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5256213" y="1340644"/>
            <a:ext cx="1512887" cy="1444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4105275" y="2348706"/>
            <a:ext cx="2663825" cy="5762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832475" y="2924969"/>
            <a:ext cx="865188" cy="3603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3384550" y="3356769"/>
            <a:ext cx="3311525" cy="14398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5472113" y="4580731"/>
            <a:ext cx="1368425" cy="431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229200"/>
            <a:ext cx="2915816" cy="145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48998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700" b="1" dirty="0" smtClean="0">
                <a:solidFill>
                  <a:schemeClr val="tx2"/>
                </a:solidFill>
                <a:latin typeface="Calibri" pitchFamily="34" charset="0"/>
              </a:rPr>
              <a:t>Окно </a:t>
            </a:r>
            <a:r>
              <a:rPr lang="ru-RU" sz="2700" b="1" u="sng" dirty="0" smtClean="0">
                <a:solidFill>
                  <a:schemeClr val="tx2"/>
                </a:solidFill>
                <a:latin typeface="Calibri" pitchFamily="34" charset="0"/>
              </a:rPr>
              <a:t>векторного</a:t>
            </a:r>
            <a:r>
              <a:rPr lang="ru-RU" sz="2700" b="1" dirty="0" smtClean="0">
                <a:solidFill>
                  <a:schemeClr val="tx2"/>
                </a:solidFill>
                <a:latin typeface="Calibri" pitchFamily="34" charset="0"/>
              </a:rPr>
              <a:t> графического редактора </a:t>
            </a:r>
            <a:r>
              <a:rPr lang="en-US" sz="2700" b="1" dirty="0" err="1" smtClean="0">
                <a:solidFill>
                  <a:schemeClr val="tx2"/>
                </a:solidFill>
                <a:latin typeface="Calibri" pitchFamily="34" charset="0"/>
              </a:rPr>
              <a:t>CorelDRAW</a:t>
            </a:r>
            <a:endParaRPr lang="ru-RU" sz="2700" b="1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8434" name="Picture 2" descr="C:\Users\mx665\Desktop\Скриншот_основного_окна_программы_CorelDraw_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649465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2"/>
          <p:cNvSpPr>
            <a:spLocks/>
          </p:cNvSpPr>
          <p:nvPr/>
        </p:nvSpPr>
        <p:spPr bwMode="auto">
          <a:xfrm>
            <a:off x="0" y="332656"/>
            <a:ext cx="81724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300" b="1" dirty="0" smtClean="0">
                <a:solidFill>
                  <a:schemeClr val="tx2"/>
                </a:solidFill>
                <a:latin typeface="Calibri" pitchFamily="34" charset="0"/>
              </a:rPr>
              <a:t>Основные элементы интерфейса графического редактора:</a:t>
            </a:r>
            <a:endParaRPr lang="ru-RU" sz="43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779096" cy="48463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Строка заголовка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Строка меню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Панель инструментов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Палитра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Рабочая область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Строка состояния</a:t>
            </a:r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Полосы прокрутки</a:t>
            </a:r>
          </a:p>
          <a:p>
            <a:endParaRPr lang="ru-RU" sz="2800" dirty="0" smtClean="0"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и по запросу графический редактор gimp"/>
          <p:cNvPicPr>
            <a:picLocks noChangeAspect="1" noChangeArrowheads="1"/>
          </p:cNvPicPr>
          <p:nvPr/>
        </p:nvPicPr>
        <p:blipFill>
          <a:blip r:embed="rId2" cstate="print"/>
          <a:srcRect t="3385" b="2956"/>
          <a:stretch>
            <a:fillRect/>
          </a:stretch>
        </p:blipFill>
        <p:spPr bwMode="auto">
          <a:xfrm>
            <a:off x="179512" y="548680"/>
            <a:ext cx="8713460" cy="61206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575" y="0"/>
            <a:ext cx="80054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000" dirty="0" smtClean="0">
                <a:solidFill>
                  <a:schemeClr val="tx2"/>
                </a:solidFill>
                <a:latin typeface="Calibri" pitchFamily="34" charset="0"/>
              </a:rPr>
              <a:t>Окно </a:t>
            </a:r>
            <a:r>
              <a:rPr lang="ru-RU" sz="3000" b="1" u="sng" dirty="0" smtClean="0">
                <a:solidFill>
                  <a:schemeClr val="tx2"/>
                </a:solidFill>
                <a:latin typeface="Calibri" pitchFamily="34" charset="0"/>
              </a:rPr>
              <a:t>растрового</a:t>
            </a:r>
            <a:r>
              <a:rPr lang="ru-RU" sz="3000" dirty="0" smtClean="0">
                <a:solidFill>
                  <a:schemeClr val="tx2"/>
                </a:solidFill>
                <a:latin typeface="Calibri" pitchFamily="34" charset="0"/>
              </a:rPr>
              <a:t> графического редактора </a:t>
            </a:r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</a:rPr>
              <a:t>GIMP</a:t>
            </a:r>
            <a:endParaRPr lang="ru-RU" sz="3000" i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920880" cy="804704"/>
          </a:xfrm>
        </p:spPr>
        <p:txBody>
          <a:bodyPr>
            <a:normAutofit/>
          </a:bodyPr>
          <a:lstStyle/>
          <a:p>
            <a:r>
              <a:rPr lang="ru-RU" dirty="0" smtClean="0"/>
              <a:t>Базовые инструменты </a:t>
            </a:r>
            <a:r>
              <a:rPr lang="en-US" dirty="0" smtClean="0"/>
              <a:t>Paint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152146" cy="565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2448272" cy="648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13681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Развернутый вид панели инструментов: группы инструментов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648" y="-1"/>
            <a:ext cx="687735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Развернутый вид панели инструментов: группы инструментов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847" y="836712"/>
            <a:ext cx="8684633" cy="574443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2390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инструменты </a:t>
            </a:r>
            <a:r>
              <a:rPr lang="en-US" dirty="0" err="1" smtClean="0"/>
              <a:t>Coreldraw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8772" r="8429"/>
          <a:stretch>
            <a:fillRect/>
          </a:stretch>
        </p:blipFill>
        <p:spPr bwMode="auto">
          <a:xfrm>
            <a:off x="0" y="0"/>
            <a:ext cx="9144000" cy="690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Заголовок 2"/>
          <p:cNvSpPr>
            <a:spLocks/>
          </p:cNvSpPr>
          <p:nvPr/>
        </p:nvSpPr>
        <p:spPr bwMode="auto">
          <a:xfrm>
            <a:off x="251520" y="260648"/>
            <a:ext cx="8027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3400" b="1" dirty="0">
                <a:solidFill>
                  <a:schemeClr val="tx2"/>
                </a:solidFill>
                <a:latin typeface="Calibri" pitchFamily="34" charset="0"/>
              </a:rPr>
              <a:t>Некоторые приёмы работы в растровом графическом редакторе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196752"/>
            <a:ext cx="7921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just"/>
            <a:r>
              <a:rPr lang="ru-RU" sz="2200" dirty="0">
                <a:latin typeface="Calibri" pitchFamily="34" charset="0"/>
              </a:rPr>
              <a:t>Для рисования нужен холст (рабочая область), краски и инструменты.</a:t>
            </a:r>
            <a:endParaRPr lang="ru-RU" sz="2200" i="1" dirty="0">
              <a:latin typeface="Calibri" pitchFamily="34" charset="0"/>
            </a:endParaRPr>
          </a:p>
        </p:txBody>
      </p:sp>
      <p:sp>
        <p:nvSpPr>
          <p:cNvPr id="4" name="Rectangle 6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683568" y="2132856"/>
            <a:ext cx="3168650" cy="792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Работа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>
                <a:solidFill>
                  <a:srgbClr val="FFFFFF"/>
                </a:solidFill>
                <a:cs typeface="Arial" charset="0"/>
              </a:rPr>
              <a:t> с фрагментами</a:t>
            </a:r>
          </a:p>
        </p:txBody>
      </p:sp>
      <p:sp>
        <p:nvSpPr>
          <p:cNvPr id="5" name="Rectangle 6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2411760" y="3573016"/>
            <a:ext cx="3168650" cy="936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Работа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с текстом</a:t>
            </a:r>
          </a:p>
        </p:txBody>
      </p:sp>
      <p:sp>
        <p:nvSpPr>
          <p:cNvPr id="6" name="Rectangle 6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3779912" y="5157192"/>
            <a:ext cx="3455988" cy="936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Редактирование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FFFF"/>
                </a:solidFill>
                <a:cs typeface="Arial" charset="0"/>
              </a:rPr>
              <a:t> рисунка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2060848"/>
            <a:ext cx="7848872" cy="4464496"/>
            <a:chOff x="0" y="-243384"/>
            <a:chExt cx="7848872" cy="40322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7441"/>
              <a:ext cx="2448272" cy="9017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 smtClean="0">
                  <a:solidFill>
                    <a:srgbClr val="FFFFFF"/>
                  </a:solidFill>
                  <a:cs typeface="Arial" charset="0"/>
                </a:rPr>
                <a:t>1. </a:t>
              </a:r>
              <a:r>
                <a:rPr lang="ru-RU" sz="2500" b="1" dirty="0" smtClean="0">
                  <a:solidFill>
                    <a:srgbClr val="FFFFFF"/>
                  </a:solidFill>
                  <a:cs typeface="Arial" charset="0"/>
                </a:rPr>
                <a:t>Растровая </a:t>
              </a:r>
              <a:endParaRPr lang="ru-RU" sz="2500" b="1" dirty="0">
                <a:solidFill>
                  <a:srgbClr val="FFFFFF"/>
                </a:solidFill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500" b="1" dirty="0">
                  <a:solidFill>
                    <a:srgbClr val="FFFFFF"/>
                  </a:solidFill>
                  <a:cs typeface="Arial" charset="0"/>
                </a:rPr>
                <a:t>графика 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0" y="1302841"/>
              <a:ext cx="2448272" cy="9017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 smtClean="0">
                  <a:solidFill>
                    <a:srgbClr val="FFFFFF"/>
                  </a:solidFill>
                  <a:cs typeface="Arial" charset="0"/>
                </a:rPr>
                <a:t>2. </a:t>
              </a:r>
              <a:r>
                <a:rPr lang="ru-RU" sz="2500" b="1" dirty="0" smtClean="0">
                  <a:solidFill>
                    <a:srgbClr val="FFFFFF"/>
                  </a:solidFill>
                  <a:cs typeface="Arial" charset="0"/>
                </a:rPr>
                <a:t>Векторная </a:t>
              </a:r>
              <a:endParaRPr lang="ru-RU" sz="2500" b="1" dirty="0">
                <a:solidFill>
                  <a:srgbClr val="FFFFFF"/>
                </a:solidFill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500" b="1" dirty="0">
                  <a:solidFill>
                    <a:srgbClr val="FFFFFF"/>
                  </a:solidFill>
                  <a:cs typeface="Arial" charset="0"/>
                </a:rPr>
                <a:t>графика</a:t>
              </a:r>
              <a:r>
                <a:rPr lang="ru-RU" sz="2500" dirty="0">
                  <a:solidFill>
                    <a:srgbClr val="FFFFFF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0" y="2526804"/>
              <a:ext cx="2520280" cy="901700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000" b="1" dirty="0" smtClean="0">
                  <a:solidFill>
                    <a:srgbClr val="FFFFFF"/>
                  </a:solidFill>
                  <a:cs typeface="Arial" charset="0"/>
                </a:rPr>
                <a:t>3. </a:t>
              </a:r>
              <a:r>
                <a:rPr lang="ru-RU" sz="2500" b="1" dirty="0" smtClean="0">
                  <a:solidFill>
                    <a:srgbClr val="FFFFFF"/>
                  </a:solidFill>
                  <a:cs typeface="Arial" charset="0"/>
                </a:rPr>
                <a:t>Фрактальная</a:t>
              </a:r>
              <a:endParaRPr lang="ru-RU" sz="2500" b="1" dirty="0">
                <a:solidFill>
                  <a:srgbClr val="FFFFFF"/>
                </a:solidFill>
                <a:cs typeface="Arial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500" b="1" dirty="0">
                  <a:solidFill>
                    <a:srgbClr val="FFFFFF"/>
                  </a:solidFill>
                  <a:cs typeface="Arial" charset="0"/>
                </a:rPr>
                <a:t>графика</a:t>
              </a:r>
              <a:endParaRPr lang="ru-RU" sz="2500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312368" y="-243384"/>
              <a:ext cx="4536504" cy="1114425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000" b="1" dirty="0" smtClean="0">
                  <a:latin typeface="Calibri" pitchFamily="34" charset="0"/>
                </a:rPr>
                <a:t>А. </a:t>
              </a:r>
              <a:r>
                <a:rPr lang="ru-RU" sz="2100" dirty="0" smtClean="0">
                  <a:latin typeface="Calibri" pitchFamily="34" charset="0"/>
                </a:rPr>
                <a:t>В </a:t>
              </a:r>
              <a:r>
                <a:rPr lang="ru-RU" sz="2100" dirty="0">
                  <a:latin typeface="Calibri" pitchFamily="34" charset="0"/>
                </a:rPr>
                <a:t>памяти компьютера хранится</a:t>
              </a:r>
            </a:p>
            <a:p>
              <a:r>
                <a:rPr lang="ru-RU" sz="2100" dirty="0">
                  <a:latin typeface="Calibri" pitchFamily="34" charset="0"/>
                </a:rPr>
                <a:t>математическая формула (уравнение), </a:t>
              </a:r>
            </a:p>
            <a:p>
              <a:r>
                <a:rPr lang="ru-RU" sz="2100" dirty="0">
                  <a:latin typeface="Calibri" pitchFamily="34" charset="0"/>
                </a:rPr>
                <a:t>по которой строится изображение</a:t>
              </a: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312368" y="1123454"/>
              <a:ext cx="4536504" cy="1081087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000" b="1" dirty="0" smtClean="0">
                  <a:latin typeface="Calibri" pitchFamily="34" charset="0"/>
                </a:rPr>
                <a:t>Б. </a:t>
              </a:r>
              <a:r>
                <a:rPr lang="ru-RU" sz="2100" dirty="0" smtClean="0">
                  <a:latin typeface="Calibri" pitchFamily="34" charset="0"/>
                </a:rPr>
                <a:t>В </a:t>
              </a:r>
              <a:r>
                <a:rPr lang="ru-RU" sz="2100" dirty="0">
                  <a:latin typeface="Calibri" pitchFamily="34" charset="0"/>
                </a:rPr>
                <a:t>памяти компьютера сохраняется</a:t>
              </a:r>
            </a:p>
            <a:p>
              <a:r>
                <a:rPr lang="ru-RU" sz="2100" dirty="0">
                  <a:latin typeface="Calibri" pitchFamily="34" charset="0"/>
                </a:rPr>
                <a:t>информация о цвете каждого</a:t>
              </a:r>
            </a:p>
            <a:p>
              <a:r>
                <a:rPr lang="ru-RU" sz="2100" dirty="0">
                  <a:latin typeface="Calibri" pitchFamily="34" charset="0"/>
                </a:rPr>
                <a:t>входящего в него пикселя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312368" y="2564904"/>
              <a:ext cx="4536504" cy="122396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ru-RU" sz="3000" b="1" dirty="0" smtClean="0">
                  <a:latin typeface="Calibri" pitchFamily="34" charset="0"/>
                </a:rPr>
                <a:t>В. </a:t>
              </a:r>
              <a:r>
                <a:rPr lang="ru-RU" sz="2100" dirty="0" smtClean="0">
                  <a:latin typeface="Calibri" pitchFamily="34" charset="0"/>
                </a:rPr>
                <a:t>В </a:t>
              </a:r>
              <a:r>
                <a:rPr lang="ru-RU" sz="2100" dirty="0">
                  <a:latin typeface="Calibri" pitchFamily="34" charset="0"/>
                </a:rPr>
                <a:t>памяти компьютера сохраняется</a:t>
              </a:r>
            </a:p>
            <a:p>
              <a:r>
                <a:rPr lang="ru-RU" sz="2100" dirty="0">
                  <a:latin typeface="Calibri" pitchFamily="34" charset="0"/>
                </a:rPr>
                <a:t>информация о </a:t>
              </a:r>
              <a:r>
                <a:rPr lang="ru-RU" sz="2100" dirty="0" smtClean="0">
                  <a:latin typeface="Calibri" pitchFamily="34" charset="0"/>
                </a:rPr>
                <a:t>простейших</a:t>
              </a:r>
              <a:endParaRPr lang="en-US" sz="2100" dirty="0" smtClean="0">
                <a:latin typeface="Calibri" pitchFamily="34" charset="0"/>
              </a:endParaRPr>
            </a:p>
            <a:p>
              <a:r>
                <a:rPr lang="ru-RU" sz="2100" dirty="0" smtClean="0">
                  <a:latin typeface="Calibri" pitchFamily="34" charset="0"/>
                </a:rPr>
                <a:t>Геометрических объектах, </a:t>
              </a:r>
              <a:endParaRPr lang="en-US" sz="2100" dirty="0" smtClean="0">
                <a:latin typeface="Calibri" pitchFamily="34" charset="0"/>
              </a:endParaRPr>
            </a:p>
            <a:p>
              <a:r>
                <a:rPr lang="ru-RU" sz="2100" dirty="0" smtClean="0">
                  <a:latin typeface="Calibri" pitchFamily="34" charset="0"/>
                </a:rPr>
                <a:t>составляющих </a:t>
              </a:r>
              <a:r>
                <a:rPr lang="ru-RU" sz="2100" dirty="0">
                  <a:latin typeface="Calibri" pitchFamily="34" charset="0"/>
                </a:rPr>
                <a:t>изображение</a:t>
              </a:r>
            </a:p>
          </p:txBody>
        </p:sp>
      </p:grpSp>
      <p:sp>
        <p:nvSpPr>
          <p:cNvPr id="11" name="Text Box 5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39552" y="1196752"/>
            <a:ext cx="7239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>
              <a:spcBef>
                <a:spcPct val="50000"/>
              </a:spcBef>
            </a:pPr>
            <a:r>
              <a:rPr lang="ru-RU" sz="4000" dirty="0">
                <a:latin typeface="Calibri" pitchFamily="34" charset="0"/>
              </a:rPr>
              <a:t>Установите соответствие: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3568" y="0"/>
            <a:ext cx="7056784" cy="79690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2F21D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для повторения: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2F21D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>
            <a:stCxn id="5" idx="3"/>
          </p:cNvCxnSpPr>
          <p:nvPr/>
        </p:nvCxnSpPr>
        <p:spPr>
          <a:xfrm>
            <a:off x="2699792" y="2837741"/>
            <a:ext cx="792088" cy="13113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3"/>
          </p:cNvCxnSpPr>
          <p:nvPr/>
        </p:nvCxnSpPr>
        <p:spPr>
          <a:xfrm>
            <a:off x="2699792" y="4272004"/>
            <a:ext cx="792088" cy="1389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</p:cNvCxnSpPr>
          <p:nvPr/>
        </p:nvCxnSpPr>
        <p:spPr>
          <a:xfrm flipV="1">
            <a:off x="2771800" y="2780928"/>
            <a:ext cx="720080" cy="2846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Физкультминутка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403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 t="8742" b="7583"/>
          <a:stretch>
            <a:fillRect/>
          </a:stretch>
        </p:blipFill>
        <p:spPr bwMode="auto">
          <a:xfrm>
            <a:off x="251520" y="1484784"/>
            <a:ext cx="77768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5940152" cy="72008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F21DF"/>
                </a:solidFill>
              </a:rPr>
              <a:t>Практическая работа:</a:t>
            </a:r>
            <a:endParaRPr lang="ru-RU" b="1" dirty="0">
              <a:solidFill>
                <a:srgbClr val="2F21DF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1520" y="836712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Конструирование сложных объектов из графических примитивов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5365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Запустите графический редактор </a:t>
            </a:r>
            <a:r>
              <a:rPr lang="en-US" dirty="0" err="1" smtClean="0"/>
              <a:t>KolourPaint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Изобразите один из следующих рисунков</a:t>
            </a:r>
            <a:endParaRPr lang="ru-RU" dirty="0"/>
          </a:p>
        </p:txBody>
      </p:sp>
      <p:pic>
        <p:nvPicPr>
          <p:cNvPr id="1026" name="Picture 2" descr="C:\Users\mx665\Desktop\prakt02_02.jpg"/>
          <p:cNvPicPr>
            <a:picLocks noChangeAspect="1" noChangeArrowheads="1"/>
          </p:cNvPicPr>
          <p:nvPr/>
        </p:nvPicPr>
        <p:blipFill>
          <a:blip r:embed="rId2" cstate="print"/>
          <a:srcRect t="11211"/>
          <a:stretch>
            <a:fillRect/>
          </a:stretch>
        </p:blipFill>
        <p:spPr bwMode="auto">
          <a:xfrm>
            <a:off x="0" y="2060848"/>
            <a:ext cx="9144001" cy="34215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27784" y="6021288"/>
            <a:ext cx="50919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-Графика-(2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графика)-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KolourPaint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x665\Desktop\mpe-linux3.jpeg"/>
          <p:cNvPicPr>
            <a:picLocks noChangeAspect="1" noChangeArrowheads="1"/>
          </p:cNvPicPr>
          <p:nvPr/>
        </p:nvPicPr>
        <p:blipFill>
          <a:blip r:embed="rId3" cstate="print"/>
          <a:srcRect t="17989"/>
          <a:stretch>
            <a:fillRect/>
          </a:stretch>
        </p:blipFill>
        <p:spPr bwMode="auto">
          <a:xfrm>
            <a:off x="1979712" y="5949280"/>
            <a:ext cx="648072" cy="65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3826768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704856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>
                <a:solidFill>
                  <a:srgbClr val="0000FF"/>
                </a:solidFill>
              </a:rPr>
              <a:t>1</a:t>
            </a:r>
            <a:r>
              <a:rPr lang="en-US" sz="4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5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Векторным</a:t>
            </a:r>
            <a:r>
              <a:rPr lang="ru-RU" sz="4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графическим редактором является:</a:t>
            </a:r>
          </a:p>
          <a:p>
            <a:pPr>
              <a:buNone/>
            </a:pPr>
            <a:endParaRPr lang="ru-RU" sz="45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CorelDraw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Paint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Adobe Photoshop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en-US" sz="4500" b="1" dirty="0" smtClean="0">
                <a:latin typeface="Times New Roman" pitchFamily="18" charset="0"/>
                <a:cs typeface="Times New Roman" pitchFamily="18" charset="0"/>
              </a:rPr>
              <a:t>Gimp</a:t>
            </a:r>
            <a:endParaRPr lang="ru-RU" sz="4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mx665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6713" y="4289425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7848872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Графический редактор </a:t>
            </a:r>
            <a:r>
              <a:rPr lang="ru-RU" sz="3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это:</a:t>
            </a:r>
          </a:p>
          <a:p>
            <a:pPr>
              <a:buNone/>
            </a:pPr>
            <a:endParaRPr lang="ru-RU" sz="3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устройство для печати рисунков на бумаге</a:t>
            </a: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программа для создания и редактирования рисунков</a:t>
            </a: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устройство для создания и редактирования рисунков</a:t>
            </a: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программа для создания и редактирования текстовых документов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4337720"/>
            <a:ext cx="25922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7848872" cy="5710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Векторные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изображения строятся из: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Отдельных пикселей</a:t>
            </a: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Отрезков и прямоугольников</a:t>
            </a: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Графических примитивов</a:t>
            </a:r>
          </a:p>
          <a:p>
            <a:pPr marL="742950" indent="-7429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Фрагментов готовых изображений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627" y="4049688"/>
            <a:ext cx="335437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704856" cy="59766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Элемент интерфейса графического редактора, обеспечивающий  возможность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выбора цвета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– это: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панель инструментов</a:t>
            </a:r>
          </a:p>
          <a:p>
            <a:pPr marL="514350" indent="-5143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рабочая область</a:t>
            </a:r>
          </a:p>
          <a:p>
            <a:pPr marL="514350" indent="-5143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полосы прокрутки</a:t>
            </a:r>
          </a:p>
          <a:p>
            <a:pPr marL="514350" indent="-5143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палитра</a:t>
            </a:r>
          </a:p>
          <a:p>
            <a:pPr marL="514350" indent="-51435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строка заголовка</a:t>
            </a:r>
          </a:p>
          <a:p>
            <a:pPr>
              <a:buNone/>
            </a:pP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x665\Desktop\Без названия.png"/>
          <p:cNvPicPr>
            <a:picLocks noChangeAspect="1" noChangeArrowheads="1"/>
          </p:cNvPicPr>
          <p:nvPr/>
        </p:nvPicPr>
        <p:blipFill>
          <a:blip r:embed="rId2" cstate="print"/>
          <a:srcRect t="35521" b="33304"/>
          <a:stretch>
            <a:fillRect/>
          </a:stretch>
        </p:blipFill>
        <p:spPr bwMode="auto">
          <a:xfrm>
            <a:off x="2051720" y="1844824"/>
            <a:ext cx="462557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7776864" cy="6336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не относится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 базовым инструментам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Ластик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Кисть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Линия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Прямоугольник</a:t>
            </a:r>
          </a:p>
          <a:p>
            <a:pPr marL="914400" indent="-914400">
              <a:buSzPct val="115000"/>
              <a:buFont typeface="+mj-lt"/>
              <a:buAutoNum type="alphaLcParenR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Звезда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mx665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93096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WordArt 4"/>
          <p:cNvSpPr>
            <a:spLocks noChangeArrowheads="1" noChangeShapeType="1" noTextEdit="1"/>
          </p:cNvSpPr>
          <p:nvPr/>
        </p:nvSpPr>
        <p:spPr bwMode="auto">
          <a:xfrm>
            <a:off x="1763688" y="404664"/>
            <a:ext cx="45354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Calibri"/>
              </a:rPr>
              <a:t>Проверь соседа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683568" y="1628800"/>
            <a:ext cx="172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2" name="Text Box 62"/>
          <p:cNvSpPr txBox="1">
            <a:spLocks noChangeArrowheads="1"/>
          </p:cNvSpPr>
          <p:nvPr/>
        </p:nvSpPr>
        <p:spPr bwMode="auto">
          <a:xfrm>
            <a:off x="2843213" y="2268538"/>
            <a:ext cx="5689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5 «+» - отметка «5»</a:t>
            </a:r>
          </a:p>
          <a:p>
            <a:pPr>
              <a:spcBef>
                <a:spcPct val="50000"/>
              </a:spcBef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4 «+» - отметка «4»</a:t>
            </a:r>
          </a:p>
          <a:p>
            <a:pPr>
              <a:spcBef>
                <a:spcPct val="50000"/>
              </a:spcBef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3 «+» - отметка «3»</a:t>
            </a:r>
          </a:p>
          <a:p>
            <a:pPr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 «+» - отметка «2»</a:t>
            </a:r>
            <a:endParaRPr lang="en-US" sz="3000" b="1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 «+» - отметка «</a:t>
            </a:r>
            <a:r>
              <a:rPr lang="en-US" sz="3000" b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»</a:t>
            </a:r>
            <a:endParaRPr lang="ru-RU"/>
          </a:p>
        </p:txBody>
      </p:sp>
      <p:sp>
        <p:nvSpPr>
          <p:cNvPr id="2050" name="AutoShape 2" descr="Картинки по запросу умн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C:\Users\mx665\Desktop\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1088"/>
            <a:ext cx="1924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/>
      <p:bldP spid="112645" grpId="0"/>
      <p:bldP spid="1127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55496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2F21DF"/>
                </a:solidFill>
              </a:rPr>
              <a:t>Домашнее задание:</a:t>
            </a:r>
            <a:endParaRPr lang="ru-RU" b="1" dirty="0">
              <a:solidFill>
                <a:srgbClr val="2F21DF"/>
              </a:solidFill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214282" y="1600201"/>
            <a:ext cx="4645750" cy="3773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§. 3.1-3.3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Задания для самоконтроля: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4800" b="1" dirty="0" smtClean="0">
                <a:solidFill>
                  <a:srgbClr val="0070C0"/>
                </a:solidFill>
              </a:rPr>
              <a:t>С. 140-142</a:t>
            </a: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Информатика : учебник для 7 клас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2829761" cy="407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643192" cy="4846320"/>
          </a:xfrm>
        </p:spPr>
        <p:txBody>
          <a:bodyPr>
            <a:normAutofit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Можете ли вы назвать тему урока?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Вам было легко или были трудности?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Что у вас получилось лучше всего и без ошибок?</a:t>
            </a:r>
          </a:p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Как бы вы оценили свою работу на уроке?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6" name="Text Box 96"/>
          <p:cNvSpPr txBox="1">
            <a:spLocks noChangeArrowheads="1"/>
          </p:cNvSpPr>
          <p:nvPr/>
        </p:nvSpPr>
        <p:spPr bwMode="auto">
          <a:xfrm>
            <a:off x="1259632" y="908720"/>
            <a:ext cx="691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6700" algn="just">
              <a:spcBef>
                <a:spcPct val="50000"/>
              </a:spcBef>
            </a:pPr>
            <a:r>
              <a:rPr lang="ru-RU" sz="2400" dirty="0" smtClean="0">
                <a:latin typeface="Calibri" pitchFamily="34" charset="0"/>
              </a:rPr>
              <a:t>Выберите графические форматы </a:t>
            </a:r>
            <a:r>
              <a:rPr lang="ru-RU" sz="2400" dirty="0">
                <a:latin typeface="Calibri" pitchFamily="34" charset="0"/>
              </a:rPr>
              <a:t>файлов:</a:t>
            </a:r>
          </a:p>
        </p:txBody>
      </p:sp>
      <p:graphicFrame>
        <p:nvGraphicFramePr>
          <p:cNvPr id="25" name="Group 61"/>
          <p:cNvGraphicFramePr>
            <a:graphicFrameLocks noGrp="1"/>
          </p:cNvGraphicFramePr>
          <p:nvPr/>
        </p:nvGraphicFramePr>
        <p:xfrm>
          <a:off x="2699792" y="1556792"/>
          <a:ext cx="4321175" cy="3657600"/>
        </p:xfrm>
        <a:graphic>
          <a:graphicData uri="http://schemas.openxmlformats.org/drawingml/2006/table">
            <a:tbl>
              <a:tblPr/>
              <a:tblGrid>
                <a:gridCol w="1122363"/>
                <a:gridCol w="319881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BMP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GIF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TXT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JPEG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DOC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PDF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WMF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EXE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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6C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056784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2F21DF"/>
                </a:solidFill>
              </a:rPr>
              <a:t>Вопросы для повторения:</a:t>
            </a:r>
            <a:endParaRPr lang="ru-RU" b="1" dirty="0">
              <a:solidFill>
                <a:srgbClr val="2F21DF"/>
              </a:solidFill>
            </a:endParaRPr>
          </a:p>
        </p:txBody>
      </p:sp>
      <p:sp>
        <p:nvSpPr>
          <p:cNvPr id="6" name="Сердце 5"/>
          <p:cNvSpPr/>
          <p:nvPr/>
        </p:nvSpPr>
        <p:spPr>
          <a:xfrm>
            <a:off x="3131840" y="1628800"/>
            <a:ext cx="288032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3131840" y="2060848"/>
            <a:ext cx="288032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131840" y="2852936"/>
            <a:ext cx="288032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3131840" y="4077072"/>
            <a:ext cx="288032" cy="28803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268760"/>
            <a:ext cx="74888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Спасибо!!!</a:t>
            </a:r>
            <a:endParaRPr lang="ru-RU" sz="10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mx665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01008"/>
            <a:ext cx="23336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2800" dirty="0" smtClean="0"/>
              <a:t>Каким образом могут быть получены цифровые графические объекты?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16632"/>
            <a:ext cx="7056784" cy="79690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2F21D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Вопросы для повторения: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2F21D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F21DF"/>
                </a:solidFill>
              </a:rPr>
              <a:t>Вспомни, как создается рисунок?</a:t>
            </a:r>
            <a:endParaRPr lang="ru-RU" b="1" dirty="0">
              <a:solidFill>
                <a:srgbClr val="2F21D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40068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Разработать сюжет.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Подготовить  материалы для рисования.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Выполнить наброски.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Провести цветовое оформление.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Выполнить корректировку.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16388" name="Picture 4" descr="http://previews.123rf.com/images/print2d/print2d1104/print2d110400002/9224232-vector-image-tools-and-drawing-materials-art-tools-pa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307183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540068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Разработать сюжет.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Подготовить  материалы для рисования.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Выполнить наброски.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Провести цветовое оформление.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b="1" dirty="0" smtClean="0">
                <a:solidFill>
                  <a:srgbClr val="0070C0"/>
                </a:solidFill>
              </a:rPr>
              <a:t>Выполнить корректировку.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60648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21D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</a:t>
            </a:r>
            <a:r>
              <a:rPr lang="ru-RU" sz="4400" b="1" dirty="0" smtClean="0">
                <a:solidFill>
                  <a:srgbClr val="2F21DF"/>
                </a:solidFill>
                <a:latin typeface="+mj-lt"/>
                <a:ea typeface="+mj-ea"/>
                <a:cs typeface="+mj-cs"/>
              </a:rPr>
              <a:t> нужно изменить в этом списке для создания рисунка на компьютере?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2F21D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5508104" y="2564904"/>
            <a:ext cx="3429024" cy="3143272"/>
            <a:chOff x="285720" y="1214422"/>
            <a:chExt cx="8358246" cy="5357826"/>
          </a:xfrm>
        </p:grpSpPr>
        <p:pic>
          <p:nvPicPr>
            <p:cNvPr id="6" name="Picture 2" descr="http://funbook.com.ua/pic/images_3/Kak_risovat_kompyuter_sistemnij_blok-_mish-_monitor-_klaviaturu_poetapno-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214422"/>
              <a:ext cx="8358246" cy="5357826"/>
            </a:xfrm>
            <a:prstGeom prst="rect">
              <a:avLst/>
            </a:prstGeom>
            <a:noFill/>
          </p:spPr>
        </p:pic>
        <p:pic>
          <p:nvPicPr>
            <p:cNvPr id="7" name="Picture 4" descr="http://voproskin.net/uploads/posts/2013-12/kak_narisovat_risunok_na_kompjute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7290" y="1643050"/>
              <a:ext cx="4643470" cy="2637550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51520" y="1772816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3200" b="1" dirty="0" smtClean="0">
                <a:solidFill>
                  <a:srgbClr val="C00000"/>
                </a:solidFill>
              </a:rPr>
              <a:t>Открыть графический</a:t>
            </a:r>
          </a:p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</a:rPr>
              <a:t>     редактор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771800" y="1628800"/>
            <a:ext cx="6266061" cy="1974081"/>
          </a:xfrm>
        </p:spPr>
        <p:txBody>
          <a:bodyPr>
            <a:noAutofit/>
          </a:bodyPr>
          <a:lstStyle/>
          <a:p>
            <a:pPr algn="l"/>
            <a:r>
              <a:rPr lang="ru-RU" sz="4500" dirty="0" smtClean="0"/>
              <a:t>СОЗДАНИЕ ГРАФИЧЕСКИХ ИЗОБРАЖЕНИЙ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кисти, крас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2219325" cy="2066925"/>
          </a:xfrm>
          <a:prstGeom prst="rect">
            <a:avLst/>
          </a:prstGeom>
          <a:noFill/>
        </p:spPr>
      </p:pic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07504" y="1700808"/>
            <a:ext cx="2520280" cy="457200"/>
          </a:xfrm>
        </p:spPr>
        <p:txBody>
          <a:bodyPr/>
          <a:lstStyle/>
          <a:p>
            <a:fld id="{22CACB48-3A41-4B09-A35E-A98A5C056E04}" type="datetime1">
              <a:rPr lang="ru-RU" sz="3600">
                <a:solidFill>
                  <a:schemeClr val="tx1"/>
                </a:solidFill>
              </a:rPr>
              <a:pPr/>
              <a:t>23.03.2019</a:t>
            </a:fld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682752" cy="5825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F21DF"/>
                </a:solidFill>
              </a:rPr>
              <a:t>Цель урока:</a:t>
            </a:r>
            <a:endParaRPr lang="ru-RU" b="1" dirty="0">
              <a:solidFill>
                <a:srgbClr val="2F21DF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1520" y="2708920"/>
            <a:ext cx="2016224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Учиться :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636912"/>
            <a:ext cx="6500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создавать изображения с помощью компьютерных программ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144016" y="1196752"/>
            <a:ext cx="1584176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Узнать: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1124744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о программах, предназначенных для создания изображений и их видах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267548" cy="6334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Ключевые слова</a:t>
            </a:r>
          </a:p>
        </p:txBody>
      </p:sp>
      <p:sp>
        <p:nvSpPr>
          <p:cNvPr id="15362" name="Объект 4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7643812" cy="356148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графический редактор</a:t>
            </a:r>
          </a:p>
          <a:p>
            <a:pPr algn="l"/>
            <a:r>
              <a:rPr lang="ru-RU" sz="2800" b="1" dirty="0" smtClean="0"/>
              <a:t>растровый графический редактор</a:t>
            </a:r>
          </a:p>
          <a:p>
            <a:pPr algn="l"/>
            <a:r>
              <a:rPr lang="ru-RU" sz="2800" b="1" dirty="0" smtClean="0"/>
              <a:t>векторный графический редактор</a:t>
            </a:r>
          </a:p>
          <a:p>
            <a:pPr algn="l"/>
            <a:r>
              <a:rPr lang="ru-RU" sz="2800" b="1" dirty="0" smtClean="0"/>
              <a:t>интерфейс</a:t>
            </a:r>
          </a:p>
          <a:p>
            <a:pPr algn="l"/>
            <a:r>
              <a:rPr lang="ru-RU" sz="2800" b="1" dirty="0" smtClean="0"/>
              <a:t>палитра</a:t>
            </a:r>
          </a:p>
          <a:p>
            <a:pPr algn="l"/>
            <a:r>
              <a:rPr lang="ru-RU" sz="2800" b="1" dirty="0" smtClean="0"/>
              <a:t>инструменты графического редактора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1249</TotalTime>
  <Words>571</Words>
  <Application>Microsoft Office PowerPoint</Application>
  <PresentationFormat>Экран (4:3)</PresentationFormat>
  <Paragraphs>172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Изящная</vt:lpstr>
      <vt:lpstr>Вопросы для повторения:</vt:lpstr>
      <vt:lpstr>Установите соответствие:</vt:lpstr>
      <vt:lpstr>Вопросы для повторения:</vt:lpstr>
      <vt:lpstr>Слайд 4</vt:lpstr>
      <vt:lpstr>Вспомни, как создается рисунок?</vt:lpstr>
      <vt:lpstr>Слайд 6</vt:lpstr>
      <vt:lpstr>СОЗДАНИЕ ГРАФИЧЕСКИХ ИЗОБРАЖЕНИЙ</vt:lpstr>
      <vt:lpstr>Цель урока:</vt:lpstr>
      <vt:lpstr>Ключевые слова</vt:lpstr>
      <vt:lpstr>Слайд 10</vt:lpstr>
      <vt:lpstr>Слайд 11</vt:lpstr>
      <vt:lpstr>Слайд 12</vt:lpstr>
      <vt:lpstr>Слайд 13</vt:lpstr>
      <vt:lpstr>Слайд 14</vt:lpstr>
      <vt:lpstr>Базовые инструменты Paint</vt:lpstr>
      <vt:lpstr>Слайд 16</vt:lpstr>
      <vt:lpstr>инструменты Coreldraw</vt:lpstr>
      <vt:lpstr>Слайд 18</vt:lpstr>
      <vt:lpstr>Слайд 19</vt:lpstr>
      <vt:lpstr>Физкультминутка</vt:lpstr>
      <vt:lpstr>Практическая работа:</vt:lpstr>
      <vt:lpstr>Проверь себя:</vt:lpstr>
      <vt:lpstr>Слайд 23</vt:lpstr>
      <vt:lpstr>Слайд 24</vt:lpstr>
      <vt:lpstr>Слайд 25</vt:lpstr>
      <vt:lpstr>Слайд 26</vt:lpstr>
      <vt:lpstr>Слайд 27</vt:lpstr>
      <vt:lpstr>Домашнее задание: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mx665</dc:creator>
  <cp:lastModifiedBy>mx665</cp:lastModifiedBy>
  <cp:revision>117</cp:revision>
  <dcterms:created xsi:type="dcterms:W3CDTF">2018-01-16T02:07:57Z</dcterms:created>
  <dcterms:modified xsi:type="dcterms:W3CDTF">2019-03-23T05:18:36Z</dcterms:modified>
</cp:coreProperties>
</file>