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0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8FE"/>
    <a:srgbClr val="D9F7FB"/>
    <a:srgbClr val="00823B"/>
    <a:srgbClr val="F4E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6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-collection.edu.ru/catalog/res/264f3af1-0131-4655-a7af-f8da4e358a1d" TargetMode="External"/><Relationship Id="rId13" Type="http://schemas.openxmlformats.org/officeDocument/2006/relationships/hyperlink" Target="http://www.antena3.ro/thumbs/big2/2012/01/23/dambovita-aproximativ-4-000-de-copii-vor-intra-in-clase-pregatitoare-in-anul-scolar-2012-2013-127557.jpg" TargetMode="External"/><Relationship Id="rId3" Type="http://schemas.openxmlformats.org/officeDocument/2006/relationships/hyperlink" Target="http://images-mix.netdna-ssl.com/w/600/h/600/q/85/upload/images/profile/a649486b-1fdb-4eaa-933b-d5941b117c41" TargetMode="External"/><Relationship Id="rId7" Type="http://schemas.openxmlformats.org/officeDocument/2006/relationships/hyperlink" Target="http://school-collection.edu.ru/catalog/res/039929c8-d256-4640-8909-f4c8c71e1130" TargetMode="External"/><Relationship Id="rId12" Type="http://schemas.openxmlformats.org/officeDocument/2006/relationships/hyperlink" Target="http://img.labirint.ru/images/comments_pic/1438/0_7967b23e8e03b7067723206ec6ea0421_1411047906.jpg" TargetMode="External"/><Relationship Id="rId2" Type="http://schemas.openxmlformats.org/officeDocument/2006/relationships/hyperlink" Target="http://www.edu54.ru/sites/default/files/upload/2010/03/logich_rass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b.ru/misc/i/gallery/10424/9637.jpg" TargetMode="External"/><Relationship Id="rId11" Type="http://schemas.openxmlformats.org/officeDocument/2006/relationships/hyperlink" Target="http://files.torakid.com/articles/110428_1303986746_o_chem_dumaet_rebenok.jpg" TargetMode="External"/><Relationship Id="rId5" Type="http://schemas.openxmlformats.org/officeDocument/2006/relationships/hyperlink" Target="http://www.parscanada.com/ShowImages.ashx?h=500&amp;w=650&amp;keepProp=1&amp;outputQuality=80&amp;src=/App_Data/postImages/cio.120604.225959.jpeg.resized.jpeg" TargetMode="External"/><Relationship Id="rId15" Type="http://schemas.openxmlformats.org/officeDocument/2006/relationships/hyperlink" Target="http://www.trans-company.ru/uploads/gallery/word.jpg" TargetMode="External"/><Relationship Id="rId10" Type="http://schemas.openxmlformats.org/officeDocument/2006/relationships/hyperlink" Target="http://img.ezop.ua/164/283/000/bolshoj-tolkovyj-slovar-russkogo-yazyka-sovremennaya-redakciya.jpg" TargetMode="External"/><Relationship Id="rId4" Type="http://schemas.openxmlformats.org/officeDocument/2006/relationships/hyperlink" Target="http://www.7loo.ws/vb/imgcache/23075.jpg" TargetMode="External"/><Relationship Id="rId9" Type="http://schemas.openxmlformats.org/officeDocument/2006/relationships/hyperlink" Target="http://school-collection.edu.ru/catalog/res/cc259f95-3f15-4a53-bb6c-375d0fc47b0f" TargetMode="External"/><Relationship Id="rId14" Type="http://schemas.openxmlformats.org/officeDocument/2006/relationships/hyperlink" Target="http://2s2b.ru/upload/normal/ekaterinburg-kompyutery_bu_optom_i_v_roznicu__339570.jpe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r783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lkslovar.ru/s7839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7;&#1077;&#1088;&#1077;&#1087;&#1086;&#1076;&#1075;&#1086;&#1090;&#1086;&#1074;&#1082;&#1072;%201\&#1059;&#1088;&#1086;&#1082;\&#1048;&#1085;&#1092;&#1086;&#1088;&#1084;&#1072;&#1094;&#1080;&#1086;&#1085;&#1085;&#1099;&#1077;%20&#1087;&#1088;&#1086;&#1094;&#1077;&#1089;&#1089;&#1099;.wmv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3704456"/>
          </a:xfrm>
        </p:spPr>
        <p:txBody>
          <a:bodyPr/>
          <a:lstStyle/>
          <a:p>
            <a:pPr algn="ctr"/>
            <a:r>
              <a:rPr lang="ru-RU" sz="3600" dirty="0" smtClean="0"/>
              <a:t>Урок информатики </a:t>
            </a:r>
            <a:br>
              <a:rPr lang="ru-RU" sz="3600" dirty="0" smtClean="0"/>
            </a:br>
            <a:r>
              <a:rPr lang="ru-RU" sz="3600" dirty="0" smtClean="0"/>
              <a:t>на тему</a:t>
            </a:r>
            <a:br>
              <a:rPr lang="ru-RU" sz="3600" dirty="0" smtClean="0"/>
            </a:br>
            <a:r>
              <a:rPr lang="ru-RU" sz="3600" dirty="0" smtClean="0"/>
              <a:t> «Информационные процессы»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653136"/>
            <a:ext cx="6858000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информатики высшей категории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Шнырина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Е.В.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МБОУ «Средняя общеобразовательная школа №25»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Сергиево-Посадский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м.р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2019 год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5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rgbClr val="CCF8FE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rgbClr val="D9F7FB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23B"/>
                </a:solidFill>
              </a:rPr>
              <a:t>Выполни вместе с учителем:</a:t>
            </a:r>
            <a:endParaRPr lang="ru-RU" b="1" dirty="0">
              <a:solidFill>
                <a:srgbClr val="00823B"/>
              </a:solidFill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42910" y="2357430"/>
            <a:ext cx="4357718" cy="2643206"/>
          </a:xfrm>
          <a:prstGeom prst="rect">
            <a:avLst/>
          </a:prstGeom>
          <a:solidFill>
            <a:srgbClr val="CCF8FE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РТ. №9, №10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&amp;Gcy;&amp;dcy;&amp;zcy; &amp;pcy;&amp;ocy; &amp;icy;&amp;ncy;&amp;fcy;&amp;ocy;&amp;rcy;&amp;mcy;&amp;acy;&amp;tcy;&amp;icy;&amp;kcy;&amp;iecy; &amp;lcy;&amp;yucy;&amp;lcy; &amp;bcy;&amp;ocy;&amp;scy;&amp;ocy;&amp;vcy;&amp;acy; &amp;acy; &amp;yucy; &amp;bcy;&amp;ocy;&amp;scy;&amp;ocy;&amp;vcy;&amp;acy; 6 &amp;kcy;&amp;lcy;&amp;acy;&amp;s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2909424" cy="41195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00892" y="6334780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По 1 баллу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972072"/>
          </a:xfrm>
          <a:solidFill>
            <a:srgbClr val="CCF8FE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15352" cy="1143000"/>
          </a:xfrm>
          <a:solidFill>
            <a:srgbClr val="D9F7FB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23B"/>
                </a:solidFill>
              </a:rPr>
              <a:t>Выполни в паре:</a:t>
            </a:r>
            <a:endParaRPr lang="ru-RU" b="1" dirty="0">
              <a:solidFill>
                <a:srgbClr val="00823B"/>
              </a:solidFill>
            </a:endParaRPr>
          </a:p>
        </p:txBody>
      </p:sp>
      <p:pic>
        <p:nvPicPr>
          <p:cNvPr id="23554" name="Picture 2" descr="&amp;Ocy;&amp;bcy;&amp;zcy;&amp;ocy;&amp;rcy; * &amp;Kcy;&amp;acy;&amp;lcy;&amp;icy;&amp;fcy;&amp;ocy;&amp;rcy;&amp;ncy;&amp;icy;&amp;yacy; (8 &amp;mcy;&amp;acy;&amp;yacy; 2008 &amp;gcy;."/>
          <p:cNvPicPr>
            <a:picLocks noChangeAspect="1" noChangeArrowheads="1"/>
          </p:cNvPicPr>
          <p:nvPr/>
        </p:nvPicPr>
        <p:blipFill>
          <a:blip r:embed="rId2"/>
          <a:srcRect l="12068" r="16734"/>
          <a:stretch>
            <a:fillRect/>
          </a:stretch>
        </p:blipFill>
        <p:spPr bwMode="auto">
          <a:xfrm>
            <a:off x="428596" y="2071678"/>
            <a:ext cx="3643338" cy="3643338"/>
          </a:xfrm>
          <a:prstGeom prst="rect">
            <a:avLst/>
          </a:prstGeom>
          <a:noFill/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4214810" y="1643050"/>
            <a:ext cx="4357718" cy="4786346"/>
          </a:xfrm>
          <a:prstGeom prst="rect">
            <a:avLst/>
          </a:prstGeom>
          <a:solidFill>
            <a:srgbClr val="CCF8FE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lvl="0" indent="-742950">
              <a:spcBef>
                <a:spcPct val="20000"/>
              </a:spcBef>
              <a:buAutoNum type="arabicPeriod"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Изучи схему учебника на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lvl="0" indent="-742950">
              <a:spcBef>
                <a:spcPct val="20000"/>
              </a:spcBef>
            </a:pPr>
            <a:r>
              <a:rPr lang="ru-RU" sz="4400" b="1" dirty="0" smtClean="0">
                <a:solidFill>
                  <a:srgbClr val="002060"/>
                </a:solidFill>
              </a:rPr>
              <a:t>       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 17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lvl="0" indent="-742950">
              <a:spcBef>
                <a:spcPct val="20000"/>
              </a:spcBef>
              <a:buAutoNum type="arabicPeriod"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РТ  №11. Назови вид обработки информации.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15808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11245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7158" y="4429132"/>
            <a:ext cx="1147768" cy="58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357826"/>
            <a:ext cx="16430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1928802"/>
            <a:ext cx="137114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1928802"/>
            <a:ext cx="145180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2000240"/>
            <a:ext cx="1214446" cy="37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2000240"/>
            <a:ext cx="15001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1"/>
          <a:srcRect r="34884" b="36176"/>
          <a:stretch>
            <a:fillRect/>
          </a:stretch>
        </p:blipFill>
        <p:spPr bwMode="auto">
          <a:xfrm>
            <a:off x="8358214" y="2000240"/>
            <a:ext cx="26670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3643306" y="2571744"/>
            <a:ext cx="1785950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29256" y="3429000"/>
            <a:ext cx="1785950" cy="857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86644" y="5214950"/>
            <a:ext cx="1714512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4286256"/>
            <a:ext cx="1785950" cy="857256"/>
          </a:xfrm>
          <a:prstGeom prst="rect">
            <a:avLst/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214282" y="285728"/>
            <a:ext cx="8715436" cy="1143000"/>
          </a:xfrm>
          <a:prstGeom prst="rect">
            <a:avLst/>
          </a:prstGeom>
          <a:solidFill>
            <a:srgbClr val="D9F7FB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Обработка с получением нового содержания.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6644" y="6334780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2 балла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7408333" cy="4176464"/>
          </a:xfrm>
          <a:solidFill>
            <a:srgbClr val="CCF8FE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  <a:solidFill>
            <a:srgbClr val="D9F7F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23B"/>
                </a:solidFill>
              </a:rPr>
              <a:t>Выполни с помощью компьютера:</a:t>
            </a:r>
            <a:endParaRPr lang="ru-RU" b="1" dirty="0">
              <a:solidFill>
                <a:srgbClr val="00823B"/>
              </a:solidFill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826611" y="2059496"/>
            <a:ext cx="2214578" cy="928694"/>
          </a:xfrm>
          <a:prstGeom prst="rect">
            <a:avLst/>
          </a:prstGeom>
          <a:solidFill>
            <a:srgbClr val="CCF8FE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400" b="1" dirty="0" smtClean="0">
                <a:solidFill>
                  <a:srgbClr val="002060"/>
                </a:solidFill>
              </a:rPr>
              <a:t>РТ. №14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&amp;Gcy;&amp;dcy;&amp;zcy; &amp;pcy;&amp;ocy; &amp;icy;&amp;ncy;&amp;fcy;&amp;ocy;&amp;rcy;&amp;mcy;&amp;acy;&amp;tcy;&amp;icy;&amp;kcy;&amp;iecy; &amp;lcy;&amp;yucy;&amp;lcy; &amp;bcy;&amp;ocy;&amp;scy;&amp;ocy;&amp;vcy;&amp;acy; &amp;acy; &amp;yucy; &amp;bcy;&amp;ocy;&amp;scy;&amp;ocy;&amp;vcy;&amp;acy; 6 &amp;kcy;&amp;lcy;&amp;a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57562"/>
            <a:ext cx="1673100" cy="2368991"/>
          </a:xfrm>
          <a:prstGeom prst="rect">
            <a:avLst/>
          </a:prstGeom>
          <a:noFill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1916832"/>
            <a:ext cx="5576906" cy="416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 descr="PDF To ms word converter software free download. . - 23 &amp;Dcy;&amp;iecy;&amp;kcy;&amp;acy;&amp;bcy;&amp;rcy;&amp;yacy; 2013 - Blog - Forma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285992"/>
            <a:ext cx="1410687" cy="13573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72396" y="6334780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2 балла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6673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Баллы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Оценка</a:t>
                      </a:r>
                      <a:endParaRPr lang="ru-RU" sz="3200" dirty="0"/>
                    </a:p>
                  </a:txBody>
                  <a:tcPr/>
                </a:tc>
              </a:tr>
              <a:tr h="566739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6739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2 - 4</a:t>
                      </a: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6739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5 - 6</a:t>
                      </a: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6739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7 и более</a:t>
                      </a: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D9F7F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23B"/>
                </a:solidFill>
              </a:rPr>
              <a:t>Оцени себя:</a:t>
            </a:r>
            <a:endParaRPr lang="ru-RU" b="1" dirty="0">
              <a:solidFill>
                <a:srgbClr val="0082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92500" lnSpcReduction="10000"/>
          </a:bodyPr>
          <a:lstStyle/>
          <a:p>
            <a:pPr indent="22225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Л.Л.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« Информатика 7 класс». Бином. 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2017.</a:t>
            </a:r>
            <a:endParaRPr lang="ru-RU" sz="1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indent="22225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Л.Л.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. Методическое пособие. 7 класс</a:t>
            </a:r>
          </a:p>
          <a:p>
            <a:pPr indent="22225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hlinkClick r:id="rId2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Л.Л.Босова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. Электронное приложение. 7 класс</a:t>
            </a:r>
            <a:endParaRPr lang="ru-RU" sz="1600" dirty="0" smtClean="0">
              <a:hlinkClick r:id="rId3"/>
            </a:endParaRPr>
          </a:p>
          <a:p>
            <a:r>
              <a:rPr lang="en-US" sz="1600" dirty="0" smtClean="0">
                <a:hlinkClick r:id="rId3"/>
              </a:rPr>
              <a:t>http://images-mix.netdna-ssl.com/w/600/h/600/q/85/upload/images/profile/a649486b-1fdb-4eaa-933b-d5941b117c41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http://www.7loo.ws/vb/imgcache/23075.jpg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http://www.parscanada.com/ShowImages.ashx?h=500&amp;w=650&amp;keepProp=1&amp;outputQuality=80&amp;src=%2FApp_Data%2FpostImages%2Fcio.120604.225959.jpeg.resized.jpeg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http://fb.ru/misc/i/gallery/10424/9637.jpg</a:t>
            </a:r>
            <a:endParaRPr lang="ru-RU" sz="1600" dirty="0" smtClean="0"/>
          </a:p>
          <a:p>
            <a:r>
              <a:rPr lang="ru-RU" sz="1600" i="1" dirty="0" smtClean="0">
                <a:hlinkClick r:id="rId7"/>
              </a:rPr>
              <a:t>http://school-collection.edu.ru/catalog/res/039929c8-d256-4640-8909-f4c8c71e1130</a:t>
            </a:r>
            <a:endParaRPr lang="ru-RU" sz="1600" i="1" dirty="0" smtClean="0"/>
          </a:p>
          <a:p>
            <a:r>
              <a:rPr lang="ru-RU" sz="1600" i="1" dirty="0" smtClean="0">
                <a:hlinkClick r:id="rId8"/>
              </a:rPr>
              <a:t>http://school-collection.edu.ru/catalog/res/264f3af1-0131-4655-a7af-f8da4e358a1d</a:t>
            </a:r>
            <a:endParaRPr lang="ru-RU" sz="1600" i="1" dirty="0" smtClean="0"/>
          </a:p>
          <a:p>
            <a:r>
              <a:rPr lang="ru-RU" sz="1600" i="1" dirty="0" smtClean="0">
                <a:hlinkClick r:id="rId9"/>
              </a:rPr>
              <a:t>http://school-collection.edu.ru/catalog/res/cc259f95-3f15-4a53-bb6c-375d0fc47b0f</a:t>
            </a:r>
            <a:endParaRPr lang="ru-RU" sz="1600" i="1" dirty="0" smtClean="0"/>
          </a:p>
          <a:p>
            <a:r>
              <a:rPr lang="en-US" sz="1600" dirty="0" smtClean="0">
                <a:hlinkClick r:id="rId10"/>
              </a:rPr>
              <a:t>http://img.ezop.ua/164/283/000/bolshoj-tolkovyj-slovar-russkogo-yazyka-sovremennaya-redakciya.jpg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http://files.torakid.com/articles/110428_1303986746_o_chem_dumaet_rebenok.jpg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http://img.labirint.ru/images/comments_pic/1438/0_7967b23e8e03b7067723206ec6ea0421_1411047906.jpg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http://www.antena3.ro/thumbs/big2/2012/01/23/dambovita-aproximativ-4-000-de-copii-vor-intra-in-clase-pregatitoare-in-anul-scolar-2012-2013-127557.jpg</a:t>
            </a:r>
            <a:endParaRPr lang="ru-RU" sz="1600" dirty="0" smtClean="0"/>
          </a:p>
          <a:p>
            <a:r>
              <a:rPr lang="en-US" sz="1600" dirty="0" smtClean="0">
                <a:hlinkClick r:id="rId14"/>
              </a:rPr>
              <a:t>http://2s2b.ru/upload/normal/ekaterinburg-kompyutery_bu_optom_i_v_roznicu__339570.jpeg</a:t>
            </a:r>
            <a:endParaRPr lang="ru-RU" sz="1600" dirty="0" smtClean="0"/>
          </a:p>
          <a:p>
            <a:r>
              <a:rPr lang="en-US" sz="1600" dirty="0" smtClean="0">
                <a:hlinkClick r:id="rId15"/>
              </a:rPr>
              <a:t>http://www.trans-company.ru/uploads/gallery/word.jpg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Использованные материалы: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rgbClr val="D9F7FB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23B"/>
                </a:solidFill>
              </a:rPr>
              <a:t>Домашнее задание:</a:t>
            </a:r>
            <a:endParaRPr lang="ru-RU" b="1" dirty="0">
              <a:solidFill>
                <a:srgbClr val="00823B"/>
              </a:solidFill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395536" y="2636912"/>
            <a:ext cx="4357718" cy="29289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§1.2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РТ. №8, №13, №15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Информатика : учебник для 7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85926"/>
            <a:ext cx="2829761" cy="407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  <a:solidFill>
            <a:srgbClr val="D9F7F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23B"/>
                </a:solidFill>
              </a:rPr>
              <a:t>Проверь домашнюю подготовку:</a:t>
            </a:r>
            <a:endParaRPr lang="ru-RU" b="1" dirty="0">
              <a:solidFill>
                <a:srgbClr val="00823B"/>
              </a:solidFill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12297" y="2708920"/>
            <a:ext cx="4357718" cy="2928958"/>
          </a:xfrm>
          <a:prstGeom prst="rect">
            <a:avLst/>
          </a:prstGeom>
          <a:solidFill>
            <a:srgbClr val="D9F7FB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400" b="1" dirty="0" smtClean="0">
                <a:solidFill>
                  <a:srgbClr val="002060"/>
                </a:solidFill>
              </a:rPr>
              <a:t>С. 11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Вопросы 2 - 6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4400" b="1" dirty="0" smtClean="0">
                <a:solidFill>
                  <a:srgbClr val="002060"/>
                </a:solidFill>
              </a:rPr>
              <a:t>РТ.  3, 4, 7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Информатика : учебник для 7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85926"/>
            <a:ext cx="2829761" cy="40757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00892" y="6334780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По 1 баллу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757758"/>
          </a:xfrm>
          <a:solidFill>
            <a:srgbClr val="CCF8FE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Получение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Передача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Обработка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Представление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Хранение</a:t>
            </a:r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rgbClr val="D9F7FB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23B"/>
                </a:solidFill>
              </a:rPr>
              <a:t>Назови известные тебе действия с информацией:</a:t>
            </a:r>
            <a:endParaRPr lang="ru-RU" b="1" dirty="0">
              <a:solidFill>
                <a:srgbClr val="00823B"/>
              </a:solidFill>
            </a:endParaRPr>
          </a:p>
        </p:txBody>
      </p:sp>
      <p:pic>
        <p:nvPicPr>
          <p:cNvPr id="1032" name="Picture 8" descr="&amp;vcy;&amp;ocy;&amp;pcy;&amp;rcy;&amp;ocy;&amp;scy;&amp;icy;&amp;tcy;&amp;iecy;&amp;lcy;&amp;softcy;&amp;ncy;&amp;ycy;&amp;jcy; &amp;zcy;&amp;ncy;&amp;acy;&amp;kcy; &amp;zcy;&amp;ncy;&amp;acy;&amp;chcy;&amp;ocy;&amp;kcy; &amp;kcy;&amp;acy;&amp;rcy;&amp;tcy;&amp;icy;&amp;ncy;&amp;kcy;&amp;icy;-&amp;Vcy;&amp;iecy;&amp;kcy;&amp;tcy;&amp;ocy;&amp;rcy;&amp;ncy;&amp;ycy;&amp;iecy; &amp;kcy;&amp;acy;&amp;rcy;&amp;tcy;&amp;icy;&amp;ncy;&amp;kcy;&amp;icy;-&amp;scy;&amp;vcy;&amp;ocy;&amp;bcy;&amp;ocy;&amp;dcy;&amp;ncy;&amp;ycy;&amp;jcy; &amp;vcy;&amp;iecy;&amp;kcy;&amp;tcy;&amp;ocy;&amp;rcy; &amp;Scy;&amp;kcy;&amp;acy;&amp;chcy;&amp;acy;&amp;tcy;&amp;soft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928802"/>
            <a:ext cx="2517693" cy="3738571"/>
          </a:xfrm>
          <a:prstGeom prst="rect">
            <a:avLst/>
          </a:prstGeom>
          <a:noFill/>
        </p:spPr>
      </p:pic>
      <p:sp>
        <p:nvSpPr>
          <p:cNvPr id="11" name="Правая фигурная скобка 10"/>
          <p:cNvSpPr/>
          <p:nvPr/>
        </p:nvSpPr>
        <p:spPr>
          <a:xfrm>
            <a:off x="3923262" y="1643050"/>
            <a:ext cx="714380" cy="4286280"/>
          </a:xfrm>
          <a:prstGeom prst="rightBrac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67276" y="2897651"/>
            <a:ext cx="50103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Информационные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процессы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6334780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 балл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257800"/>
          </a:xfrm>
          <a:solidFill>
            <a:srgbClr val="CCF8FE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43000"/>
          </a:xfrm>
          <a:solidFill>
            <a:srgbClr val="D9F7FB"/>
          </a:solidFill>
        </p:spPr>
        <p:txBody>
          <a:bodyPr/>
          <a:lstStyle/>
          <a:p>
            <a:r>
              <a:rPr lang="ru-RU" b="1" dirty="0" smtClean="0">
                <a:solidFill>
                  <a:srgbClr val="00823B"/>
                </a:solidFill>
              </a:rPr>
              <a:t>Значение слова «</a:t>
            </a:r>
            <a:r>
              <a:rPr lang="ru-RU" b="1" dirty="0" smtClean="0">
                <a:solidFill>
                  <a:srgbClr val="7030A0"/>
                </a:solidFill>
              </a:rPr>
              <a:t>процесс</a:t>
            </a:r>
            <a:r>
              <a:rPr lang="ru-RU" b="1" dirty="0" smtClean="0">
                <a:solidFill>
                  <a:srgbClr val="00823B"/>
                </a:solidFill>
              </a:rPr>
              <a:t>»</a:t>
            </a:r>
            <a:endParaRPr lang="ru-RU" b="1" dirty="0">
              <a:solidFill>
                <a:srgbClr val="00823B"/>
              </a:solidFill>
            </a:endParaRPr>
          </a:p>
        </p:txBody>
      </p:sp>
      <p:pic>
        <p:nvPicPr>
          <p:cNvPr id="16386" name="Picture 2" descr="&amp;Acy;&amp;vcy;&amp;acy;&amp;ncy;&amp;tcy;&amp;acy;+ :: &amp;Bcy;&amp;ocy;&amp;lcy;&amp;softcy;&amp;shcy;&amp;ocy;&amp;jcy; &amp;tcy;&amp;ocy;&amp;lcy;&amp;kcy;&amp;ocy;&amp;vcy;&amp;ycy;&amp;jcy; &amp;scy;&amp;lcy;&amp;ocy;&amp;vcy;&amp;acy;&amp;rcy;&amp;softcy; &amp;Ucy;&amp;shcy;&amp;acy;&amp;kcy;&amp;ocy;&amp;vcy;&amp;acy; &amp;pcy;&amp;icy;&amp;scy;&amp;c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060848"/>
            <a:ext cx="2695030" cy="36476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09378" y="1785926"/>
            <a:ext cx="52670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ПРОЦЕСС </a:t>
            </a:r>
          </a:p>
          <a:p>
            <a:r>
              <a:rPr lang="ru-RU" sz="3600" b="1" dirty="0" smtClean="0"/>
              <a:t>(</a:t>
            </a:r>
            <a:r>
              <a:rPr lang="ru-RU" sz="3600" b="1" dirty="0" err="1" smtClean="0"/>
              <a:t>латин</a:t>
            </a:r>
            <a:r>
              <a:rPr lang="ru-RU" sz="3600" b="1" dirty="0" smtClean="0"/>
              <a:t>. </a:t>
            </a:r>
            <a:r>
              <a:rPr lang="ru-RU" sz="3600" b="1" dirty="0" err="1" smtClean="0"/>
              <a:t>processus</a:t>
            </a:r>
            <a:r>
              <a:rPr lang="ru-RU" sz="3600" b="1" dirty="0" smtClean="0"/>
              <a:t>). </a:t>
            </a:r>
          </a:p>
          <a:p>
            <a:r>
              <a:rPr lang="ru-RU" sz="3600" b="1" dirty="0" smtClean="0"/>
              <a:t>ход, </a:t>
            </a:r>
            <a:r>
              <a:rPr lang="ru-RU" sz="3600" b="1" dirty="0" smtClean="0">
                <a:hlinkClick r:id="rId3" tooltip="Развитие - РАЗВИТИЕ  развития, мн. нет, ср. (книжн.). 1. Действие по глаг. развит..."/>
              </a:rPr>
              <a:t>развитие</a:t>
            </a:r>
            <a:r>
              <a:rPr lang="ru-RU" sz="3600" b="1" dirty="0" smtClean="0"/>
              <a:t> какого-нибудь  явления; </a:t>
            </a:r>
          </a:p>
          <a:p>
            <a:pPr marL="342900" indent="-342900"/>
            <a:r>
              <a:rPr lang="ru-RU" sz="3600" b="1" dirty="0" smtClean="0"/>
              <a:t>последовательная</a:t>
            </a:r>
          </a:p>
          <a:p>
            <a:pPr marL="342900" indent="-342900"/>
            <a:r>
              <a:rPr lang="ru-RU" sz="3600" b="1" dirty="0" smtClean="0"/>
              <a:t> закономерная </a:t>
            </a:r>
          </a:p>
          <a:p>
            <a:pPr marL="342900" indent="-342900"/>
            <a:r>
              <a:rPr lang="ru-RU" sz="3600" b="1" dirty="0" smtClean="0">
                <a:hlinkClick r:id="rId4" tooltip="Смена - СМЕНА  смены, ж. 1. только ед. Действие по глаг. сменить-сменять 2 и с..."/>
              </a:rPr>
              <a:t>смена</a:t>
            </a:r>
            <a:r>
              <a:rPr lang="ru-RU" sz="3600" b="1" dirty="0" smtClean="0"/>
              <a:t> состояний в </a:t>
            </a:r>
          </a:p>
          <a:p>
            <a:pPr marL="342900" indent="-342900"/>
            <a:r>
              <a:rPr lang="ru-RU" sz="3600" b="1" dirty="0" smtClean="0"/>
              <a:t>развитии чего-либо.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757758"/>
          </a:xfrm>
          <a:solidFill>
            <a:srgbClr val="CCF8FE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rgbClr val="F4E1E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23B"/>
                </a:solidFill>
              </a:rPr>
              <a:t>Объясни значение термина «</a:t>
            </a:r>
            <a:r>
              <a:rPr lang="ru-RU" b="1" dirty="0" smtClean="0">
                <a:solidFill>
                  <a:srgbClr val="7030A0"/>
                </a:solidFill>
              </a:rPr>
              <a:t>информационный процесс</a:t>
            </a:r>
            <a:r>
              <a:rPr lang="ru-RU" b="1" dirty="0" smtClean="0">
                <a:solidFill>
                  <a:srgbClr val="00823B"/>
                </a:solidFill>
              </a:rPr>
              <a:t>»</a:t>
            </a:r>
            <a:endParaRPr lang="ru-RU" b="1" dirty="0">
              <a:solidFill>
                <a:srgbClr val="00823B"/>
              </a:solidFill>
            </a:endParaRPr>
          </a:p>
        </p:txBody>
      </p:sp>
      <p:pic>
        <p:nvPicPr>
          <p:cNvPr id="17410" name="Picture 2" descr="&amp;Scy;&amp;kcy;&amp;acy;&amp;chcy;&amp;acy;&amp;tcy;&amp;softcy; &amp;chcy;&amp;iecy;&amp;lcy;&amp;ocy;&amp;vcy;&amp;iecy;&amp;kcy; &amp;dcy;&amp;ucy;&amp;mcy;&amp;acy;&amp;iecy;&amp;t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2676525" cy="4343400"/>
          </a:xfrm>
          <a:prstGeom prst="rect">
            <a:avLst/>
          </a:prstGeom>
          <a:noFill/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14282" y="285728"/>
            <a:ext cx="8715436" cy="1143000"/>
          </a:xfrm>
          <a:prstGeom prst="rect">
            <a:avLst/>
          </a:prstGeom>
          <a:solidFill>
            <a:srgbClr val="D9F7FB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Уточни в учебнике: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6" descr="Информатика : учебник для 7 клас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2829761" cy="4075788"/>
          </a:xfrm>
          <a:prstGeom prst="rect">
            <a:avLst/>
          </a:prstGeom>
          <a:noFill/>
        </p:spPr>
      </p:pic>
      <p:sp>
        <p:nvSpPr>
          <p:cNvPr id="10" name="Содержимое 4"/>
          <p:cNvSpPr txBox="1">
            <a:spLocks/>
          </p:cNvSpPr>
          <p:nvPr/>
        </p:nvSpPr>
        <p:spPr>
          <a:xfrm>
            <a:off x="4211960" y="3071810"/>
            <a:ext cx="4357718" cy="1000132"/>
          </a:xfrm>
          <a:prstGeom prst="rect">
            <a:avLst/>
          </a:prstGeom>
          <a:solidFill>
            <a:srgbClr val="CCF8FE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С. 13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6334780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 балл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72072"/>
          </a:xfrm>
          <a:solidFill>
            <a:srgbClr val="CCF8FE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600" b="1" spc="50" dirty="0" smtClean="0">
                <a:ln w="11430"/>
                <a:solidFill>
                  <a:srgbClr val="00823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Информационные процессы</a:t>
            </a:r>
            <a:endParaRPr lang="ru-RU" sz="6600" b="1" spc="50" dirty="0">
              <a:ln w="11430"/>
              <a:solidFill>
                <a:srgbClr val="00823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0"/>
          </a:xfrm>
          <a:solidFill>
            <a:srgbClr val="D9F7FB"/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Тема урока: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8358246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00" y="6488668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002060"/>
                </a:solidFill>
              </a:rPr>
              <a:t>Кутепова</a:t>
            </a:r>
            <a:r>
              <a:rPr lang="ru-RU" dirty="0">
                <a:solidFill>
                  <a:srgbClr val="002060"/>
                </a:solidFill>
              </a:rPr>
              <a:t> Н.В, </a:t>
            </a:r>
            <a:r>
              <a:rPr lang="ru-RU" dirty="0" smtClean="0">
                <a:solidFill>
                  <a:srgbClr val="002060"/>
                </a:solidFill>
              </a:rPr>
              <a:t> МОАУ «СОШ №4 г.Соль- Илецка Оренбургской обл.»2015 </a:t>
            </a:r>
            <a:r>
              <a:rPr lang="ru-RU" dirty="0">
                <a:solidFill>
                  <a:srgbClr val="002060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  <a:solidFill>
            <a:srgbClr val="CCF8FE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Познакомиться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Выяснить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Научиться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rgbClr val="D9F7FB"/>
          </a:solidFill>
        </p:spPr>
        <p:txBody>
          <a:bodyPr/>
          <a:lstStyle/>
          <a:p>
            <a:r>
              <a:rPr lang="ru-RU" b="1" dirty="0" smtClean="0">
                <a:solidFill>
                  <a:srgbClr val="00823B"/>
                </a:solidFill>
              </a:rPr>
              <a:t>Цели урока:</a:t>
            </a:r>
            <a:endParaRPr lang="ru-RU" b="1" dirty="0">
              <a:solidFill>
                <a:srgbClr val="00823B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786182" y="1571612"/>
            <a:ext cx="4643470" cy="150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8831" y="1783101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 значением термина «</a:t>
            </a:r>
            <a:r>
              <a:rPr lang="ru-RU" sz="3200" b="1" dirty="0" smtClean="0">
                <a:solidFill>
                  <a:srgbClr val="7030A0"/>
                </a:solidFill>
              </a:rPr>
              <a:t>информационный процесс</a:t>
            </a:r>
            <a:r>
              <a:rPr lang="ru-RU" sz="3200" b="1" dirty="0" smtClean="0">
                <a:solidFill>
                  <a:srgbClr val="002060"/>
                </a:solidFill>
              </a:rPr>
              <a:t>»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1674" y="3066786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процессы рассматриваются под этим термином.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2856" y="4907289"/>
            <a:ext cx="6660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определять виды информационных процессов в различных ситуациях.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6500834"/>
            <a:ext cx="138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По 1 баллу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нформационные процессы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8538" y="2352675"/>
            <a:ext cx="4060825" cy="3036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485948"/>
          </a:xfrm>
          <a:solidFill>
            <a:srgbClr val="D9F7FB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823B"/>
                </a:solidFill>
              </a:rPr>
              <a:t>Какие процессы – информационные?</a:t>
            </a:r>
            <a:endParaRPr lang="ru-RU" b="1" dirty="0">
              <a:solidFill>
                <a:srgbClr val="00823B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6453186"/>
            <a:ext cx="447675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42" y="6643710"/>
            <a:ext cx="357158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5549f9c7cdd8513fef5f279c676c37d1c426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</TotalTime>
  <Words>336</Words>
  <Application>Microsoft Office PowerPoint</Application>
  <PresentationFormat>Экран (4:3)</PresentationFormat>
  <Paragraphs>95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Урок информатики  на тему  «Информационные процессы»</vt:lpstr>
      <vt:lpstr>Домашнее задание:</vt:lpstr>
      <vt:lpstr>Проверь домашнюю подготовку:</vt:lpstr>
      <vt:lpstr>Назови известные тебе действия с информацией:</vt:lpstr>
      <vt:lpstr>Значение слова «процесс»</vt:lpstr>
      <vt:lpstr>Объясни значение термина «информационный процесс»</vt:lpstr>
      <vt:lpstr>Тема урока:</vt:lpstr>
      <vt:lpstr>Цели урока:</vt:lpstr>
      <vt:lpstr>Какие процессы – информационные?</vt:lpstr>
      <vt:lpstr>Выполни вместе с учителем:</vt:lpstr>
      <vt:lpstr>Выполни в паре:</vt:lpstr>
      <vt:lpstr>Презентация PowerPoint</vt:lpstr>
      <vt:lpstr>Выполни с помощью компьютера:</vt:lpstr>
      <vt:lpstr>Оцени себя:</vt:lpstr>
      <vt:lpstr>Использованные 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dc:creator>Елена</dc:creator>
  <cp:lastModifiedBy>Елена</cp:lastModifiedBy>
  <cp:revision>56</cp:revision>
  <dcterms:modified xsi:type="dcterms:W3CDTF">2019-09-26T15:53:10Z</dcterms:modified>
</cp:coreProperties>
</file>