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9"/>
  </p:notesMasterIdLst>
  <p:sldIdLst>
    <p:sldId id="282" r:id="rId2"/>
    <p:sldId id="276" r:id="rId3"/>
    <p:sldId id="272" r:id="rId4"/>
    <p:sldId id="285" r:id="rId5"/>
    <p:sldId id="274" r:id="rId6"/>
    <p:sldId id="280" r:id="rId7"/>
    <p:sldId id="287" r:id="rId8"/>
    <p:sldId id="273" r:id="rId9"/>
    <p:sldId id="288" r:id="rId10"/>
    <p:sldId id="290" r:id="rId11"/>
    <p:sldId id="291" r:id="rId12"/>
    <p:sldId id="284" r:id="rId13"/>
    <p:sldId id="292" r:id="rId14"/>
    <p:sldId id="262" r:id="rId15"/>
    <p:sldId id="294" r:id="rId16"/>
    <p:sldId id="264" r:id="rId17"/>
    <p:sldId id="296" r:id="rId18"/>
    <p:sldId id="295" r:id="rId19"/>
    <p:sldId id="297" r:id="rId20"/>
    <p:sldId id="298" r:id="rId21"/>
    <p:sldId id="299" r:id="rId22"/>
    <p:sldId id="265" r:id="rId23"/>
    <p:sldId id="300" r:id="rId24"/>
    <p:sldId id="301" r:id="rId25"/>
    <p:sldId id="302" r:id="rId26"/>
    <p:sldId id="309" r:id="rId27"/>
    <p:sldId id="310" r:id="rId2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itchFamily="32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itchFamily="32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itchFamily="32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itchFamily="32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itchFamily="3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008000"/>
    <a:srgbClr val="33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891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6275"/>
            <a:ext cx="4568825" cy="3443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38920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3681C689-51A9-4D68-90EF-AE9FA881B2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361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59C700F0-CFF8-495B-AA11-9BC7802E5251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BD6161F7-64CC-4E28-92AA-E470A9091B75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8331859D-C4BD-4E63-B08A-3729B48166BA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19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D9A22613-FA19-4B7B-8F8A-780345BEEB34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20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1506ED2B-7443-4B91-8366-0E1583397DF2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21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4FE54E55-D825-48B2-AC60-6A47DA922184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22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AE31A894-665A-4883-88C4-9D6096423C12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F0B34B4C-EADB-43DA-AC79-817D5E3BBC5A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951FFBA2-B4AE-465B-894F-8C12A07E8B57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25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8DACE0A0-18F0-4B68-94CD-0E45C14343B8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26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D7FAD9E7-474A-43DC-BE55-DAC65178D0AE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27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9BB0FD0D-3A3C-4056-A619-903CAA01B219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10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2B51BDE6-0F3E-4320-B677-B800B20F0E0B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11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1E6394C8-B564-4639-9748-F58A9324A6A0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12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2967C286-5F6D-4030-AEF2-066C021B0F83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13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7F100260-B06C-4FDF-AF6B-E7A187E1534A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14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3C7660D0-6169-46D3-9449-F513CFD133C0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15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2C05F46B-64AF-4278-8BC6-45612A93E45F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16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fld id="{30566FEE-507F-4618-8CB5-0D8ED4B20BE0}" type="slidenum">
              <a:rPr lang="ru-RU" altLang="ru-RU" smtClean="0">
                <a:solidFill>
                  <a:srgbClr val="000000"/>
                </a:solidFill>
                <a:latin typeface="Arial" charset="0"/>
              </a:rPr>
              <a:pPr/>
              <a:t>17</a:t>
            </a:fld>
            <a:endParaRPr lang="ru-RU" alt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A1674A-86A5-4F90-AC1C-0C7800B78932}" type="datetimeFigureOut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0ADB4-774A-44B0-8E99-F1896C9798A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45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11EA7-8124-4F28-97EA-C0385A10246E}" type="datetimeFigureOut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F0CD7-A644-4103-AF89-DC595AED61C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750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6A48D-7740-4648-9E89-7E53C81674B5}" type="datetimeFigureOut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E730B-62FC-443B-9843-9F0EDD2E38C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85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41C7E-32C2-4FA6-A744-ABED47D2C8F2}" type="datetimeFigureOut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CE35B-AC00-44FC-810C-FC88056A8FC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83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21BA3-5BF7-42AF-A22C-77D416A6956B}" type="datetimeFigureOut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E3901-3570-43FE-B859-6CDAA58B2FB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5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224BC-2A79-4395-B6EB-5067282AE231}" type="datetimeFigureOut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8DF7F-26EF-4918-9812-E866A61B8C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925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857A8F-B8CA-4467-B900-60CFB7518C12}" type="datetimeFigureOut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6137E-68B3-4BE8-8412-2CD4FF0691B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690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6F580-F0CA-4246-8E37-8DD38341999A}" type="datetimeFigureOut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5C0D6-14AE-4262-839B-221D4D3F7E1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47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673CC-18F7-4008-9B27-847B614AC10B}" type="datetimeFigureOut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09442-A086-4382-AEA4-5E7857A0407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500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6886D-14BD-4B7F-AB66-0433B6433593}" type="datetimeFigureOut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971D4-CB73-47AC-86F8-9D7482A65BB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30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49696-5045-4128-8988-1387C1158C1C}" type="datetimeFigureOut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9739-396B-450B-976A-16A8FB69B54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83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C87930-E34B-463D-B432-D67BEAA8B94C}" type="datetimeFigureOut">
              <a:rPr lang="ru-RU" smtClean="0"/>
              <a:pPr>
                <a:defRPr/>
              </a:pPr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0F9871-00E2-43AB-975D-8A4DB951ACA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20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684213" y="282575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 anchorCtr="1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r>
              <a:rPr lang="ru-RU" alt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DejaVu Sans" charset="0"/>
                <a:cs typeface="Times New Roman" panose="02020603050405020304" pitchFamily="18" charset="0"/>
              </a:rPr>
              <a:t>Домашнее задание: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7338" y="1773238"/>
            <a:ext cx="856615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ts val="1100"/>
              </a:spcBef>
              <a:buClrTx/>
              <a:buSzPct val="60000"/>
              <a:buFontTx/>
              <a:buNone/>
              <a:defRPr/>
            </a:pPr>
            <a:r>
              <a:rPr lang="ru-RU" alt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DejaVu Sans" charset="0"/>
                <a:cs typeface="Times New Roman" panose="02020603050405020304" pitchFamily="18" charset="0"/>
              </a:rPr>
              <a:t>§ 10, вопросы устно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39750" y="4906963"/>
            <a:ext cx="7858125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На рисунке древний человек</a:t>
            </a:r>
            <a:r>
              <a:rPr lang="en-US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.</a:t>
            </a:r>
            <a:endParaRPr lang="ru-RU" altLang="ru-RU" sz="32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jaVu Sans" charset="0"/>
              <a:cs typeface="DejaVu Sans" charset="0"/>
            </a:endParaRPr>
          </a:p>
          <a:p>
            <a:pPr eaLnBrk="1" hangingPunct="1">
              <a:spcBef>
                <a:spcPts val="800"/>
              </a:spcBef>
              <a:buSzPct val="60000"/>
            </a:pPr>
            <a:endParaRPr lang="ru-RU" altLang="ru-RU" sz="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jaVu Sans" charset="0"/>
              <a:cs typeface="DejaVu Sans" charset="0"/>
            </a:endParaRPr>
          </a:p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Человек читает книгу.	</a:t>
            </a:r>
          </a:p>
        </p:txBody>
      </p:sp>
      <p:pic>
        <p:nvPicPr>
          <p:cNvPr id="1126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23402" r="5132" b="15961"/>
          <a:stretch>
            <a:fillRect/>
          </a:stretch>
        </p:blipFill>
        <p:spPr bwMode="auto">
          <a:xfrm>
            <a:off x="2281238" y="1065213"/>
            <a:ext cx="4810125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39750" y="4906963"/>
            <a:ext cx="7858125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На рисунке древний человек</a:t>
            </a:r>
            <a:r>
              <a:rPr lang="en-US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.</a:t>
            </a:r>
            <a:endParaRPr lang="ru-RU" altLang="ru-RU" sz="32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jaVu Sans" charset="0"/>
              <a:cs typeface="DejaVu Sans" charset="0"/>
            </a:endParaRPr>
          </a:p>
          <a:p>
            <a:pPr eaLnBrk="1" hangingPunct="1">
              <a:spcBef>
                <a:spcPts val="800"/>
              </a:spcBef>
              <a:buSzPct val="60000"/>
            </a:pPr>
            <a:endParaRPr lang="ru-RU" altLang="ru-RU" sz="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jaVu Sans" charset="0"/>
              <a:cs typeface="DejaVu Sans" charset="0"/>
            </a:endParaRPr>
          </a:p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Человек читает книгу.	</a:t>
            </a: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23402" r="5132" b="15961"/>
          <a:stretch>
            <a:fillRect/>
          </a:stretch>
        </p:blipFill>
        <p:spPr bwMode="auto">
          <a:xfrm>
            <a:off x="2281238" y="1065213"/>
            <a:ext cx="4810125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61200" y="4764088"/>
            <a:ext cx="619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И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61200" y="5651500"/>
            <a:ext cx="6175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Л</a:t>
            </a:r>
            <a:endParaRPr lang="ru-RU" sz="4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438" y="4305300"/>
            <a:ext cx="9001125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На камне изображена сцена охоты. </a:t>
            </a:r>
          </a:p>
          <a:p>
            <a:pPr eaLnBrk="1" hangingPunct="1">
              <a:spcBef>
                <a:spcPts val="800"/>
              </a:spcBef>
              <a:buSzPct val="60000"/>
            </a:pPr>
            <a:endParaRPr lang="ru-RU" altLang="ru-RU" sz="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jaVu Sans" charset="0"/>
              <a:cs typeface="DejaVu Sans" charset="0"/>
            </a:endParaRPr>
          </a:p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Информация хранится на бумажном </a:t>
            </a:r>
          </a:p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носителе.</a:t>
            </a:r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23402" r="5132" b="15961"/>
          <a:stretch>
            <a:fillRect/>
          </a:stretch>
        </p:blipFill>
        <p:spPr bwMode="auto">
          <a:xfrm>
            <a:off x="2268538" y="896938"/>
            <a:ext cx="4464050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438" y="4305300"/>
            <a:ext cx="9001125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На камне изображена сцена охоты. </a:t>
            </a:r>
          </a:p>
          <a:p>
            <a:pPr eaLnBrk="1" hangingPunct="1">
              <a:spcBef>
                <a:spcPts val="800"/>
              </a:spcBef>
              <a:buSzPct val="60000"/>
            </a:pPr>
            <a:endParaRPr lang="ru-RU" altLang="ru-RU" sz="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jaVu Sans" charset="0"/>
              <a:cs typeface="DejaVu Sans" charset="0"/>
            </a:endParaRPr>
          </a:p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Информация хранится на бумажном </a:t>
            </a:r>
          </a:p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носителе.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15288" y="5200650"/>
            <a:ext cx="61753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Л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13700" y="4302125"/>
            <a:ext cx="619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И</a:t>
            </a:r>
            <a:endParaRPr lang="ru-RU" sz="4000" dirty="0">
              <a:latin typeface="Verdana" panose="020B0604030504040204" pitchFamily="34" charset="0"/>
            </a:endParaRPr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3" t="23402" r="5132" b="15961"/>
          <a:stretch>
            <a:fillRect/>
          </a:stretch>
        </p:blipFill>
        <p:spPr bwMode="auto">
          <a:xfrm>
            <a:off x="2268538" y="896938"/>
            <a:ext cx="4464050" cy="356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686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lang="ru-RU" altLang="ru-RU" sz="4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Все слоны летают.</a:t>
            </a:r>
          </a:p>
          <a:p>
            <a:pPr eaLnBrk="1" hangingPunct="1">
              <a:spcBef>
                <a:spcPts val="1000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lang="ru-RU" altLang="ru-RU" sz="4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Компьютер — помощник человека при счете.</a:t>
            </a:r>
          </a:p>
          <a:p>
            <a:pPr eaLnBrk="1" hangingPunct="1">
              <a:spcBef>
                <a:spcPts val="1000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lang="ru-RU" altLang="ru-RU" sz="4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Телефон служит средством связи.</a:t>
            </a:r>
          </a:p>
          <a:p>
            <a:pPr eaLnBrk="1" hangingPunct="1">
              <a:spcBef>
                <a:spcPts val="1000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lang="ru-RU" altLang="ru-RU" sz="400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10 делится на 3 без остатка.</a:t>
            </a: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686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lang="ru-RU" altLang="ru-RU" sz="4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Все слоны летают.</a:t>
            </a:r>
          </a:p>
          <a:p>
            <a:pPr eaLnBrk="1" hangingPunct="1">
              <a:spcBef>
                <a:spcPts val="1000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lang="ru-RU" altLang="ru-RU" sz="400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Компьютер — помощник человека при счете.</a:t>
            </a:r>
          </a:p>
          <a:p>
            <a:pPr eaLnBrk="1" hangingPunct="1">
              <a:spcBef>
                <a:spcPts val="1000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lang="ru-RU" altLang="ru-RU" sz="400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Телефон служит средством связи.</a:t>
            </a:r>
          </a:p>
          <a:p>
            <a:pPr eaLnBrk="1" hangingPunct="1">
              <a:spcBef>
                <a:spcPts val="1000"/>
              </a:spcBef>
              <a:buClr>
                <a:srgbClr val="FFFFCC"/>
              </a:buClr>
              <a:buSzPct val="60000"/>
              <a:buFont typeface="Wingdings" charset="2"/>
              <a:buChar char=""/>
            </a:pPr>
            <a:r>
              <a:rPr lang="ru-RU" altLang="ru-RU" sz="4000">
                <a:solidFill>
                  <a:srgbClr val="33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10 делится на 3 без остатка.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51725" y="1600200"/>
            <a:ext cx="6175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Л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1888" y="2974975"/>
            <a:ext cx="619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И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13738" y="3644900"/>
            <a:ext cx="619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И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23300" y="5013325"/>
            <a:ext cx="6175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Л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16391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23850" y="4959350"/>
            <a:ext cx="914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Все фигуры имеют углы.	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60000"/>
            </a:pPr>
            <a:endParaRPr lang="ru-RU" altLang="ru-RU" sz="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Все фигуры - прямоугольники.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8656"/>
          <a:stretch>
            <a:fillRect/>
          </a:stretch>
        </p:blipFill>
        <p:spPr bwMode="auto">
          <a:xfrm>
            <a:off x="2627313" y="1052513"/>
            <a:ext cx="374967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098" t="86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23850" y="4959350"/>
            <a:ext cx="914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Все фигуры имеют углы.	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60000"/>
            </a:pPr>
            <a:endParaRPr lang="ru-RU" altLang="ru-RU" sz="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Все фигуры - прямоугольники.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8656"/>
          <a:stretch>
            <a:fillRect/>
          </a:stretch>
        </p:blipFill>
        <p:spPr bwMode="auto">
          <a:xfrm>
            <a:off x="2627313" y="1052513"/>
            <a:ext cx="374967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098" t="86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70788" y="4964113"/>
            <a:ext cx="61753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Л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32688" y="5756275"/>
            <a:ext cx="61753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Л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18438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79388" y="4810125"/>
            <a:ext cx="914400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SzPct val="60000"/>
            </a:pPr>
            <a:r>
              <a:rPr lang="ru-RU" alt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Две фигуры — прямоугольники.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60000"/>
            </a:pPr>
            <a:endParaRPr lang="ru-RU" altLang="ru-RU" sz="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60000"/>
            </a:pPr>
            <a:r>
              <a:rPr lang="ru-RU" alt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В верхнем левом углу изображен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SzPct val="60000"/>
            </a:pPr>
            <a:r>
              <a:rPr lang="ru-RU" alt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круг.</a:t>
            </a:r>
            <a:r>
              <a:rPr lang="ru-RU" alt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8656"/>
          <a:stretch>
            <a:fillRect/>
          </a:stretch>
        </p:blipFill>
        <p:spPr bwMode="auto">
          <a:xfrm>
            <a:off x="2627313" y="1052513"/>
            <a:ext cx="374967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098" t="86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79388" y="4810125"/>
            <a:ext cx="914400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900"/>
              </a:spcBef>
              <a:buSzPct val="60000"/>
            </a:pPr>
            <a:r>
              <a:rPr lang="ru-RU" alt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Две фигуры — прямоугольники.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60000"/>
            </a:pPr>
            <a:endParaRPr lang="ru-RU" altLang="ru-RU" sz="8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DejaVu Sans" charset="0"/>
              <a:cs typeface="DejaVu Sans" charset="0"/>
            </a:endParaRP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60000"/>
            </a:pPr>
            <a:r>
              <a:rPr lang="ru-RU" alt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В верхнем левом углу изображен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SzPct val="60000"/>
            </a:pPr>
            <a:r>
              <a:rPr lang="ru-RU" altLang="ru-RU" sz="3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круг.</a:t>
            </a:r>
            <a:r>
              <a:rPr lang="ru-RU" altLang="ru-RU" sz="3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8350" y="4867275"/>
            <a:ext cx="619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И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99463" y="5845175"/>
            <a:ext cx="619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Л</a:t>
            </a:r>
            <a:endParaRPr lang="ru-RU" sz="4000" dirty="0">
              <a:latin typeface="Verdana" panose="020B0604030504040204" pitchFamily="34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8656"/>
          <a:stretch>
            <a:fillRect/>
          </a:stretch>
        </p:blipFill>
        <p:spPr bwMode="auto">
          <a:xfrm>
            <a:off x="2627313" y="1052513"/>
            <a:ext cx="374967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098" t="86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335" y="848531"/>
            <a:ext cx="843756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Понятия «истина» и «ложь»</a:t>
            </a:r>
          </a:p>
        </p:txBody>
      </p:sp>
      <p:pic>
        <p:nvPicPr>
          <p:cNvPr id="307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0500"/>
            <a:ext cx="22542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908050"/>
            <a:ext cx="130968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3802063"/>
            <a:ext cx="25050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71291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07950" y="4841875"/>
            <a:ext cx="93599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В классе все ученики — девочки.</a:t>
            </a:r>
          </a:p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 </a:t>
            </a:r>
          </a:p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В классе учатся и мальчики, и девочки.	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5544" b="5013"/>
          <a:stretch>
            <a:fillRect/>
          </a:stretch>
        </p:blipFill>
        <p:spPr bwMode="auto">
          <a:xfrm>
            <a:off x="2411413" y="981075"/>
            <a:ext cx="3903662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151" t="5544" b="50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07950" y="4841875"/>
            <a:ext cx="935990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В классе все ученики — девочки.</a:t>
            </a:r>
          </a:p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8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 </a:t>
            </a:r>
          </a:p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ejaVu Sans" charset="0"/>
                <a:cs typeface="DejaVu Sans" charset="0"/>
              </a:rPr>
              <a:t>В классе учатся и мальчики, и девочки.	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5544" b="5013"/>
          <a:stretch>
            <a:fillRect/>
          </a:stretch>
        </p:blipFill>
        <p:spPr bwMode="auto">
          <a:xfrm>
            <a:off x="2411413" y="981075"/>
            <a:ext cx="3903662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151" t="5544" b="50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26463" y="4827588"/>
            <a:ext cx="61753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Л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24875" y="5764213"/>
            <a:ext cx="619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И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22534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50825" y="4489450"/>
            <a:ext cx="9037638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a typeface="DejaVu Sans" charset="0"/>
                <a:cs typeface="DejaVu Sans" charset="0"/>
              </a:rPr>
              <a:t>	В классе девочек меньше, чем мальчиков.</a:t>
            </a:r>
          </a:p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a typeface="DejaVu Sans" charset="0"/>
                <a:cs typeface="DejaVu Sans" charset="0"/>
              </a:rPr>
              <a:t>	В классе мальчиков меньше, чем девочек.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5544" b="5013"/>
          <a:stretch>
            <a:fillRect/>
          </a:stretch>
        </p:blipFill>
        <p:spPr bwMode="auto">
          <a:xfrm>
            <a:off x="2411413" y="836613"/>
            <a:ext cx="3903662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151" t="5544" b="50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50825" y="4489450"/>
            <a:ext cx="9037638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a typeface="DejaVu Sans" charset="0"/>
                <a:cs typeface="DejaVu Sans" charset="0"/>
              </a:rPr>
              <a:t>	В классе девочек меньше, чем мальчиков.</a:t>
            </a:r>
          </a:p>
          <a:p>
            <a:pPr eaLnBrk="1" hangingPunct="1">
              <a:spcBef>
                <a:spcPts val="800"/>
              </a:spcBef>
              <a:buSzPct val="60000"/>
            </a:pPr>
            <a:r>
              <a:rPr lang="ru-RU" altLang="ru-RU" sz="3200">
                <a:solidFill>
                  <a:srgbClr val="000099"/>
                </a:solidFill>
                <a:ea typeface="DejaVu Sans" charset="0"/>
                <a:cs typeface="DejaVu Sans" charset="0"/>
              </a:rPr>
              <a:t>	В классе мальчиков меньше, чем девочек.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43863" y="4652963"/>
            <a:ext cx="617537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Л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42275" y="5954713"/>
            <a:ext cx="619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И</a:t>
            </a:r>
            <a:endParaRPr lang="ru-RU" sz="4000" dirty="0">
              <a:latin typeface="Verdana" panose="020B0604030504040204" pitchFamily="34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5544" b="5013"/>
          <a:stretch>
            <a:fillRect/>
          </a:stretch>
        </p:blipFill>
        <p:spPr bwMode="auto">
          <a:xfrm>
            <a:off x="2411413" y="836613"/>
            <a:ext cx="3903662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6151" t="5544" b="501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431800" y="1268413"/>
            <a:ext cx="83883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chemeClr val="tx1"/>
                </a:solidFill>
              </a:rPr>
              <a:t>У всех собак по три ноги и по два хвоста. Они могут летать и кукарекать.</a:t>
            </a:r>
          </a:p>
        </p:txBody>
      </p:sp>
      <p:sp>
        <p:nvSpPr>
          <p:cNvPr id="25604" name="Прямоугольник 9"/>
          <p:cNvSpPr>
            <a:spLocks noChangeArrowheads="1"/>
          </p:cNvSpPr>
          <p:nvPr/>
        </p:nvSpPr>
        <p:spPr bwMode="auto">
          <a:xfrm>
            <a:off x="431800" y="3213100"/>
            <a:ext cx="838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chemeClr val="tx1"/>
                </a:solidFill>
              </a:rPr>
              <a:t>Земля – плоская.</a:t>
            </a:r>
          </a:p>
        </p:txBody>
      </p:sp>
      <p:sp>
        <p:nvSpPr>
          <p:cNvPr id="25605" name="Прямоугольник 10"/>
          <p:cNvSpPr>
            <a:spLocks noChangeArrowheads="1"/>
          </p:cNvSpPr>
          <p:nvPr/>
        </p:nvSpPr>
        <p:spPr bwMode="auto">
          <a:xfrm>
            <a:off x="422275" y="4425950"/>
            <a:ext cx="838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chemeClr val="tx1"/>
                </a:solidFill>
              </a:rPr>
              <a:t>Земля – шарообразная.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02613" y="1700213"/>
            <a:ext cx="617537" cy="706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Л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91500" y="4302125"/>
            <a:ext cx="619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И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26628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  <p:sp>
        <p:nvSpPr>
          <p:cNvPr id="26629" name="Прямоугольник 1"/>
          <p:cNvSpPr>
            <a:spLocks noChangeArrowheads="1"/>
          </p:cNvSpPr>
          <p:nvPr/>
        </p:nvSpPr>
        <p:spPr bwMode="auto">
          <a:xfrm>
            <a:off x="431800" y="1268413"/>
            <a:ext cx="83883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chemeClr val="tx1"/>
                </a:solidFill>
              </a:rPr>
              <a:t>У всех собак по три ноги и по два хвоста. Они могут летать и кукарекать.</a:t>
            </a:r>
          </a:p>
        </p:txBody>
      </p:sp>
      <p:sp>
        <p:nvSpPr>
          <p:cNvPr id="26630" name="Прямоугольник 9"/>
          <p:cNvSpPr>
            <a:spLocks noChangeArrowheads="1"/>
          </p:cNvSpPr>
          <p:nvPr/>
        </p:nvSpPr>
        <p:spPr bwMode="auto">
          <a:xfrm>
            <a:off x="431800" y="3213100"/>
            <a:ext cx="838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chemeClr val="tx1"/>
                </a:solidFill>
              </a:rPr>
              <a:t>Земля – плоская.</a:t>
            </a:r>
          </a:p>
        </p:txBody>
      </p:sp>
      <p:sp>
        <p:nvSpPr>
          <p:cNvPr id="26631" name="Прямоугольник 10"/>
          <p:cNvSpPr>
            <a:spLocks noChangeArrowheads="1"/>
          </p:cNvSpPr>
          <p:nvPr/>
        </p:nvSpPr>
        <p:spPr bwMode="auto">
          <a:xfrm>
            <a:off x="422275" y="4425950"/>
            <a:ext cx="838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chemeClr val="tx1"/>
                </a:solidFill>
              </a:rPr>
              <a:t>Земля – шарообразная.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01025" y="3089275"/>
            <a:ext cx="617538" cy="706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Л</a:t>
            </a:r>
            <a:endParaRPr lang="ru-RU" sz="4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0" y="333375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00B05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Придумай по картинке два истинных и два ложных высказывания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733550"/>
            <a:ext cx="5487987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0" y="333375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008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Придумай по картинке два истинных и два ложных высказывания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27175"/>
            <a:ext cx="6697663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684213" y="1844675"/>
            <a:ext cx="81724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Высказывание</a:t>
            </a:r>
            <a:r>
              <a:rPr lang="ru-RU" altLang="ru-RU" sz="4000" b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– это предложение,</a:t>
            </a:r>
            <a:endParaRPr lang="en-US" altLang="ru-RU" sz="4000" b="1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r>
              <a:rPr lang="ru-RU" altLang="ru-RU" sz="4000" b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о котором можно сказать истинно </a:t>
            </a:r>
            <a:endParaRPr lang="en-US" altLang="ru-RU" sz="4000" b="1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r>
              <a:rPr lang="ru-RU" altLang="ru-RU" sz="4000" b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оно или ложно.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-161925" y="260350"/>
            <a:ext cx="93249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Истина</a:t>
            </a:r>
            <a:r>
              <a:rPr lang="ru-RU" altLang="ru-RU" sz="2800" b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– это то, что соответствует действительности </a:t>
            </a:r>
          </a:p>
          <a:p>
            <a:pPr algn="ctr"/>
            <a:endParaRPr lang="ru-RU" altLang="ru-RU" sz="2800" b="1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Ложь</a:t>
            </a:r>
            <a:r>
              <a:rPr lang="ru-RU" altLang="ru-RU" sz="2800" b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– это то, что действительности не соответствует</a:t>
            </a:r>
          </a:p>
        </p:txBody>
      </p:sp>
      <p:pic>
        <p:nvPicPr>
          <p:cNvPr id="512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297973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95488"/>
            <a:ext cx="2028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88988" y="4581525"/>
            <a:ext cx="2763837" cy="1468438"/>
          </a:xfrm>
          <a:prstGeom prst="wedgeRoundRectCallout">
            <a:avLst>
              <a:gd name="adj1" fmla="val -7612"/>
              <a:gd name="adj2" fmla="val -1171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«На рисунке изображён лист клёна»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249863" y="4595813"/>
            <a:ext cx="2763837" cy="1573212"/>
          </a:xfrm>
          <a:prstGeom prst="wedgeRoundRectCallout">
            <a:avLst>
              <a:gd name="adj1" fmla="val 26112"/>
              <a:gd name="adj2" fmla="val -1060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«На рисунке изображён лист клёна»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-161925" y="260350"/>
            <a:ext cx="93249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Истина</a:t>
            </a:r>
            <a:r>
              <a:rPr lang="ru-RU" altLang="ru-RU" sz="2800" b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– это то, что соответствует действительности </a:t>
            </a:r>
          </a:p>
          <a:p>
            <a:pPr algn="ctr"/>
            <a:endParaRPr lang="ru-RU" altLang="ru-RU" sz="2800" b="1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ru-RU" altLang="ru-RU" sz="2800" b="1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Ложь</a:t>
            </a:r>
            <a:r>
              <a:rPr lang="ru-RU" altLang="ru-RU" sz="2800" b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– это то, что действительности не соответствует</a:t>
            </a: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297973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95488"/>
            <a:ext cx="2028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88988" y="4581525"/>
            <a:ext cx="2763837" cy="1468438"/>
          </a:xfrm>
          <a:prstGeom prst="wedgeRoundRectCallout">
            <a:avLst>
              <a:gd name="adj1" fmla="val -7612"/>
              <a:gd name="adj2" fmla="val -1171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«На рисунке изображён лист клёна»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249863" y="4595813"/>
            <a:ext cx="2763837" cy="1573212"/>
          </a:xfrm>
          <a:prstGeom prst="wedgeRoundRectCallout">
            <a:avLst>
              <a:gd name="adj1" fmla="val 26112"/>
              <a:gd name="adj2" fmla="val -10604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«На рисунке изображён лист клёна»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75" y="5314950"/>
            <a:ext cx="61912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И</a:t>
            </a:r>
            <a:endParaRPr lang="ru-RU" sz="4000" dirty="0">
              <a:latin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13700" y="5381625"/>
            <a:ext cx="6175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Л</a:t>
            </a:r>
            <a:endParaRPr lang="ru-RU" sz="40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228123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95288" y="1052513"/>
            <a:ext cx="2160587" cy="1584325"/>
          </a:xfrm>
          <a:prstGeom prst="wedgeRoundRectCallout">
            <a:avLst>
              <a:gd name="adj1" fmla="val 62541"/>
              <a:gd name="adj2" fmla="val 584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«Полная луна похожа на блин, а месяц – на серп»</a:t>
            </a:r>
          </a:p>
        </p:txBody>
      </p:sp>
      <p:pic>
        <p:nvPicPr>
          <p:cNvPr id="717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23925"/>
            <a:ext cx="323056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732588" y="931863"/>
            <a:ext cx="2160587" cy="1584325"/>
          </a:xfrm>
          <a:prstGeom prst="wedgeRoundRectCallout">
            <a:avLst>
              <a:gd name="adj1" fmla="val -77699"/>
              <a:gd name="adj2" fmla="val 5200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«Компьютер – помощник человека при счёте»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030538"/>
            <a:ext cx="3451225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4086225" y="3316288"/>
            <a:ext cx="2159000" cy="1336675"/>
          </a:xfrm>
          <a:prstGeom prst="wedgeRoundRectCallout">
            <a:avLst>
              <a:gd name="adj1" fmla="val 95464"/>
              <a:gd name="adj2" fmla="val -150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«Телефон служит средством связи»</a:t>
            </a:r>
          </a:p>
        </p:txBody>
      </p:sp>
      <p:pic>
        <p:nvPicPr>
          <p:cNvPr id="7177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852738"/>
            <a:ext cx="1658938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763713" y="3789363"/>
            <a:ext cx="2160587" cy="1174750"/>
          </a:xfrm>
          <a:prstGeom prst="wedgeRoundRectCallout">
            <a:avLst>
              <a:gd name="adj1" fmla="val -82829"/>
              <a:gd name="adj2" fmla="val 181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«Жираф – самое длинношеее животное»</a:t>
            </a:r>
          </a:p>
        </p:txBody>
      </p:sp>
      <p:pic>
        <p:nvPicPr>
          <p:cNvPr id="7179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970463"/>
            <a:ext cx="135096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6948488" y="4964113"/>
            <a:ext cx="2016125" cy="1230312"/>
          </a:xfrm>
          <a:prstGeom prst="wedgeRoundRectCallout">
            <a:avLst>
              <a:gd name="adj1" fmla="val -82829"/>
              <a:gd name="adj2" fmla="val 181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«Арбуз – самая большая ягода»</a:t>
            </a:r>
          </a:p>
        </p:txBody>
      </p:sp>
      <p:pic>
        <p:nvPicPr>
          <p:cNvPr id="7181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5562600"/>
            <a:ext cx="17795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3224213" y="5300663"/>
            <a:ext cx="2068512" cy="1230312"/>
          </a:xfrm>
          <a:prstGeom prst="wedgeRoundRectCallout">
            <a:avLst>
              <a:gd name="adj1" fmla="val -82829"/>
              <a:gd name="adj2" fmla="val 181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«Паук не является насекомым»</a:t>
            </a:r>
          </a:p>
        </p:txBody>
      </p:sp>
      <p:sp>
        <p:nvSpPr>
          <p:cNvPr id="7183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2281238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95288" y="1052513"/>
            <a:ext cx="2160587" cy="1584325"/>
          </a:xfrm>
          <a:prstGeom prst="wedgeRoundRectCallout">
            <a:avLst>
              <a:gd name="adj1" fmla="val 62541"/>
              <a:gd name="adj2" fmla="val 584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«Полная луна похожа на блин, а месяц – на серп»</a:t>
            </a:r>
          </a:p>
        </p:txBody>
      </p:sp>
      <p:pic>
        <p:nvPicPr>
          <p:cNvPr id="819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23925"/>
            <a:ext cx="323056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732588" y="931863"/>
            <a:ext cx="2160587" cy="1584325"/>
          </a:xfrm>
          <a:prstGeom prst="wedgeRoundRectCallout">
            <a:avLst>
              <a:gd name="adj1" fmla="val -77699"/>
              <a:gd name="adj2" fmla="val 5200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«Компьютер – помощник человека при счёте»</a:t>
            </a:r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3030538"/>
            <a:ext cx="3451225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4086225" y="3316288"/>
            <a:ext cx="2159000" cy="1336675"/>
          </a:xfrm>
          <a:prstGeom prst="wedgeRoundRectCallout">
            <a:avLst>
              <a:gd name="adj1" fmla="val 95464"/>
              <a:gd name="adj2" fmla="val -150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«Телефон служит средством связи»</a:t>
            </a:r>
          </a:p>
        </p:txBody>
      </p:sp>
      <p:pic>
        <p:nvPicPr>
          <p:cNvPr id="8201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852738"/>
            <a:ext cx="1658938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763713" y="3789363"/>
            <a:ext cx="2160587" cy="1174750"/>
          </a:xfrm>
          <a:prstGeom prst="wedgeRoundRectCallout">
            <a:avLst>
              <a:gd name="adj1" fmla="val -82829"/>
              <a:gd name="adj2" fmla="val 181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«Жираф – самое длинношеее животное»</a:t>
            </a:r>
          </a:p>
        </p:txBody>
      </p:sp>
      <p:pic>
        <p:nvPicPr>
          <p:cNvPr id="8203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970463"/>
            <a:ext cx="1350963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6948488" y="4964113"/>
            <a:ext cx="2016125" cy="1230312"/>
          </a:xfrm>
          <a:prstGeom prst="wedgeRoundRectCallout">
            <a:avLst>
              <a:gd name="adj1" fmla="val -82829"/>
              <a:gd name="adj2" fmla="val 181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«Арбуз – самая большая ягода»</a:t>
            </a:r>
          </a:p>
        </p:txBody>
      </p:sp>
      <p:pic>
        <p:nvPicPr>
          <p:cNvPr id="8205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5562600"/>
            <a:ext cx="17795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кругленная прямоугольная выноска 15"/>
          <p:cNvSpPr/>
          <p:nvPr/>
        </p:nvSpPr>
        <p:spPr>
          <a:xfrm>
            <a:off x="3224213" y="5300663"/>
            <a:ext cx="2068512" cy="1230312"/>
          </a:xfrm>
          <a:prstGeom prst="wedgeRoundRectCallout">
            <a:avLst>
              <a:gd name="adj1" fmla="val -82829"/>
              <a:gd name="adj2" fmla="val 181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«Паук не является насекомым»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29441" y="0"/>
            <a:ext cx="768511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Истинные высказывания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58850"/>
            <a:ext cx="22320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411413" y="1052513"/>
            <a:ext cx="1873250" cy="1174750"/>
          </a:xfrm>
          <a:prstGeom prst="wedgeRoundRectCallout">
            <a:avLst>
              <a:gd name="adj1" fmla="val -82829"/>
              <a:gd name="adj2" fmla="val 181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«Боровики – ядовитые грибы»</a:t>
            </a:r>
          </a:p>
        </p:txBody>
      </p:sp>
      <p:pic>
        <p:nvPicPr>
          <p:cNvPr id="922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0825"/>
            <a:ext cx="13858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88988"/>
            <a:ext cx="13747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7026275" y="1665288"/>
            <a:ext cx="1866900" cy="1303337"/>
          </a:xfrm>
          <a:prstGeom prst="wedgeRoundRectCallout">
            <a:avLst>
              <a:gd name="adj1" fmla="val -118103"/>
              <a:gd name="adj2" fmla="val -132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«Планета Земля больше Солнца»</a:t>
            </a:r>
          </a:p>
        </p:txBody>
      </p:sp>
      <p:pic>
        <p:nvPicPr>
          <p:cNvPr id="9224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825750"/>
            <a:ext cx="33083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33375" y="3141663"/>
            <a:ext cx="1728788" cy="1174750"/>
          </a:xfrm>
          <a:prstGeom prst="wedgeRoundRectCallout">
            <a:avLst>
              <a:gd name="adj1" fmla="val 114632"/>
              <a:gd name="adj2" fmla="val -130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«Все крокодилы летают»</a:t>
            </a:r>
          </a:p>
        </p:txBody>
      </p:sp>
      <p:pic>
        <p:nvPicPr>
          <p:cNvPr id="9226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437063"/>
            <a:ext cx="1854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316413"/>
            <a:ext cx="1800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13100"/>
            <a:ext cx="226695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4859338" y="3141663"/>
            <a:ext cx="2017712" cy="1304925"/>
          </a:xfrm>
          <a:prstGeom prst="wedgeRoundRectCallout">
            <a:avLst>
              <a:gd name="adj1" fmla="val 86314"/>
              <a:gd name="adj2" fmla="val 164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«Российский флаг выглядит так»</a:t>
            </a:r>
          </a:p>
        </p:txBody>
      </p:sp>
      <p:pic>
        <p:nvPicPr>
          <p:cNvPr id="9230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4621213"/>
            <a:ext cx="2309813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6878638" y="5084763"/>
            <a:ext cx="1865312" cy="1008062"/>
          </a:xfrm>
          <a:prstGeom prst="wedgeRoundRectCallout">
            <a:avLst>
              <a:gd name="adj1" fmla="val -99586"/>
              <a:gd name="adj2" fmla="val -37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«Яблоко – это овощ»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730500" y="5300663"/>
            <a:ext cx="1841500" cy="1247775"/>
          </a:xfrm>
          <a:prstGeom prst="wedgeRoundRectCallout">
            <a:avLst>
              <a:gd name="adj1" fmla="val -131999"/>
              <a:gd name="adj2" fmla="val -494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«Дети старше своих родителей»</a:t>
            </a:r>
          </a:p>
        </p:txBody>
      </p:sp>
      <p:sp>
        <p:nvSpPr>
          <p:cNvPr id="9233" name="Text Box 1"/>
          <p:cNvSpPr txBox="1">
            <a:spLocks noChangeArrowheads="1"/>
          </p:cNvSpPr>
          <p:nvPr/>
        </p:nvSpPr>
        <p:spPr bwMode="auto">
          <a:xfrm>
            <a:off x="0" y="17463"/>
            <a:ext cx="92519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4000" b="1">
                <a:solidFill>
                  <a:srgbClr val="FF0000"/>
                </a:solidFill>
                <a:latin typeface="Times New Roman" pitchFamily="16" charset="0"/>
                <a:ea typeface="DejaVu Sans" charset="0"/>
                <a:cs typeface="Times New Roman" pitchFamily="16" charset="0"/>
              </a:rPr>
              <a:t>Оцените  истинность высказываний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6270" y="0"/>
            <a:ext cx="723146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Ложные высказывания</a:t>
            </a:r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58850"/>
            <a:ext cx="22320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411413" y="1052513"/>
            <a:ext cx="1873250" cy="1174750"/>
          </a:xfrm>
          <a:prstGeom prst="wedgeRoundRectCallout">
            <a:avLst>
              <a:gd name="adj1" fmla="val -82829"/>
              <a:gd name="adj2" fmla="val 1818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«Боровики – ядовитые грибы»</a:t>
            </a:r>
          </a:p>
        </p:txBody>
      </p:sp>
      <p:pic>
        <p:nvPicPr>
          <p:cNvPr id="1024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0825"/>
            <a:ext cx="13858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788988"/>
            <a:ext cx="13747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7026275" y="1665288"/>
            <a:ext cx="1866900" cy="1303337"/>
          </a:xfrm>
          <a:prstGeom prst="wedgeRoundRectCallout">
            <a:avLst>
              <a:gd name="adj1" fmla="val -118103"/>
              <a:gd name="adj2" fmla="val -132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«Планета Земля больше Солнца»</a:t>
            </a:r>
          </a:p>
        </p:txBody>
      </p:sp>
      <p:pic>
        <p:nvPicPr>
          <p:cNvPr id="1024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825750"/>
            <a:ext cx="330835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333375" y="3141663"/>
            <a:ext cx="1728788" cy="1174750"/>
          </a:xfrm>
          <a:prstGeom prst="wedgeRoundRectCallout">
            <a:avLst>
              <a:gd name="adj1" fmla="val 114632"/>
              <a:gd name="adj2" fmla="val -130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«Все крокодилы летают»</a:t>
            </a:r>
          </a:p>
        </p:txBody>
      </p:sp>
      <p:pic>
        <p:nvPicPr>
          <p:cNvPr id="1025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4437063"/>
            <a:ext cx="1854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316413"/>
            <a:ext cx="1800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13100"/>
            <a:ext cx="226695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4859338" y="3141663"/>
            <a:ext cx="2017712" cy="1304925"/>
          </a:xfrm>
          <a:prstGeom prst="wedgeRoundRectCallout">
            <a:avLst>
              <a:gd name="adj1" fmla="val 86314"/>
              <a:gd name="adj2" fmla="val 1649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«Российский флаг выглядит так»</a:t>
            </a:r>
          </a:p>
        </p:txBody>
      </p:sp>
      <p:pic>
        <p:nvPicPr>
          <p:cNvPr id="10255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4621213"/>
            <a:ext cx="2309813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6878638" y="5084763"/>
            <a:ext cx="1865312" cy="1008062"/>
          </a:xfrm>
          <a:prstGeom prst="wedgeRoundRectCallout">
            <a:avLst>
              <a:gd name="adj1" fmla="val -99586"/>
              <a:gd name="adj2" fmla="val -374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«Яблоко – это овощ»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730500" y="5300663"/>
            <a:ext cx="1841500" cy="1247775"/>
          </a:xfrm>
          <a:prstGeom prst="wedgeRoundRectCallout">
            <a:avLst>
              <a:gd name="adj1" fmla="val -131999"/>
              <a:gd name="adj2" fmla="val -494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«Дети старше своих родителей»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</TotalTime>
  <Words>578</Words>
  <Application>Microsoft Office PowerPoint</Application>
  <PresentationFormat>Экран (4:3)</PresentationFormat>
  <Paragraphs>154</Paragraphs>
  <Slides>27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Ирина Андреевна</cp:lastModifiedBy>
  <cp:revision>95</cp:revision>
  <cp:lastPrinted>1601-01-01T00:00:00Z</cp:lastPrinted>
  <dcterms:created xsi:type="dcterms:W3CDTF">2009-11-25T16:46:41Z</dcterms:created>
  <dcterms:modified xsi:type="dcterms:W3CDTF">2022-12-27T11:09:28Z</dcterms:modified>
</cp:coreProperties>
</file>