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17" autoAdjust="0"/>
  </p:normalViewPr>
  <p:slideViewPr>
    <p:cSldViewPr>
      <p:cViewPr varScale="1"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30F413C-983D-4205-81CB-68DF12A099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2BDDC-DD06-4B17-8B63-0F599838822F}" type="slidenum">
              <a:rPr lang="ru-RU"/>
              <a:pPr/>
              <a:t>10</a:t>
            </a:fld>
            <a:endParaRPr lang="ru-RU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Для 11 класса.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483BD-A23D-4089-A7D7-A8AB1A2C83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F65BC-E9EA-4FED-B2A1-5B998DF41A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EDB67-90AD-4740-93C1-FCDE966D5E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3FE1F-7F00-4BDE-8316-0886214E4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7C201-9C7E-4530-81CB-26B941F343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03970-EA8D-4732-80B6-FA75DC0FAD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CF535-6F07-44FC-AE53-313C25E5D5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589B1-8576-4932-B7AE-C15D88A104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B0B2B-237F-40F4-B089-4D781DA758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6FF97-A818-4AFD-80B9-ECB790A74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C835B-E027-4912-8EE8-A9F23A0FD8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23E88-9994-4CAC-B3AB-91A5F15927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49F2150-D2B1-46DE-B23B-8FF63949EA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Мемориал в Берлине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76600" y="1916113"/>
            <a:ext cx="5759450" cy="1470025"/>
          </a:xfrm>
        </p:spPr>
        <p:txBody>
          <a:bodyPr/>
          <a:lstStyle/>
          <a:p>
            <a:pPr eaLnBrk="1" hangingPunct="1"/>
            <a:r>
              <a:rPr lang="ru-RU" sz="8000" b="1" dirty="0" smtClean="0">
                <a:solidFill>
                  <a:srgbClr val="FF0000"/>
                </a:solidFill>
              </a:rPr>
              <a:t>Холокост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5445125"/>
            <a:ext cx="6400800" cy="1296988"/>
          </a:xfrm>
        </p:spPr>
        <p:txBody>
          <a:bodyPr/>
          <a:lstStyle/>
          <a:p>
            <a:pPr eaLnBrk="1" hangingPunct="1"/>
            <a:r>
              <a:rPr lang="ru-RU" b="1" dirty="0" smtClean="0"/>
              <a:t>Геноцид еврейского народа</a:t>
            </a:r>
          </a:p>
          <a:p>
            <a:pPr eaLnBrk="1" hangingPunct="1"/>
            <a:r>
              <a:rPr lang="ru-RU" b="1" dirty="0" smtClean="0"/>
              <a:t>1933 – 1945 гг.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Мемориал в Берлине_1"/>
          <p:cNvPicPr>
            <a:picLocks noChangeAspect="1" noChangeArrowheads="1"/>
          </p:cNvPicPr>
          <p:nvPr/>
        </p:nvPicPr>
        <p:blipFill>
          <a:blip r:embed="rId3" cstate="print">
            <a:lum contrast="-80000"/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Отрицание холокоста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9750" y="1052513"/>
            <a:ext cx="8229600" cy="6477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Подвергаются сомнению:</a:t>
            </a:r>
          </a:p>
        </p:txBody>
      </p:sp>
      <p:sp>
        <p:nvSpPr>
          <p:cNvPr id="11269" name="Text Box 10"/>
          <p:cNvSpPr txBox="1">
            <a:spLocks noChangeArrowheads="1"/>
          </p:cNvSpPr>
          <p:nvPr/>
        </p:nvSpPr>
        <p:spPr bwMode="auto">
          <a:xfrm>
            <a:off x="1331913" y="4581525"/>
            <a:ext cx="655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539750" y="2846388"/>
            <a:ext cx="3097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/>
              <a:t>Число жертв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5148263" y="2787650"/>
            <a:ext cx="360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/>
              <a:t>Существование плана уничтожения евреев и цыган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323850" y="5386388"/>
            <a:ext cx="84597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3200"/>
              <a:t>В некоторых странах Европы отрицание холокоста карается законом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2555875" y="3789363"/>
            <a:ext cx="360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/>
              <a:t>Морально-этическая оценка</a:t>
            </a:r>
          </a:p>
        </p:txBody>
      </p:sp>
      <p:sp>
        <p:nvSpPr>
          <p:cNvPr id="14363" name="Line 27"/>
          <p:cNvSpPr>
            <a:spLocks noChangeShapeType="1"/>
          </p:cNvSpPr>
          <p:nvPr/>
        </p:nvSpPr>
        <p:spPr bwMode="auto">
          <a:xfrm flipH="1">
            <a:off x="2411413" y="4005263"/>
            <a:ext cx="38893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6" name="Line 30"/>
          <p:cNvSpPr>
            <a:spLocks noChangeShapeType="1"/>
          </p:cNvSpPr>
          <p:nvPr/>
        </p:nvSpPr>
        <p:spPr bwMode="auto">
          <a:xfrm flipH="1">
            <a:off x="2268538" y="1773238"/>
            <a:ext cx="1008062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67" name="Line 31"/>
          <p:cNvSpPr>
            <a:spLocks noChangeShapeType="1"/>
          </p:cNvSpPr>
          <p:nvPr/>
        </p:nvSpPr>
        <p:spPr bwMode="auto">
          <a:xfrm>
            <a:off x="5868988" y="1700213"/>
            <a:ext cx="10795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68" name="Line 32"/>
          <p:cNvSpPr>
            <a:spLocks noChangeShapeType="1"/>
          </p:cNvSpPr>
          <p:nvPr/>
        </p:nvSpPr>
        <p:spPr bwMode="auto">
          <a:xfrm>
            <a:off x="4427538" y="1773238"/>
            <a:ext cx="0" cy="194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684213" y="4652963"/>
            <a:ext cx="7993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Одно дело – спорить о фактах, и другое – оправдывать беззаконие</a:t>
            </a:r>
          </a:p>
        </p:txBody>
      </p:sp>
      <p:sp>
        <p:nvSpPr>
          <p:cNvPr id="14370" name="Line 34"/>
          <p:cNvSpPr>
            <a:spLocks noChangeShapeType="1"/>
          </p:cNvSpPr>
          <p:nvPr/>
        </p:nvSpPr>
        <p:spPr bwMode="auto">
          <a:xfrm>
            <a:off x="4427538" y="4149725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51" grpId="0"/>
      <p:bldP spid="14363" grpId="0" animBg="1"/>
      <p:bldP spid="14366" grpId="0" animBg="1"/>
      <p:bldP spid="14367" grpId="0" animBg="1"/>
      <p:bldP spid="14368" grpId="0" animBg="1"/>
      <p:bldP spid="14369" grpId="0"/>
      <p:bldP spid="1437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Мемориал в Берлине_1"/>
          <p:cNvPicPr>
            <a:picLocks noChangeAspect="1" noChangeArrowheads="1"/>
          </p:cNvPicPr>
          <p:nvPr/>
        </p:nvPicPr>
        <p:blipFill>
          <a:blip r:embed="rId2" cstate="print">
            <a:lum contrast="-80000"/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Жертвы Холокоста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707188" cy="24765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Уничтожено: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mtClean="0"/>
              <a:t>35% евреев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mtClean="0"/>
              <a:t>30% цыган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mtClean="0"/>
              <a:t>25% белорусов</a:t>
            </a:r>
          </a:p>
        </p:txBody>
      </p:sp>
      <p:pic>
        <p:nvPicPr>
          <p:cNvPr id="5125" name="Picture 5" descr="Освенцим - сжигание труп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5246688"/>
            <a:ext cx="1249363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Винниц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3862388"/>
            <a:ext cx="1852612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Дети Освенцима, жертвы мед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8400" y="5230813"/>
            <a:ext cx="1798638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4284663" y="2133600"/>
            <a:ext cx="46085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–   (6 млн. человек)</a:t>
            </a:r>
          </a:p>
          <a:p>
            <a:pPr>
              <a:spcBef>
                <a:spcPct val="50000"/>
              </a:spcBef>
            </a:pPr>
            <a:r>
              <a:rPr lang="ru-RU" sz="3200"/>
              <a:t>–   (200 тыс. человек)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Мемориал в Берлине_1"/>
          <p:cNvPicPr>
            <a:picLocks noChangeAspect="1" noChangeArrowheads="1"/>
          </p:cNvPicPr>
          <p:nvPr/>
        </p:nvPicPr>
        <p:blipFill>
          <a:blip r:embed="rId2" cstate="print">
            <a:lum contrast="-80000"/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463" y="0"/>
            <a:ext cx="4259262" cy="850900"/>
          </a:xfrm>
        </p:spPr>
        <p:txBody>
          <a:bodyPr/>
          <a:lstStyle/>
          <a:p>
            <a:pPr eaLnBrk="1" hangingPunct="1"/>
            <a:r>
              <a:rPr lang="ru-RU" smtClean="0"/>
              <a:t>Адольф Гитлер</a:t>
            </a:r>
          </a:p>
        </p:txBody>
      </p:sp>
      <p:pic>
        <p:nvPicPr>
          <p:cNvPr id="4101" name="Picture 5" descr="Гитлер 1"/>
          <p:cNvPicPr>
            <a:picLocks noChangeAspect="1" noChangeArrowheads="1"/>
          </p:cNvPicPr>
          <p:nvPr/>
        </p:nvPicPr>
        <p:blipFill>
          <a:blip r:embed="rId3" cstate="print"/>
          <a:srcRect b="11894"/>
          <a:stretch>
            <a:fillRect/>
          </a:stretch>
        </p:blipFill>
        <p:spPr bwMode="auto">
          <a:xfrm>
            <a:off x="1979613" y="836613"/>
            <a:ext cx="5210175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Гитлер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6475" y="125413"/>
            <a:ext cx="4591050" cy="660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Гитлер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744538"/>
            <a:ext cx="7200900" cy="60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410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02683E-6 L 0.12917 1.02683E-6 C 0.18715 1.02683E-6 0.25851 0.06776 0.25851 0.12326 L 0.25851 0.24653 " pathEditMode="relative" rAng="0" ptsTypes="FfFF">
                                      <p:cBhvr>
                                        <p:cTn id="22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410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5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410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019E-6 L 0.12604 2.59019E-6 C 0.18247 2.59019E-6 0.25208 -0.05412 0.25208 -0.09806 L 0.25208 -0.19612 " pathEditMode="relative" rAng="0" ptsTypes="FfFF">
                                      <p:cBhvr>
                                        <p:cTn id="48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" y="-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Мемориал в Берлине_1"/>
          <p:cNvPicPr>
            <a:picLocks noChangeAspect="1" noChangeArrowheads="1"/>
          </p:cNvPicPr>
          <p:nvPr/>
        </p:nvPicPr>
        <p:blipFill>
          <a:blip r:embed="rId2" cstate="print">
            <a:lum contrast="-80000"/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975"/>
            <a:ext cx="8229600" cy="854075"/>
          </a:xfrm>
        </p:spPr>
        <p:txBody>
          <a:bodyPr/>
          <a:lstStyle/>
          <a:p>
            <a:pPr eaLnBrk="1" hangingPunct="1"/>
            <a:r>
              <a:rPr lang="ru-RU" dirty="0" smtClean="0"/>
              <a:t>Планы нацистской Германии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3455988" cy="4751387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sz="2800" dirty="0" smtClean="0"/>
              <a:t>Расширение «жизненного пространства»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800" dirty="0" smtClean="0"/>
              <a:t>Уничтожение неполноценных рас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800" dirty="0" smtClean="0"/>
              <a:t>Уничтожение политических оппонентов</a:t>
            </a:r>
          </a:p>
        </p:txBody>
      </p:sp>
      <p:pic>
        <p:nvPicPr>
          <p:cNvPr id="7174" name="Picture 6" descr="Карта Европ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2600" y="1557338"/>
            <a:ext cx="4851400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Мемориал в Берлине_1"/>
          <p:cNvPicPr>
            <a:picLocks noChangeAspect="1" noChangeArrowheads="1"/>
          </p:cNvPicPr>
          <p:nvPr/>
        </p:nvPicPr>
        <p:blipFill>
          <a:blip r:embed="rId2" cstate="print">
            <a:lum contrast="-80000"/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792163"/>
          </a:xfrm>
        </p:spPr>
        <p:txBody>
          <a:bodyPr/>
          <a:lstStyle/>
          <a:p>
            <a:pPr eaLnBrk="1" hangingPunct="1"/>
            <a:r>
              <a:rPr lang="ru-RU" dirty="0" smtClean="0"/>
              <a:t>История геноцида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53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dirty="0" smtClean="0"/>
              <a:t>1935 г. – Нюрнбергские законы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23850" y="1484313"/>
            <a:ext cx="8640763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Гражданином может быть лишь тот, кто обладает «германской или родственной ей кровью»</a:t>
            </a:r>
          </a:p>
          <a:p>
            <a:pPr>
              <a:spcBef>
                <a:spcPct val="50000"/>
              </a:spcBef>
            </a:pPr>
            <a:r>
              <a:rPr lang="ru-RU"/>
              <a:t>Евреи и цыгане не могут быть гражданами Рейха.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68313" y="2636838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3200" dirty="0"/>
              <a:t>1938 г. – Хрустальная ночь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23850" y="3213100"/>
            <a:ext cx="8640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Первая массовая акция насилия над евреями в Германии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468313" y="36449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3200" dirty="0"/>
              <a:t>1939 – 1945 гг. – Вторая мировая война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323850" y="4076700"/>
            <a:ext cx="8640763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Создание гетто</a:t>
            </a:r>
          </a:p>
          <a:p>
            <a:pPr>
              <a:spcBef>
                <a:spcPct val="50000"/>
              </a:spcBef>
            </a:pPr>
            <a:r>
              <a:rPr lang="ru-RU"/>
              <a:t>Массовые расстрелы</a:t>
            </a:r>
          </a:p>
          <a:p>
            <a:pPr>
              <a:spcBef>
                <a:spcPct val="50000"/>
              </a:spcBef>
            </a:pPr>
            <a:r>
              <a:rPr lang="ru-RU"/>
              <a:t>Лагеря смерти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468313" y="5300663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3200" dirty="0"/>
              <a:t>1942 г. – Программа окончательного решения еврейского вопроса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8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8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  <p:bldP spid="8198" grpId="0" build="p"/>
      <p:bldP spid="8200" grpId="0" build="p"/>
      <p:bldP spid="820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Мемориал в Берлине_1"/>
          <p:cNvPicPr>
            <a:picLocks noChangeAspect="1" noChangeArrowheads="1"/>
          </p:cNvPicPr>
          <p:nvPr/>
        </p:nvPicPr>
        <p:blipFill>
          <a:blip r:embed="rId2" cstate="print">
            <a:lum contrast="-80000"/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8636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chemeClr val="tx1"/>
                </a:solidFill>
              </a:rPr>
              <a:t>Лагеря смерти</a:t>
            </a:r>
          </a:p>
        </p:txBody>
      </p:sp>
      <p:pic>
        <p:nvPicPr>
          <p:cNvPr id="9221" name="Picture 5" descr="Карта транспортировки евреев в лагеря смерти"/>
          <p:cNvPicPr>
            <a:picLocks noChangeAspect="1" noChangeArrowheads="1"/>
          </p:cNvPicPr>
          <p:nvPr/>
        </p:nvPicPr>
        <p:blipFill>
          <a:blip r:embed="rId3" cstate="print"/>
          <a:srcRect t="6714"/>
          <a:stretch>
            <a:fillRect/>
          </a:stretch>
        </p:blipFill>
        <p:spPr bwMode="auto">
          <a:xfrm>
            <a:off x="971550" y="838200"/>
            <a:ext cx="752475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Мемориал в Берлине_1"/>
          <p:cNvPicPr>
            <a:picLocks noChangeAspect="1" noChangeArrowheads="1"/>
          </p:cNvPicPr>
          <p:nvPr/>
        </p:nvPicPr>
        <p:blipFill>
          <a:blip r:embed="rId2" cstate="print">
            <a:lum contrast="-80000"/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Забор под электрическим токо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549275"/>
            <a:ext cx="763270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крематори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0713"/>
            <a:ext cx="9144000" cy="522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Сохранившиеся печи низкопропускного крематори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0338" y="620713"/>
            <a:ext cx="3913187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52451E-6 L 0.12205 -3.52451E-6 C 0.17674 -3.52451E-6 0.2441 0.07586 0.2441 0.13761 L 0.2441 0.27521 " pathEditMode="relative" rAng="0" ptsTypes="FfFF">
                                      <p:cBhvr>
                                        <p:cTn id="13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13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024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14524E-7 L 0 -0.2439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024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1873 L -0.15503 0.01873 C -0.22396 0.01873 -0.30851 0.09667 -0.30851 0.16027 L -0.30851 0.30203 " pathEditMode="relative" rAng="0" ptsTypes="FfFF">
                                      <p:cBhvr>
                                        <p:cTn id="39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142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0247"/>
                                        </p:tgtEl>
                                      </p:cBhvr>
                                      <p:by x="55000" y="5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Мемориал в Берлине_1"/>
          <p:cNvPicPr>
            <a:picLocks noChangeAspect="1" noChangeArrowheads="1"/>
          </p:cNvPicPr>
          <p:nvPr/>
        </p:nvPicPr>
        <p:blipFill>
          <a:blip r:embed="rId2" cstate="print">
            <a:lum contrast="-80000"/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008063"/>
          </a:xfrm>
        </p:spPr>
        <p:txBody>
          <a:bodyPr/>
          <a:lstStyle/>
          <a:p>
            <a:pPr eaLnBrk="1" hangingPunct="1"/>
            <a:r>
              <a:rPr lang="ru-RU" smtClean="0"/>
              <a:t>Медицинские эксперименты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smtClean="0"/>
              <a:t>Заключенных подвергали:</a:t>
            </a:r>
          </a:p>
          <a:p>
            <a:pPr eaLnBrk="1" hangingPunct="1"/>
            <a:r>
              <a:rPr lang="ru-RU" sz="2000" smtClean="0"/>
              <a:t>Заражению вирусами</a:t>
            </a:r>
          </a:p>
          <a:p>
            <a:pPr eaLnBrk="1" hangingPunct="1"/>
            <a:r>
              <a:rPr lang="ru-RU" sz="2000" smtClean="0"/>
              <a:t>Голоду, переохлаждению, обезвоживанию, гипоксии</a:t>
            </a:r>
          </a:p>
        </p:txBody>
      </p:sp>
      <p:pic>
        <p:nvPicPr>
          <p:cNvPr id="11269" name="Picture 5" descr="Стол для препарирован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126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3469E-6 L 0 0.1887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Мемориал в Берлине_1"/>
          <p:cNvPicPr>
            <a:picLocks noChangeAspect="1" noChangeArrowheads="1"/>
          </p:cNvPicPr>
          <p:nvPr/>
        </p:nvPicPr>
        <p:blipFill>
          <a:blip r:embed="rId2" cstate="print">
            <a:lum contrast="-80000"/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58888" y="404813"/>
            <a:ext cx="4038600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smtClean="0"/>
              <a:t>Анна Франк</a:t>
            </a:r>
          </a:p>
        </p:txBody>
      </p:sp>
      <p:pic>
        <p:nvPicPr>
          <p:cNvPr id="12293" name="Picture 5" descr="Анна Фран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1341438"/>
            <a:ext cx="518477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3">
      <a:dk1>
        <a:srgbClr val="000000"/>
      </a:dk1>
      <a:lt1>
        <a:srgbClr val="00000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AAAAAA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00000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816</TotalTime>
  <Words>180</Words>
  <Application>Microsoft Office PowerPoint</Application>
  <PresentationFormat>Экран (4:3)</PresentationFormat>
  <Paragraphs>41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Оформление по умолчанию</vt:lpstr>
      <vt:lpstr>Холокост</vt:lpstr>
      <vt:lpstr>Жертвы Холокоста</vt:lpstr>
      <vt:lpstr>Адольф Гитлер</vt:lpstr>
      <vt:lpstr>Планы нацистской Германии</vt:lpstr>
      <vt:lpstr>История геноцида</vt:lpstr>
      <vt:lpstr>Лагеря смерти</vt:lpstr>
      <vt:lpstr>Слайд 7</vt:lpstr>
      <vt:lpstr>Медицинские эксперименты</vt:lpstr>
      <vt:lpstr>Слайд 9</vt:lpstr>
      <vt:lpstr>Отрицание холокоста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Макарцев</dc:creator>
  <cp:lastModifiedBy>Никола</cp:lastModifiedBy>
  <cp:revision>48</cp:revision>
  <dcterms:created xsi:type="dcterms:W3CDTF">2008-12-27T19:35:25Z</dcterms:created>
  <dcterms:modified xsi:type="dcterms:W3CDTF">2016-01-23T10:00:24Z</dcterms:modified>
</cp:coreProperties>
</file>