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6" r:id="rId6"/>
    <p:sldId id="265" r:id="rId7"/>
    <p:sldId id="298" r:id="rId8"/>
    <p:sldId id="267" r:id="rId9"/>
    <p:sldId id="292" r:id="rId10"/>
    <p:sldId id="300" r:id="rId11"/>
    <p:sldId id="273" r:id="rId12"/>
    <p:sldId id="274" r:id="rId13"/>
    <p:sldId id="275" r:id="rId14"/>
    <p:sldId id="301" r:id="rId15"/>
    <p:sldId id="302" r:id="rId16"/>
    <p:sldId id="277" r:id="rId17"/>
    <p:sldId id="303" r:id="rId18"/>
    <p:sldId id="291" r:id="rId19"/>
    <p:sldId id="304" r:id="rId20"/>
    <p:sldId id="269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78" r:id="rId33"/>
    <p:sldId id="305" r:id="rId34"/>
    <p:sldId id="276" r:id="rId35"/>
    <p:sldId id="293" r:id="rId36"/>
    <p:sldId id="299" r:id="rId37"/>
    <p:sldId id="294" r:id="rId38"/>
    <p:sldId id="295" r:id="rId39"/>
    <p:sldId id="306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B001-4C90-468B-AE52-C030645B3059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3EAD-81BE-429F-AFAC-F8CA53E55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4web.ru/go.html?href=http://xn----8sbauh0beb7ai9bh.xn--p1ai/%D0%BE%D0%B7%D0%BE%D1%80%D0%BD%D0%BE%D0%B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c4web.ru/go.html?href=http://xn----8sbauh0beb7ai9bh.xn--p1ai/%D0%BE%D0%B7%D0%BE%D1%80%D0%BD%D0%BE%D0%B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doc4web.ru/go.html?href=http://xn----8sbauh0beb7ai9bh.xn--p1ai/%D0%B2%D0%BE%D1%80%D0%BE%D0%BD%D0%BA%D0%BE%D0%BE%D0%B1%D1%80%D0%B0%D0%B7%D0%BD%D1%8B%D0%B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4web.ru/go.html?href=http://xn----8sbauh0beb7ai9bh.xn--p1ai/%D0%BE%D0%B1%D0%BC%D0%BE%D1%82%D0%BA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4web.ru/go.html?href=http://xn----8sbauh0beb7ai9bh.xn--p1ai/%D0%BF%D0%B5%D1%80%D0%B5%D0%BD%D0%BE%D1%81%D0%B8%D1%86%D0%B0" TargetMode="External"/><Relationship Id="rId4" Type="http://schemas.openxmlformats.org/officeDocument/2006/relationships/hyperlink" Target="http://doc4web.ru/go.html?href=http://xn----8sbauh0beb7ai9bh.xn--p1ai/%D0%BF%D1%80%D1%83%D0%B6%D0%B8%D0%BD%D0%BA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4web.ru/go.html?href=http://xn----8sbauh0beb7ai9bh.xn--p1ai/%D0%B7%D0%BD%D0%B0%D1%85%D0%B0%D1%80%D1%8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Побед, открытий замечательных,</a:t>
            </a:r>
            <a:b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Событий ярких, увлекательных.</a:t>
            </a:r>
            <a:b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Просторы знаний покорять</a:t>
            </a:r>
            <a:b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            И на "отлично"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                 курс держать!</a:t>
            </a:r>
            <a:endParaRPr lang="ru-RU" sz="4400" b="1" i="1" dirty="0">
              <a:solidFill>
                <a:srgbClr val="0070C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1266" name="Picture 2" descr="http://images.myshared.ru/19/1201203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7272808" cy="5265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Побед, открытий замечательных,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Событий ярких, увлекательных.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Просторы знаний покорять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            И на "отлично"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/>
                <a:cs typeface="Times New Roman"/>
              </a:rPr>
              <a:t>                 курс держать!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Оголец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3"/>
              </a:rPr>
              <a:t>озорной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 мальчишка, молодой парень. 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Оголец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3"/>
              </a:rPr>
              <a:t>озорной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 мальчишка, молодой парень. 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Кратер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– чашеобразное или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4"/>
              </a:rPr>
              <a:t>воронкообразное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 углубление в вершине вулкана</a:t>
            </a:r>
            <a:endParaRPr lang="ru-RU" sz="3200" dirty="0"/>
          </a:p>
        </p:txBody>
      </p:sp>
      <p:pic>
        <p:nvPicPr>
          <p:cNvPr id="6" name="Picture 2" descr="http://www.rifugiodeglidei.it/images/itinerari/vesuv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12976"/>
            <a:ext cx="3888432" cy="269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://zhurnal.lib.ru/img/k/kirpichew_i_w/statja11-1/onuc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4162425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620689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Онучи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 длинная широкая полоса ткани для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4"/>
              </a:rPr>
              <a:t>обмотки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 ноги.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www.morninggloryjewelry.com/images/copied/imagesLZ/RingsK/pnez2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4114800" cy="2657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55576" y="62068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Пенсне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 очки без дужек, держащиеся при помощи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4"/>
              </a:rPr>
              <a:t>пружинки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защемляющей 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5"/>
              </a:rPr>
              <a:t>переносицу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552" y="1954850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Шамкать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– говорить невнятно пришептывая 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552" y="1123854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Шамкать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– говорить невнятно пришептывая 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Посох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длинная палка, трость с загнутым верхним концом или набалдашником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552" y="569856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Шамкать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– говорить невнятно пришептывая 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Посох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длинная палка, трость с загнутым верхним концом или набалдашником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Коновал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3"/>
              </a:rPr>
              <a:t>знахарь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лечащий лошадей.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83568" y="1344563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1.Ваня у ветеринара.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2.Карл Петрович вылечил зайца.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3.Лесной пожар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mypresentation.ru/documents/8ba022b835f2a1f6d0832ee86abdf775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59632" y="1270654"/>
            <a:ext cx="74168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 желаю тебе добра, ты желаешь мне добра, мы желаем друг другу добра. Если тебе будет трудно, я тебе помогу.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710698"/>
            <a:ext cx="79208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1.Спасение деда от пожара. 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 Ваня у ветеринара. Совет бабки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Анисьи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 Ваня несет зайца домой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4. Разговор Карла Петровича с дедом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5. Рассказчик в гостях у деда Лариона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6. Рваное ухо. Дед показывает рассказчику зайца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adost-brest.com/children/diafilm/58_Zayachi_lapi/medium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32440" cy="639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adost-brest.com/children/diafilm/58_Zayachi_lapi/medium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85460" cy="63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unik.ru/uploads/images/07_2014/04/14_f58907b6dc9c9ac6476e7db551c71a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604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fishki.net/upload/post/201407/04/1282605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1444" cy="625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ralebedeva.ru/images/hares_paw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7695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iafilmy.su/uploads/posts/2015-02/1423461301_zay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9837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.fishki.net/upload/post/201407/04/1282605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639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iafilmy.su/uploads/posts/2015-02/1423461297_zay-25.jpg"/>
          <p:cNvPicPr>
            <a:picLocks noChangeAspect="1" noChangeArrowheads="1"/>
          </p:cNvPicPr>
          <p:nvPr/>
        </p:nvPicPr>
        <p:blipFill>
          <a:blip r:embed="rId2" cstate="print"/>
          <a:srcRect b="11666"/>
          <a:stretch>
            <a:fillRect/>
          </a:stretch>
        </p:blipFill>
        <p:spPr bwMode="auto">
          <a:xfrm>
            <a:off x="323528" y="404664"/>
            <a:ext cx="8424936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adost-brest.com/children/diafilm/58_Zayachi_lapi/medium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12427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628800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Кто много читает, тот много знает.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.fishki.net/upload/post/201407/04/1282605/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53412" cy="604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adost-brest.com/children/diafilm/58_Zayachi_lapi/medium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29476" cy="647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85750" y="214313"/>
            <a:ext cx="4070226" cy="1477328"/>
            <a:chOff x="285720" y="214290"/>
            <a:chExt cx="3566194" cy="1476694"/>
          </a:xfrm>
        </p:grpSpPr>
        <p:sp>
          <p:nvSpPr>
            <p:cNvPr id="5139" name="TextBox 6"/>
            <p:cNvSpPr txBox="1">
              <a:spLocks noChangeArrowheads="1"/>
            </p:cNvSpPr>
            <p:nvPr/>
          </p:nvSpPr>
          <p:spPr bwMode="auto">
            <a:xfrm>
              <a:off x="285720" y="214290"/>
              <a:ext cx="2071702" cy="147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ВЕТЕРИНАР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Равнодушный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Злой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Невоспитанный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ЖЕСТОКИЙ</a:t>
              </a:r>
            </a:p>
          </p:txBody>
        </p:sp>
        <p:sp>
          <p:nvSpPr>
            <p:cNvPr id="5140" name="TextBox 7"/>
            <p:cNvSpPr txBox="1">
              <a:spLocks noChangeArrowheads="1"/>
            </p:cNvSpPr>
            <p:nvPr/>
          </p:nvSpPr>
          <p:spPr bwMode="auto">
            <a:xfrm>
              <a:off x="2483753" y="214290"/>
              <a:ext cx="1368161" cy="92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Грубо </a:t>
              </a:r>
              <a:r>
                <a:rPr lang="ru-RU" b="1" i="1" u="sng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кричит</a:t>
              </a:r>
            </a:p>
          </p:txBody>
        </p:sp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85750" y="2214563"/>
            <a:ext cx="3854202" cy="1477328"/>
            <a:chOff x="285720" y="2000239"/>
            <a:chExt cx="3191071" cy="2382929"/>
          </a:xfrm>
        </p:grpSpPr>
        <p:sp>
          <p:nvSpPr>
            <p:cNvPr id="5137" name="TextBox 8"/>
            <p:cNvSpPr txBox="1">
              <a:spLocks noChangeArrowheads="1"/>
            </p:cNvSpPr>
            <p:nvPr/>
          </p:nvSpPr>
          <p:spPr bwMode="auto">
            <a:xfrm>
              <a:off x="285720" y="2000239"/>
              <a:ext cx="1857387" cy="238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БАБКА АНИСЬЯ</a:t>
              </a:r>
            </a:p>
            <a:p>
              <a:r>
                <a:rPr lang="ru-RU" b="1" i="1" dirty="0">
                  <a:latin typeface="Georgia" pitchFamily="18" charset="0"/>
                </a:rPr>
                <a:t>Жалостливая</a:t>
              </a:r>
            </a:p>
            <a:p>
              <a:r>
                <a:rPr lang="ru-RU" b="1" i="1" dirty="0">
                  <a:latin typeface="Georgia" pitchFamily="18" charset="0"/>
                </a:rPr>
                <a:t>Любопытная</a:t>
              </a:r>
            </a:p>
            <a:p>
              <a:r>
                <a:rPr lang="ru-RU" b="1" i="1" dirty="0">
                  <a:latin typeface="Georgia" pitchFamily="18" charset="0"/>
                </a:rPr>
                <a:t>Душевная</a:t>
              </a:r>
            </a:p>
            <a:p>
              <a:r>
                <a:rPr lang="ru-RU" b="1" i="1" dirty="0">
                  <a:latin typeface="Georgia" pitchFamily="18" charset="0"/>
                </a:rPr>
                <a:t>ДОБРАЯ</a:t>
              </a:r>
            </a:p>
          </p:txBody>
        </p:sp>
        <p:sp>
          <p:nvSpPr>
            <p:cNvPr id="5138" name="TextBox 9"/>
            <p:cNvSpPr txBox="1">
              <a:spLocks noChangeArrowheads="1"/>
            </p:cNvSpPr>
            <p:nvPr/>
          </p:nvSpPr>
          <p:spPr bwMode="auto">
            <a:xfrm>
              <a:off x="2224798" y="2000241"/>
              <a:ext cx="1251993" cy="148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latin typeface="Georgia" pitchFamily="18" charset="0"/>
                </a:rPr>
                <a:t>Речь:</a:t>
              </a:r>
              <a:endParaRPr lang="ru-RU" b="1" i="1" dirty="0">
                <a:latin typeface="Georgia" pitchFamily="18" charset="0"/>
              </a:endParaRPr>
            </a:p>
            <a:p>
              <a:r>
                <a:rPr lang="ru-RU" b="1" i="1" dirty="0">
                  <a:latin typeface="Georgia" pitchFamily="18" charset="0"/>
                </a:rPr>
                <a:t>Напевно </a:t>
              </a:r>
            </a:p>
            <a:p>
              <a:r>
                <a:rPr lang="ru-RU" b="1" i="1" u="sng" dirty="0">
                  <a:latin typeface="Georgia" pitchFamily="18" charset="0"/>
                </a:rPr>
                <a:t>шамкает</a:t>
              </a: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5436096" y="3933056"/>
            <a:ext cx="3707904" cy="1754326"/>
            <a:chOff x="5078911" y="214290"/>
            <a:chExt cx="3707930" cy="1481802"/>
          </a:xfrm>
        </p:grpSpPr>
        <p:sp>
          <p:nvSpPr>
            <p:cNvPr id="5135" name="TextBox 10"/>
            <p:cNvSpPr txBox="1">
              <a:spLocks noChangeArrowheads="1"/>
            </p:cNvSpPr>
            <p:nvPr/>
          </p:nvSpPr>
          <p:spPr bwMode="auto">
            <a:xfrm>
              <a:off x="6572263" y="214290"/>
              <a:ext cx="2214578" cy="148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ВАНЯ</a:t>
              </a:r>
            </a:p>
            <a:p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Выносливый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Упорный</a:t>
              </a: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Заботливый</a:t>
              </a: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Старательный</a:t>
              </a:r>
            </a:p>
            <a:p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Очень </a:t>
              </a:r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ДОБРЫЙ</a:t>
              </a:r>
            </a:p>
          </p:txBody>
        </p:sp>
        <p:sp>
          <p:nvSpPr>
            <p:cNvPr id="5136" name="TextBox 11"/>
            <p:cNvSpPr txBox="1">
              <a:spLocks noChangeArrowheads="1"/>
            </p:cNvSpPr>
            <p:nvPr/>
          </p:nvSpPr>
          <p:spPr bwMode="auto">
            <a:xfrm>
              <a:off x="5078911" y="214290"/>
              <a:ext cx="1564790" cy="779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Волнуясь </a:t>
              </a:r>
              <a:r>
                <a:rPr lang="ru-RU" b="1" i="1" u="sng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шепчет</a:t>
              </a:r>
            </a:p>
          </p:txBody>
        </p: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4499992" y="214313"/>
            <a:ext cx="4464496" cy="1754187"/>
            <a:chOff x="5671524" y="214290"/>
            <a:chExt cx="4044012" cy="1754326"/>
          </a:xfrm>
        </p:grpSpPr>
        <p:sp>
          <p:nvSpPr>
            <p:cNvPr id="5131" name="TextBox 14"/>
            <p:cNvSpPr txBox="1">
              <a:spLocks noChangeArrowheads="1"/>
            </p:cNvSpPr>
            <p:nvPr/>
          </p:nvSpPr>
          <p:spPr bwMode="auto">
            <a:xfrm>
              <a:off x="7302174" y="214290"/>
              <a:ext cx="2413362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ДОКТОР</a:t>
              </a:r>
              <a:r>
                <a:rPr lang="ru-RU" b="1" i="1" dirty="0">
                  <a:latin typeface="Georgia" pitchFamily="18" charset="0"/>
                </a:rPr>
                <a:t> 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КАРЛ ПЕТРОВИЧ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Интеллигентный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Образованный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Строгий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ДОБРЫЙ</a:t>
              </a:r>
            </a:p>
          </p:txBody>
        </p:sp>
        <p:sp>
          <p:nvSpPr>
            <p:cNvPr id="5132" name="TextBox 15"/>
            <p:cNvSpPr txBox="1">
              <a:spLocks noChangeArrowheads="1"/>
            </p:cNvSpPr>
            <p:nvPr/>
          </p:nvSpPr>
          <p:spPr bwMode="auto">
            <a:xfrm>
              <a:off x="5671524" y="260629"/>
              <a:ext cx="1565424" cy="1200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Строго</a:t>
              </a:r>
            </a:p>
            <a:p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 </a:t>
              </a:r>
              <a:r>
                <a:rPr lang="ru-RU" b="1" i="1" u="sng" dirty="0" err="1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разгова</a:t>
              </a:r>
              <a:r>
                <a:rPr lang="ru-RU" b="1" i="1" u="sng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-</a:t>
              </a:r>
            </a:p>
            <a:p>
              <a:r>
                <a:rPr lang="ru-RU" b="1" i="1" u="sng" dirty="0" err="1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ривает</a:t>
              </a:r>
              <a:endParaRPr lang="ru-RU" b="1" i="1" u="sng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5220071" y="2276871"/>
            <a:ext cx="3638179" cy="1208808"/>
            <a:chOff x="5152867" y="2564897"/>
            <a:chExt cx="3491099" cy="976065"/>
          </a:xfrm>
        </p:grpSpPr>
        <p:sp>
          <p:nvSpPr>
            <p:cNvPr id="5129" name="TextBox 16"/>
            <p:cNvSpPr txBox="1">
              <a:spLocks noChangeArrowheads="1"/>
            </p:cNvSpPr>
            <p:nvPr/>
          </p:nvSpPr>
          <p:spPr bwMode="auto">
            <a:xfrm>
              <a:off x="6715140" y="2571744"/>
              <a:ext cx="1928826" cy="9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ДЕД ЛАРИОН</a:t>
              </a: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Отзывчивый</a:t>
              </a: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Робкий</a:t>
              </a: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ДОБРЫЙ</a:t>
              </a:r>
            </a:p>
          </p:txBody>
        </p:sp>
        <p:sp>
          <p:nvSpPr>
            <p:cNvPr id="5130" name="TextBox 17"/>
            <p:cNvSpPr txBox="1">
              <a:spLocks noChangeArrowheads="1"/>
            </p:cNvSpPr>
            <p:nvPr/>
          </p:nvSpPr>
          <p:spPr bwMode="auto">
            <a:xfrm>
              <a:off x="5152867" y="2564897"/>
              <a:ext cx="1633711" cy="74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7030A0"/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rgbClr val="7030A0"/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Упрямо </a:t>
              </a:r>
              <a:r>
                <a:rPr lang="ru-RU" b="1" i="1" u="sng" dirty="0">
                  <a:solidFill>
                    <a:srgbClr val="7030A0"/>
                  </a:solidFill>
                  <a:latin typeface="Georgia" pitchFamily="18" charset="0"/>
                </a:rPr>
                <a:t>бормочет</a:t>
              </a:r>
            </a:p>
          </p:txBody>
        </p:sp>
      </p:grpSp>
      <p:pic>
        <p:nvPicPr>
          <p:cNvPr id="5128" name="Picture 22" descr="http://uoor.narod.ru/animal/img/harehunting-0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0000">
            <a:off x="1666160" y="4084561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332657"/>
            <a:ext cx="8640960" cy="61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Мальчик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  Кто не встречал трудности, никогда не станет человеком,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Бабка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Анисья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Красота сердца дороже красоты лица,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Коновал: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Рубашка беленькая, да душа серенькая,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Доктор: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Добрая слава – лучшее богатство,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Дед: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Дурной человек старается оправдать ошибку, а хороший – исправить.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99592" y="1274572"/>
            <a:ext cx="7272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Пирамидная история</a:t>
            </a:r>
            <a:endParaRPr lang="ru-RU" sz="3600" b="1" i="1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Герой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 слова – прилагательных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 слова – глагола действия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 слова – проблема, завязка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5 слов – описываем 1 событие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26876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"Добро, которое мы делаем другим, добром же служит нам самим".  </a:t>
            </a:r>
          </a:p>
          <a:p>
            <a:endParaRPr lang="ru-RU" sz="40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Жан Лафонтен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svitppt.com.ua/images/41/40351/960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95940" cy="64469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1484784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Домашнее задание: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краткий пересказ рассказа</a:t>
            </a:r>
            <a:endParaRPr lang="ru-RU" sz="3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073951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Окончен урок, и выполнен план.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Спасибо, ребята, огромное вам.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 то, что упорно и дружно трудились,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знания точно уж вам пригодились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099" name="Picture 3" descr="http://mstyora-school.ucoz.ru/novosti-15-1/shkola_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113202" cy="331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85750" y="214313"/>
            <a:ext cx="4070226" cy="1477328"/>
            <a:chOff x="285720" y="214290"/>
            <a:chExt cx="3566194" cy="1476694"/>
          </a:xfrm>
        </p:grpSpPr>
        <p:sp>
          <p:nvSpPr>
            <p:cNvPr id="5139" name="TextBox 6"/>
            <p:cNvSpPr txBox="1">
              <a:spLocks noChangeArrowheads="1"/>
            </p:cNvSpPr>
            <p:nvPr/>
          </p:nvSpPr>
          <p:spPr bwMode="auto">
            <a:xfrm>
              <a:off x="285720" y="214290"/>
              <a:ext cx="2071702" cy="147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ВЕТЕРИНАР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Равнодушный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Злой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Невоспитанный</a:t>
              </a: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ЖЕСТОКИЙ</a:t>
              </a:r>
            </a:p>
          </p:txBody>
        </p:sp>
        <p:sp>
          <p:nvSpPr>
            <p:cNvPr id="5140" name="TextBox 7"/>
            <p:cNvSpPr txBox="1">
              <a:spLocks noChangeArrowheads="1"/>
            </p:cNvSpPr>
            <p:nvPr/>
          </p:nvSpPr>
          <p:spPr bwMode="auto">
            <a:xfrm>
              <a:off x="2483753" y="214290"/>
              <a:ext cx="1368161" cy="92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Грубо </a:t>
              </a:r>
              <a:r>
                <a:rPr lang="ru-RU" b="1" i="1" u="sng" dirty="0">
                  <a:solidFill>
                    <a:schemeClr val="accent3">
                      <a:lumMod val="50000"/>
                    </a:schemeClr>
                  </a:solidFill>
                  <a:latin typeface="Georgia" pitchFamily="18" charset="0"/>
                </a:rPr>
                <a:t>кричит</a:t>
              </a:r>
            </a:p>
          </p:txBody>
        </p:sp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85750" y="2214563"/>
            <a:ext cx="3854202" cy="1477328"/>
            <a:chOff x="285720" y="2000239"/>
            <a:chExt cx="3191071" cy="2382929"/>
          </a:xfrm>
        </p:grpSpPr>
        <p:sp>
          <p:nvSpPr>
            <p:cNvPr id="5137" name="TextBox 8"/>
            <p:cNvSpPr txBox="1">
              <a:spLocks noChangeArrowheads="1"/>
            </p:cNvSpPr>
            <p:nvPr/>
          </p:nvSpPr>
          <p:spPr bwMode="auto">
            <a:xfrm>
              <a:off x="285720" y="2000239"/>
              <a:ext cx="1857387" cy="238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БАБКА АНИСЬЯ</a:t>
              </a:r>
            </a:p>
            <a:p>
              <a:r>
                <a:rPr lang="ru-RU" b="1" i="1" dirty="0">
                  <a:latin typeface="Georgia" pitchFamily="18" charset="0"/>
                </a:rPr>
                <a:t>Жалостливая</a:t>
              </a:r>
            </a:p>
            <a:p>
              <a:r>
                <a:rPr lang="ru-RU" b="1" i="1" dirty="0">
                  <a:latin typeface="Georgia" pitchFamily="18" charset="0"/>
                </a:rPr>
                <a:t>Любопытная</a:t>
              </a:r>
            </a:p>
            <a:p>
              <a:r>
                <a:rPr lang="ru-RU" b="1" i="1" dirty="0">
                  <a:latin typeface="Georgia" pitchFamily="18" charset="0"/>
                </a:rPr>
                <a:t>Душевная</a:t>
              </a:r>
            </a:p>
            <a:p>
              <a:r>
                <a:rPr lang="ru-RU" b="1" i="1" dirty="0">
                  <a:latin typeface="Georgia" pitchFamily="18" charset="0"/>
                </a:rPr>
                <a:t>ДОБРАЯ</a:t>
              </a:r>
            </a:p>
          </p:txBody>
        </p:sp>
        <p:sp>
          <p:nvSpPr>
            <p:cNvPr id="5138" name="TextBox 9"/>
            <p:cNvSpPr txBox="1">
              <a:spLocks noChangeArrowheads="1"/>
            </p:cNvSpPr>
            <p:nvPr/>
          </p:nvSpPr>
          <p:spPr bwMode="auto">
            <a:xfrm>
              <a:off x="2224798" y="2000241"/>
              <a:ext cx="1251993" cy="148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latin typeface="Georgia" pitchFamily="18" charset="0"/>
                </a:rPr>
                <a:t>Речь:</a:t>
              </a:r>
              <a:endParaRPr lang="ru-RU" b="1" i="1" dirty="0">
                <a:latin typeface="Georgia" pitchFamily="18" charset="0"/>
              </a:endParaRPr>
            </a:p>
            <a:p>
              <a:r>
                <a:rPr lang="ru-RU" b="1" i="1" dirty="0">
                  <a:latin typeface="Georgia" pitchFamily="18" charset="0"/>
                </a:rPr>
                <a:t>Напевно </a:t>
              </a:r>
            </a:p>
            <a:p>
              <a:r>
                <a:rPr lang="ru-RU" b="1" i="1" u="sng" dirty="0">
                  <a:latin typeface="Georgia" pitchFamily="18" charset="0"/>
                </a:rPr>
                <a:t>шамкает</a:t>
              </a: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5436096" y="3933056"/>
            <a:ext cx="3707904" cy="1754326"/>
            <a:chOff x="5078911" y="214290"/>
            <a:chExt cx="3707930" cy="1481802"/>
          </a:xfrm>
        </p:grpSpPr>
        <p:sp>
          <p:nvSpPr>
            <p:cNvPr id="5135" name="TextBox 10"/>
            <p:cNvSpPr txBox="1">
              <a:spLocks noChangeArrowheads="1"/>
            </p:cNvSpPr>
            <p:nvPr/>
          </p:nvSpPr>
          <p:spPr bwMode="auto">
            <a:xfrm>
              <a:off x="6572263" y="214290"/>
              <a:ext cx="2214578" cy="148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ВАНЯ</a:t>
              </a:r>
            </a:p>
            <a:p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Выносливый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Упорный</a:t>
              </a: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Заботливый</a:t>
              </a: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Старательный</a:t>
              </a:r>
            </a:p>
            <a:p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Очень </a:t>
              </a:r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ДОБРЫЙ</a:t>
              </a:r>
            </a:p>
          </p:txBody>
        </p:sp>
        <p:sp>
          <p:nvSpPr>
            <p:cNvPr id="5136" name="TextBox 11"/>
            <p:cNvSpPr txBox="1">
              <a:spLocks noChangeArrowheads="1"/>
            </p:cNvSpPr>
            <p:nvPr/>
          </p:nvSpPr>
          <p:spPr bwMode="auto">
            <a:xfrm>
              <a:off x="5078911" y="214290"/>
              <a:ext cx="1564790" cy="779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Волнуясь </a:t>
              </a:r>
              <a:r>
                <a:rPr lang="ru-RU" b="1" i="1" u="sng" dirty="0">
                  <a:solidFill>
                    <a:schemeClr val="accent6">
                      <a:lumMod val="50000"/>
                    </a:schemeClr>
                  </a:solidFill>
                  <a:latin typeface="Georgia" pitchFamily="18" charset="0"/>
                </a:rPr>
                <a:t>шепчет</a:t>
              </a: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4499992" y="214313"/>
            <a:ext cx="4464496" cy="1754187"/>
            <a:chOff x="5671524" y="214290"/>
            <a:chExt cx="4044012" cy="1754326"/>
          </a:xfrm>
        </p:grpSpPr>
        <p:sp>
          <p:nvSpPr>
            <p:cNvPr id="5131" name="TextBox 14"/>
            <p:cNvSpPr txBox="1">
              <a:spLocks noChangeArrowheads="1"/>
            </p:cNvSpPr>
            <p:nvPr/>
          </p:nvSpPr>
          <p:spPr bwMode="auto">
            <a:xfrm>
              <a:off x="7302174" y="214290"/>
              <a:ext cx="2413362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ДОКТОР</a:t>
              </a:r>
              <a:r>
                <a:rPr lang="ru-RU" b="1" i="1" dirty="0">
                  <a:latin typeface="Georgia" pitchFamily="18" charset="0"/>
                </a:rPr>
                <a:t> 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КАРЛ ПЕТРОВИЧ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Интеллигентный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Образованный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Строгий</a:t>
              </a:r>
            </a:p>
            <a:p>
              <a:r>
                <a:rPr lang="ru-RU" b="1" i="1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ДОБРЫЙ</a:t>
              </a:r>
            </a:p>
          </p:txBody>
        </p:sp>
        <p:sp>
          <p:nvSpPr>
            <p:cNvPr id="5132" name="TextBox 15"/>
            <p:cNvSpPr txBox="1">
              <a:spLocks noChangeArrowheads="1"/>
            </p:cNvSpPr>
            <p:nvPr/>
          </p:nvSpPr>
          <p:spPr bwMode="auto">
            <a:xfrm>
              <a:off x="5671524" y="260629"/>
              <a:ext cx="1565424" cy="1200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endParaRPr>
            </a:p>
            <a:p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Строго</a:t>
              </a:r>
            </a:p>
            <a:p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 </a:t>
              </a:r>
              <a:r>
                <a:rPr lang="ru-RU" b="1" i="1" u="sng" dirty="0" err="1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разгова</a:t>
              </a:r>
              <a:r>
                <a:rPr lang="ru-RU" b="1" i="1" u="sng" dirty="0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-</a:t>
              </a:r>
            </a:p>
            <a:p>
              <a:r>
                <a:rPr lang="ru-RU" b="1" i="1" u="sng" dirty="0" err="1" smtClean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rPr>
                <a:t>ривает</a:t>
              </a:r>
              <a:endParaRPr lang="ru-RU" b="1" i="1" u="sng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endParaRPr>
            </a:p>
          </p:txBody>
        </p:sp>
      </p:grp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5220071" y="2276871"/>
            <a:ext cx="3638179" cy="1208808"/>
            <a:chOff x="5152867" y="2564897"/>
            <a:chExt cx="3491099" cy="976065"/>
          </a:xfrm>
        </p:grpSpPr>
        <p:sp>
          <p:nvSpPr>
            <p:cNvPr id="5129" name="TextBox 16"/>
            <p:cNvSpPr txBox="1">
              <a:spLocks noChangeArrowheads="1"/>
            </p:cNvSpPr>
            <p:nvPr/>
          </p:nvSpPr>
          <p:spPr bwMode="auto">
            <a:xfrm>
              <a:off x="6715140" y="2571744"/>
              <a:ext cx="1928826" cy="9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C00000"/>
                  </a:solidFill>
                  <a:latin typeface="Georgia" pitchFamily="18" charset="0"/>
                </a:rPr>
                <a:t>ДЕД ЛАРИОН</a:t>
              </a: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Отзывчивый</a:t>
              </a: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Робкий</a:t>
              </a: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ДОБРЫЙ</a:t>
              </a:r>
            </a:p>
          </p:txBody>
        </p:sp>
        <p:sp>
          <p:nvSpPr>
            <p:cNvPr id="5130" name="TextBox 17"/>
            <p:cNvSpPr txBox="1">
              <a:spLocks noChangeArrowheads="1"/>
            </p:cNvSpPr>
            <p:nvPr/>
          </p:nvSpPr>
          <p:spPr bwMode="auto">
            <a:xfrm>
              <a:off x="5152867" y="2564897"/>
              <a:ext cx="1633711" cy="74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7030A0"/>
                  </a:solidFill>
                  <a:latin typeface="Georgia" pitchFamily="18" charset="0"/>
                </a:rPr>
                <a:t>Речь:</a:t>
              </a:r>
              <a:endParaRPr lang="ru-RU" b="1" i="1" dirty="0">
                <a:solidFill>
                  <a:srgbClr val="7030A0"/>
                </a:solidFill>
                <a:latin typeface="Georgia" pitchFamily="18" charset="0"/>
              </a:endParaRPr>
            </a:p>
            <a:p>
              <a:r>
                <a:rPr lang="ru-RU" b="1" i="1" dirty="0">
                  <a:solidFill>
                    <a:srgbClr val="7030A0"/>
                  </a:solidFill>
                  <a:latin typeface="Georgia" pitchFamily="18" charset="0"/>
                </a:rPr>
                <a:t>Упрямо </a:t>
              </a:r>
              <a:r>
                <a:rPr lang="ru-RU" b="1" i="1" u="sng" dirty="0">
                  <a:solidFill>
                    <a:srgbClr val="7030A0"/>
                  </a:solidFill>
                  <a:latin typeface="Georgia" pitchFamily="18" charset="0"/>
                </a:rPr>
                <a:t>бормочет</a:t>
              </a:r>
            </a:p>
          </p:txBody>
        </p:sp>
      </p:grpSp>
      <p:pic>
        <p:nvPicPr>
          <p:cNvPr id="5128" name="Picture 22" descr="http://uoor.narod.ru/animal/img/harehunting-0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0000">
            <a:off x="1666160" y="4084561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71600" y="440817"/>
            <a:ext cx="79928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Ом-ом-ом-ом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мы построим новый    дом.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Уп-уп-уп-уп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 готовлю папе суп.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Та-та-та- та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хвост пушистый у кота.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Ду-ду-ду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дети бегают в саду.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19675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Georgia" pitchFamily="18" charset="0"/>
              </a:rPr>
              <a:t>«Лесенка успеха»</a:t>
            </a:r>
            <a:endParaRPr lang="ru-RU" sz="5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738864"/>
            <a:ext cx="88204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Мама мыла Милу мылом, Мила мыла не любила.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mirpps.ru/fon-dlja-prezentacii/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548" cy="7248084"/>
          </a:xfrm>
          <a:prstGeom prst="rect">
            <a:avLst/>
          </a:prstGeom>
          <a:noFill/>
        </p:spPr>
      </p:pic>
      <p:pic>
        <p:nvPicPr>
          <p:cNvPr id="5" name="Picture 4" descr="https://d2fpniz7ghe4fz.cloudfront.net/img/users/lafontaine6w1XZZ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4968552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26876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"Добро, которое мы делаем другим, добром же служит нам самим".  </a:t>
            </a:r>
          </a:p>
          <a:p>
            <a:endParaRPr lang="ru-RU" sz="40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Жан Лафонтен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tvoyrebenok.ru/images/presentation/literature/b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836712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«Добро, которое мы делаем другим, добром же служит нам самим.»  </a:t>
            </a:r>
          </a:p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 </a:t>
            </a:r>
          </a:p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Жан Лафонтен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28676" name="Picture 4" descr="http://classicbus.ru/default/image/aHR0cDovL2ltYWdlcy5teXNoYXJlZC5ydS80NjI4NjAvc2xpZGVfOC5qcG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icviw.com/wp-content/uploads/2014/02/free-microsof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cdn3.imgbb.ru/user/97/972869/201408/f559004d643707ee44b39874c5c93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73906" cy="608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375</Words>
  <Application>Microsoft Office PowerPoint</Application>
  <PresentationFormat>Экран (4:3)</PresentationFormat>
  <Paragraphs>141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31</cp:revision>
  <dcterms:created xsi:type="dcterms:W3CDTF">2016-02-21T05:22:17Z</dcterms:created>
  <dcterms:modified xsi:type="dcterms:W3CDTF">2016-02-28T15:30:16Z</dcterms:modified>
</cp:coreProperties>
</file>