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2"/>
  </p:notesMasterIdLst>
  <p:sldIdLst>
    <p:sldId id="256" r:id="rId2"/>
    <p:sldId id="296" r:id="rId3"/>
    <p:sldId id="298" r:id="rId4"/>
    <p:sldId id="297" r:id="rId5"/>
    <p:sldId id="257" r:id="rId6"/>
    <p:sldId id="300" r:id="rId7"/>
    <p:sldId id="301" r:id="rId8"/>
    <p:sldId id="302" r:id="rId9"/>
    <p:sldId id="303" r:id="rId10"/>
    <p:sldId id="304" r:id="rId11"/>
    <p:sldId id="285" r:id="rId12"/>
    <p:sldId id="314" r:id="rId13"/>
    <p:sldId id="310" r:id="rId14"/>
    <p:sldId id="305" r:id="rId15"/>
    <p:sldId id="284" r:id="rId16"/>
    <p:sldId id="259" r:id="rId17"/>
    <p:sldId id="327" r:id="rId18"/>
    <p:sldId id="330" r:id="rId19"/>
    <p:sldId id="325" r:id="rId20"/>
    <p:sldId id="326" r:id="rId21"/>
    <p:sldId id="331" r:id="rId22"/>
    <p:sldId id="328" r:id="rId23"/>
    <p:sldId id="329" r:id="rId24"/>
    <p:sldId id="318" r:id="rId25"/>
    <p:sldId id="320" r:id="rId26"/>
    <p:sldId id="319" r:id="rId27"/>
    <p:sldId id="261" r:id="rId28"/>
    <p:sldId id="347" r:id="rId29"/>
    <p:sldId id="321" r:id="rId30"/>
    <p:sldId id="340" r:id="rId31"/>
    <p:sldId id="350" r:id="rId32"/>
    <p:sldId id="332" r:id="rId33"/>
    <p:sldId id="349" r:id="rId34"/>
    <p:sldId id="348" r:id="rId35"/>
    <p:sldId id="333" r:id="rId36"/>
    <p:sldId id="342" r:id="rId37"/>
    <p:sldId id="334" r:id="rId38"/>
    <p:sldId id="265" r:id="rId39"/>
    <p:sldId id="336" r:id="rId40"/>
    <p:sldId id="26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1CF"/>
    <a:srgbClr val="080808"/>
    <a:srgbClr val="FF9966"/>
    <a:srgbClr val="FFCC99"/>
    <a:srgbClr val="E86B52"/>
    <a:srgbClr val="EFF260"/>
    <a:srgbClr val="C5511D"/>
    <a:srgbClr val="E7EC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60" d="100"/>
          <a:sy n="60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24C9DF-AB04-40C1-9EBF-2C7ACCAACB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C9DF-AB04-40C1-9EBF-2C7ACCAACB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C9DF-AB04-40C1-9EBF-2C7ACCAACB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C9DF-AB04-40C1-9EBF-2C7ACCAACB4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C9DF-AB04-40C1-9EBF-2C7ACCAACB4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135171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5173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5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fld id="{6F76A9B2-8248-4067-820A-7C8D8B17B17F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A7DAEA-3A5A-4197-950F-7928EFFBF7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65366-27AB-4FB1-80F8-F6EC38F16A0A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3188-EC12-4317-AD72-5D3C37E80B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00B34-DD97-40F6-AA6A-81F0268C88A2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FC2D-3A61-4643-AEC7-9258243550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F3326B57-5900-4AF0-AB67-D01BD7796A5D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DEEF28-E353-4C39-80A1-EF41766CD9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1D466A70-F852-426D-8F0F-22FE096A66A6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70E532-6E23-42DA-8F35-F8EC0743C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DC649B3-0FF0-4836-AC84-E057B8CEFF84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D3BFDD-D9E0-4236-A632-F7ACC49229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917ECA9D-138B-468F-84B7-7765B5942BC2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D8DAFB-829C-42C3-8AC0-CEF9A6AB44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AB55-5C37-4519-95E2-8250245B2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E985A-44B2-4299-8EB4-F868C514A50F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3ECF4-E04F-4F59-8213-35A8E605F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C4744-E728-4304-BCC0-6F9FF41ABB46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53744-003C-49CE-801A-46329456F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C0545-196C-4199-90D7-FE22B4560D62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095F-D1BE-4B66-B736-BE89CFAB8A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1EFDF-ED4F-4377-BA6D-B6B37C1A86A4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82B2-DDFB-4A29-B069-D755C009D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E73FC-AA7E-4B9F-A0A8-B40E1D14597F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F3E89-7B6A-4859-97D5-8AA7D16C83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986F23-6F40-427A-992F-A31248F32524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518A8-161A-43A9-890E-4BA120E6C1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989F8-2E98-4DF4-8670-D99D49797357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A5621-2404-495E-9E8B-2309A8066E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16341-215C-4D19-8D16-1CD2419CE0A8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1BA45-159F-4802-9076-9AA5A877C3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3414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414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414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B4A5902-308A-4A85-A074-07D8F2A6E3BC}" type="datetime4">
              <a:rPr lang="ru-RU"/>
              <a:pPr/>
              <a:t>26 сентября 2016 г.</a:t>
            </a:fld>
            <a:endParaRPr lang="ru-RU"/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ru-RU"/>
              <a:t>Яковлева Л.А.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2BCB02F-2854-42E7-8149-249AABA433A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EF4D-4260-450F-BF59-36AAD40AAE1E}" type="slidenum">
              <a:rPr lang="ru-RU"/>
              <a:pPr/>
              <a:t>1</a:t>
            </a:fld>
            <a:endParaRPr lang="ru-RU"/>
          </a:p>
        </p:txBody>
      </p:sp>
      <p:pic>
        <p:nvPicPr>
          <p:cNvPr id="2069" name="Picture 21" descr="Рус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25538"/>
            <a:ext cx="372427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571744"/>
            <a:ext cx="45736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Век медный,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бронзовый,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железный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8604"/>
            <a:ext cx="45547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МЕТАЛЛЫ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182004" cy="13414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 египетских гробницах, сооруженных за1500 лед до н. э., найдена </a:t>
            </a:r>
            <a:r>
              <a:rPr lang="ru-RU" sz="2400" b="1" dirty="0" smtClean="0">
                <a:solidFill>
                  <a:schemeClr val="tx1"/>
                </a:solidFill>
              </a:rPr>
              <a:t>ртуть, </a:t>
            </a:r>
            <a:r>
              <a:rPr lang="ru-RU" sz="2400" b="1" dirty="0">
                <a:solidFill>
                  <a:schemeClr val="tx1"/>
                </a:solidFill>
              </a:rPr>
              <a:t>а самые древние предметы из железа имеют возраст, исчисляемый 3500 </a:t>
            </a:r>
            <a:r>
              <a:rPr lang="ru-RU" sz="2400" b="1" dirty="0" smtClean="0">
                <a:solidFill>
                  <a:schemeClr val="tx1"/>
                </a:solidFill>
              </a:rPr>
              <a:t>лет.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36194"/>
            <a:ext cx="3560757" cy="265640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19600"/>
            <a:ext cx="3211504" cy="239851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7" descr="C:\Documents and Settings\Admin\Мои документы\фото для 8 класса\ch09_04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30" y="2285992"/>
            <a:ext cx="5238786" cy="392909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04D6-FB37-4C8F-9E50-1AF553CED2AE}" type="slidenum">
              <a:rPr lang="ru-RU"/>
              <a:pPr/>
              <a:t>11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57166"/>
            <a:ext cx="5227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МЕДНЫЙ ВЕК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00232" y="1571612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DD1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«Прежде служили оружием могучие руки, когти, зубы, каменья, обломки ветвей от деревьев и пламя.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DD1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того была найдена медь, вместе с нею железо. Все-таки в употребленье вошла раньше медь, чем железо.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DD1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–как была она мягче, притом изобильней гораздо. А золото было в презренье.»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sz="2400" b="1" i="1" kern="0" dirty="0">
                <a:solidFill>
                  <a:srgbClr val="CDD1CF"/>
                </a:solidFill>
                <a:latin typeface="+mn-lt"/>
              </a:rPr>
              <a:t> </a:t>
            </a:r>
            <a:r>
              <a:rPr lang="ru-RU" sz="2400" b="1" i="1" kern="0" dirty="0" smtClean="0">
                <a:solidFill>
                  <a:srgbClr val="CDD1CF"/>
                </a:solidFill>
                <a:latin typeface="+mn-lt"/>
              </a:rPr>
              <a:t>                                              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DD1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Лукреций Кар</a:t>
            </a:r>
          </a:p>
        </p:txBody>
      </p:sp>
      <p:pic>
        <p:nvPicPr>
          <p:cNvPr id="12" name="Picture 4" descr="C:\Users\Use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14"/>
            <a:ext cx="237995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95F-D1BE-4B66-B736-BE89CFAB8A4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7167"/>
            <a:ext cx="8153400" cy="785818"/>
          </a:xfrm>
        </p:spPr>
        <p:txBody>
          <a:bodyPr/>
          <a:lstStyle/>
          <a:p>
            <a:r>
              <a:rPr lang="ru-RU" sz="5400" dirty="0" smtClean="0"/>
              <a:t>Самородная медь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4429124" y="1428736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Самый крупный из когда – то найденных самородок меди с берегов (США).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Этот гигант весит 420 кг и хранится в музее Санкт – Петербург. горного института.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1" descr="Самолродок м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0017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svetlyi-mir.com/forum/uploads/attachment/2015-05/1432490239_11-krist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857760"/>
            <a:ext cx="3376163" cy="2000240"/>
          </a:xfrm>
          <a:prstGeom prst="rect">
            <a:avLst/>
          </a:prstGeom>
          <a:noFill/>
        </p:spPr>
      </p:pic>
      <p:pic>
        <p:nvPicPr>
          <p:cNvPr id="12" name="Picture 4" descr="http://metall-ailend.ru/uploads/posts/2014-09/1409807411_med-samorodnaya_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565260"/>
            <a:ext cx="3143272" cy="2292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Самородок мед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844675"/>
            <a:ext cx="4000500" cy="4000500"/>
          </a:xfrm>
          <a:noFill/>
          <a:ln/>
        </p:spPr>
      </p:pic>
      <p:pic>
        <p:nvPicPr>
          <p:cNvPr id="14" name="Picture 11" descr="http://www.poznaymir.com/templates/phererofull/picture/dv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28934"/>
            <a:ext cx="5888127" cy="39290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0034" y="35716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Медь «старше» железа на 1,5 – 2 тысячи лет.</a:t>
            </a:r>
          </a:p>
          <a:p>
            <a:pPr algn="ctr"/>
            <a:r>
              <a:rPr lang="ru-RU" sz="2400" b="1" dirty="0" smtClean="0"/>
              <a:t>В начале медного века из меди делали лишь мелкие  орудия, украшения , предметы домашней утвари, поскольку этот металл слишком мягок в чистом виде. Именно с открытием меди и других металлов и стала зарождаться профессия кузнеца.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7772400" cy="4114800"/>
          </a:xfrm>
        </p:spPr>
        <p:txBody>
          <a:bodyPr/>
          <a:lstStyle/>
          <a:p>
            <a:r>
              <a:rPr lang="ru-RU" sz="2800"/>
              <a:t>Из золота серебра и меди чеканили монеты – человечество издавна отвело этим металлам роль мерила стоимости товара, мировых денег.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21605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0"/>
            <a:ext cx="20050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 descr="C:\Documents and Settings\Admin\Мои документы\китайская медная монета 3 век до н 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600200"/>
            <a:ext cx="1468438" cy="2201863"/>
          </a:xfrm>
          <a:prstGeom prst="rect">
            <a:avLst/>
          </a:prstGeom>
          <a:noFill/>
        </p:spPr>
      </p:pic>
      <p:pic>
        <p:nvPicPr>
          <p:cNvPr id="45064" name="Picture 8" descr="C:\Documents and Settings\Admin\Мои документы\%CD%E8%EA%EA%EE%EB%EE_%D4%E8%EE%F0%E5%ED%F2%E8%ED%EE__%CC%E5%E4%E0%EB%FC_%F1_%EF%EE%F0%F2%F0%E5%F2%EE%EC_%CB%EE%F0%E5%ED%F6%EE_%C2%E5%EB%E8%EA%EE%EB%E5%EF%ED%EE%E3%EE_(%EE%EA__148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267200"/>
            <a:ext cx="1846263" cy="1949450"/>
          </a:xfrm>
          <a:prstGeom prst="rect">
            <a:avLst/>
          </a:prstGeom>
          <a:noFill/>
        </p:spPr>
      </p:pic>
      <p:pic>
        <p:nvPicPr>
          <p:cNvPr id="45065" name="Picture 9" descr="C:\Documents and Settings\Admin\Мои документы\деньги древней руси 11 ве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00600"/>
            <a:ext cx="2057400" cy="1350963"/>
          </a:xfrm>
          <a:prstGeom prst="rect">
            <a:avLst/>
          </a:prstGeom>
          <a:noFill/>
        </p:spPr>
      </p:pic>
      <p:pic>
        <p:nvPicPr>
          <p:cNvPr id="45066" name="Picture 10" descr="C:\Documents and Settings\Admin\Мои документы\серебряная монета короля георг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752600"/>
            <a:ext cx="1376363" cy="1279525"/>
          </a:xfrm>
          <a:prstGeom prst="rect">
            <a:avLst/>
          </a:prstGeom>
          <a:noFill/>
        </p:spPr>
      </p:pic>
      <p:pic>
        <p:nvPicPr>
          <p:cNvPr id="45067" name="Picture 11" descr="C:\Documents and Settings\Admin\Мои документы\медные монеты золотой орды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962400"/>
            <a:ext cx="2295525" cy="1755775"/>
          </a:xfrm>
          <a:prstGeom prst="rect">
            <a:avLst/>
          </a:prstGeom>
          <a:noFill/>
        </p:spPr>
      </p:pic>
      <p:pic>
        <p:nvPicPr>
          <p:cNvPr id="45068" name="Picture 12" descr="C:\Documents and Settings\Admin\Мои документы\римские монеты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2133600"/>
            <a:ext cx="3048000" cy="1570038"/>
          </a:xfrm>
          <a:prstGeom prst="rect">
            <a:avLst/>
          </a:prstGeom>
          <a:noFill/>
        </p:spPr>
      </p:pic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498725" y="3325813"/>
            <a:ext cx="174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Римские монеты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346325" y="5459413"/>
            <a:ext cx="164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Золотая монета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403725" y="5611813"/>
            <a:ext cx="2408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Монеты Золотой Орды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12725" y="6069013"/>
            <a:ext cx="2344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Древнерусские монеты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146925" y="3706813"/>
            <a:ext cx="186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Китайская монета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97A2-0FD4-46FA-A841-102E38D5F343}" type="slidenum">
              <a:rPr lang="ru-RU"/>
              <a:pPr/>
              <a:t>15</a:t>
            </a:fld>
            <a:endParaRPr lang="ru-RU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12785"/>
          </a:xfrm>
        </p:spPr>
        <p:txBody>
          <a:bodyPr/>
          <a:lstStyle/>
          <a:p>
            <a:r>
              <a:rPr lang="ru-RU" dirty="0"/>
              <a:t>Изделия из меди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1984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Чайник и медный кувшин"/>
          <p:cNvPicPr>
            <a:picLocks noChangeAspect="1" noChangeArrowheads="1"/>
          </p:cNvPicPr>
          <p:nvPr/>
        </p:nvPicPr>
        <p:blipFill>
          <a:blip r:embed="rId3"/>
          <a:srcRect b="11285"/>
          <a:stretch>
            <a:fillRect/>
          </a:stretch>
        </p:blipFill>
        <p:spPr bwMode="auto">
          <a:xfrm>
            <a:off x="1799620" y="3071810"/>
            <a:ext cx="639662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714356"/>
            <a:ext cx="31723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C919-6C6A-4255-9FC6-64EFC603AC74}" type="slidenum">
              <a:rPr lang="ru-RU"/>
              <a:pPr/>
              <a:t>16</a:t>
            </a:fld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700" dirty="0"/>
              <a:t>При выплавке меди человек однажды использовал не чистую медную руду, а содержащую одновременно и медь, и олово</a:t>
            </a:r>
            <a:r>
              <a:rPr lang="ru-RU" sz="27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ru-RU" sz="2700" dirty="0" smtClean="0"/>
              <a:t> </a:t>
            </a:r>
            <a:r>
              <a:rPr lang="ru-RU" sz="2700" dirty="0"/>
              <a:t>В результате была получена </a:t>
            </a:r>
            <a:r>
              <a:rPr lang="ru-RU" sz="2700" u="sng" dirty="0"/>
              <a:t>бронза</a:t>
            </a:r>
            <a:r>
              <a:rPr lang="ru-RU" sz="2700" dirty="0"/>
              <a:t> – сплав меди с оловом, который гораздо твёрже своих компонентов. Наступил бронзовый век.</a:t>
            </a:r>
          </a:p>
          <a:p>
            <a:pPr algn="ctr">
              <a:lnSpc>
                <a:spcPct val="90000"/>
              </a:lnSpc>
            </a:pPr>
            <a:r>
              <a:rPr lang="ru-RU" sz="2700" dirty="0"/>
              <a:t>Слово «бронза» произошло от названия небольшого итальянского городка Бриндизи на берегу Адриатического моря, который славился своими бронзовыми изделиями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00042"/>
            <a:ext cx="6725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БРОНЗОВЫЙ ВЕК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71450"/>
            <a:ext cx="87122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53400" cy="1000132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 smtClean="0"/>
              <a:t>Изделия из бронзы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1"/>
            <a:ext cx="5072098" cy="472917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 Египте уже в </a:t>
            </a:r>
            <a:r>
              <a:rPr lang="en-US" sz="2400" dirty="0" smtClean="0"/>
              <a:t>IV</a:t>
            </a:r>
            <a:r>
              <a:rPr lang="ru-RU" sz="2400" dirty="0" smtClean="0"/>
              <a:t> тысячелетии до н. э. умели примитивным способом получать бронзу. Из неё изготовлялись оружие и различные декоративные изделия. У египтян, ассирийцев, финикийцев, этрусков литьё из бронзы достигло значительного развития.</a:t>
            </a:r>
          </a:p>
          <a:p>
            <a:pPr eaLnBrk="1" hangingPunct="1">
              <a:defRPr/>
            </a:pPr>
            <a:r>
              <a:rPr lang="ru-RU" sz="2400" dirty="0" smtClean="0"/>
              <a:t>В </a:t>
            </a:r>
            <a:r>
              <a:rPr lang="en-US" sz="2400" dirty="0" smtClean="0"/>
              <a:t>VII</a:t>
            </a:r>
            <a:r>
              <a:rPr lang="ru-RU" sz="2400" dirty="0" smtClean="0"/>
              <a:t> в. до н.э., когда были разработаны способы отливки статуй из бронзы, наступает расцвет художественного применения бронзы.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 l="6097" t="7302" r="4065" b="9128"/>
          <a:stretch>
            <a:fillRect/>
          </a:stretch>
        </p:blipFill>
        <p:spPr bwMode="auto">
          <a:xfrm rot="5400000">
            <a:off x="4149680" y="1708180"/>
            <a:ext cx="6032757" cy="361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Изделия из бронзы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85794"/>
            <a:ext cx="2857520" cy="317964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6" name="Picture 2" descr="https://upload.wikimedia.org/wikipedia/commons/thumb/b/be/Egypte_louvre_131_statuette.jpg/800px-Egypte_louvre_131_statu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3031"/>
            <a:ext cx="2928958" cy="3144969"/>
          </a:xfrm>
          <a:prstGeom prst="rect">
            <a:avLst/>
          </a:prstGeom>
          <a:noFill/>
        </p:spPr>
      </p:pic>
      <p:pic>
        <p:nvPicPr>
          <p:cNvPr id="6148" name="Picture 4" descr="http://images.dmir.ru/dmir/images/vaza-iz-bronzy-stil-drevnego-kitaya-20612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4742264" cy="2648999"/>
          </a:xfrm>
          <a:prstGeom prst="rect">
            <a:avLst/>
          </a:prstGeom>
          <a:noFill/>
        </p:spPr>
      </p:pic>
      <p:pic>
        <p:nvPicPr>
          <p:cNvPr id="6150" name="Picture 6" descr="http://sfilm.org/wp-content/uploads/posts/2012-12/1355249490_t.jpg"/>
          <p:cNvPicPr>
            <a:picLocks noChangeAspect="1" noChangeArrowheads="1"/>
          </p:cNvPicPr>
          <p:nvPr/>
        </p:nvPicPr>
        <p:blipFill>
          <a:blip r:embed="rId5"/>
          <a:srcRect l="5999" r="8999"/>
          <a:stretch>
            <a:fillRect/>
          </a:stretch>
        </p:blipFill>
        <p:spPr bwMode="auto">
          <a:xfrm>
            <a:off x="4945342" y="4429132"/>
            <a:ext cx="4198658" cy="2143116"/>
          </a:xfrm>
          <a:prstGeom prst="rect">
            <a:avLst/>
          </a:prstGeom>
          <a:noFill/>
        </p:spPr>
      </p:pic>
      <p:pic>
        <p:nvPicPr>
          <p:cNvPr id="13" name="Picture 7" descr="Бронзовый шле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3214678" y="3643314"/>
            <a:ext cx="1765361" cy="235743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63004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Химические элементы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</a:t>
            </a:r>
            <a:r>
              <a:rPr lang="ru-RU" sz="1800" b="1" dirty="0">
                <a:solidFill>
                  <a:srgbClr val="C00000"/>
                </a:solidFill>
              </a:rPr>
              <a:t>. А. Морозов 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6648450" cy="4789488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Семь металлов создал свет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По числу семи планет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Дал нам космос на добро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Медь, железо, серебро, 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Злато, олово, свинец…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Сын мой! Сера их отец!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И спеши, мой сын, узнать: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Всем им ртуть родная мать.</a:t>
            </a:r>
          </a:p>
        </p:txBody>
      </p:sp>
      <p:pic>
        <p:nvPicPr>
          <p:cNvPr id="46084" name="Picture 4" descr="Вед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934" y="1828800"/>
            <a:ext cx="3120342" cy="36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5472154" cy="14398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Колосс Родосский</a:t>
            </a:r>
            <a:br>
              <a:rPr lang="ru-RU" b="1" dirty="0" smtClean="0"/>
            </a:br>
            <a:r>
              <a:rPr lang="ru-RU" sz="2400" b="1" dirty="0" smtClean="0"/>
              <a:t>чудо света</a:t>
            </a:r>
          </a:p>
        </p:txBody>
      </p:sp>
      <p:pic>
        <p:nvPicPr>
          <p:cNvPr id="6" name="Picture 10" descr="C:\Documents and Settings\Admin\Мои документы\коллос родос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128" y="785794"/>
            <a:ext cx="4008872" cy="581873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9" y="1928802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Гигантская бронзовая статуя </a:t>
            </a:r>
          </a:p>
          <a:p>
            <a:pPr algn="ctr"/>
            <a:r>
              <a:rPr lang="ru-RU" sz="2400" dirty="0" smtClean="0"/>
              <a:t>(32м) возвышалась над входом </a:t>
            </a:r>
          </a:p>
          <a:p>
            <a:pPr algn="ctr"/>
            <a:r>
              <a:rPr lang="ru-RU" sz="2400" dirty="0" smtClean="0"/>
              <a:t>во внутреннюю гавань </a:t>
            </a:r>
          </a:p>
          <a:p>
            <a:pPr algn="ctr"/>
            <a:r>
              <a:rPr lang="ru-RU" sz="2400" dirty="0" smtClean="0"/>
              <a:t>древнего порта Родоса.</a:t>
            </a:r>
          </a:p>
          <a:p>
            <a:pPr algn="ctr"/>
            <a:r>
              <a:rPr lang="ru-RU" sz="2400" dirty="0" smtClean="0"/>
              <a:t>Даже самые крупные суда</a:t>
            </a:r>
          </a:p>
          <a:p>
            <a:pPr algn="ctr"/>
            <a:r>
              <a:rPr lang="ru-RU" sz="2400" dirty="0" smtClean="0"/>
              <a:t>Свободно проходили под ней.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95F-D1BE-4B66-B736-BE89CFAB8A4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2706" name="Picture 2" descr="http://www.nice-places.com/data/articles/gallery/483/5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642918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Конная статуя </a:t>
            </a:r>
          </a:p>
          <a:p>
            <a:pPr algn="ctr"/>
            <a:r>
              <a:rPr lang="ru-RU" sz="2400" dirty="0" smtClean="0"/>
              <a:t>Марка </a:t>
            </a:r>
            <a:r>
              <a:rPr lang="ru-RU" sz="2400" dirty="0" err="1" smtClean="0"/>
              <a:t>Аврелия</a:t>
            </a:r>
            <a:endParaRPr lang="ru-RU" sz="2400" dirty="0"/>
          </a:p>
        </p:txBody>
      </p:sp>
      <p:pic>
        <p:nvPicPr>
          <p:cNvPr id="72708" name="Picture 4" descr="http://www.arts-museum.ru/data/fonds/ancient_world/2_1_i/0000_1000/642_satir_sleeping/10182_foto_1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1888439"/>
            <a:ext cx="4000496" cy="496956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4286256"/>
            <a:ext cx="229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Спящий Сатир</a:t>
            </a:r>
            <a:endParaRPr lang="ru-RU" sz="2400" dirty="0"/>
          </a:p>
        </p:txBody>
      </p:sp>
      <p:pic>
        <p:nvPicPr>
          <p:cNvPr id="72710" name="Picture 6" descr="http://900igr.net/datai/istorija/Iskusstvo-drevnego-Kitaja/0007-008-Izdelija-iz-bronz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2283466" cy="171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384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/>
              <a:t>Царь - пушка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4422"/>
            <a:ext cx="8205814" cy="22860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Царь – пушка отлита из бронзы русским литейщиком Андреем </a:t>
            </a:r>
            <a:r>
              <a:rPr lang="ru-RU" sz="2400" dirty="0" err="1" smtClean="0"/>
              <a:t>Чоховым</a:t>
            </a:r>
            <a:r>
              <a:rPr lang="ru-RU" sz="2400" dirty="0" smtClean="0"/>
              <a:t> в 1586г.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 Её масса – 40т, длина 5,34м, калибр -890мм. </a:t>
            </a:r>
          </a:p>
        </p:txBody>
      </p:sp>
      <p:pic>
        <p:nvPicPr>
          <p:cNvPr id="3074" name="Picture 2" descr="http://www.mytravelbook.org/object_foto/2016/03/Car-pushka_v_Moskv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41" y="2500306"/>
            <a:ext cx="5810259" cy="4357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786058"/>
            <a:ext cx="278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Она предназначалась для обороны Кремля, но из неё никогда не стреляли. Ядра позже были отлиты из стали в декоративных целях.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058" y="571480"/>
            <a:ext cx="4900618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Царь - колокол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0" y="1928802"/>
            <a:ext cx="4643470" cy="4376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Был отлит из бронзы Иваном Фёдоровичем и Михаилом Ивановичем </a:t>
            </a:r>
            <a:r>
              <a:rPr lang="ru-RU" sz="2400" dirty="0" err="1" smtClean="0"/>
              <a:t>Моториными</a:t>
            </a:r>
            <a:r>
              <a:rPr lang="ru-RU" sz="2400" dirty="0" smtClean="0"/>
              <a:t> в 1733 – 1735гг, он весит свыше 200т. </a:t>
            </a:r>
          </a:p>
          <a:p>
            <a:pPr eaLnBrk="1" hangingPunct="1">
              <a:defRPr/>
            </a:pPr>
            <a:r>
              <a:rPr lang="ru-RU" sz="2400" dirty="0" smtClean="0"/>
              <a:t>Высота с ушками 6.14м, диаметр – 6.6м.</a:t>
            </a:r>
          </a:p>
          <a:p>
            <a:pPr eaLnBrk="1" hangingPunct="1">
              <a:defRPr/>
            </a:pPr>
            <a:r>
              <a:rPr lang="ru-RU" sz="2400" dirty="0" smtClean="0"/>
              <a:t> В 1737г во время пожара от колокола отвалился кусок массой 11,5т.</a:t>
            </a:r>
          </a:p>
        </p:txBody>
      </p:sp>
      <p:pic>
        <p:nvPicPr>
          <p:cNvPr id="2050" name="Picture 2" descr="http://900igr.net/datai/matematika/Okruzhnost/0012-011-Diametr-osnovanija-tsar-kolokola-nakhodjaschegosja-v-Moskovskom-Krem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143372" cy="593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57167"/>
            <a:ext cx="8153400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Медный всадник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5143504" y="928670"/>
            <a:ext cx="339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Скульптор </a:t>
            </a:r>
            <a:r>
              <a:rPr lang="ru-RU" dirty="0" smtClean="0"/>
              <a:t>– </a:t>
            </a:r>
            <a:r>
              <a:rPr lang="ru-RU" dirty="0" err="1" smtClean="0"/>
              <a:t>Этьен</a:t>
            </a:r>
            <a:r>
              <a:rPr lang="ru-RU" dirty="0" smtClean="0"/>
              <a:t>- </a:t>
            </a:r>
            <a:r>
              <a:rPr lang="ru-RU" dirty="0"/>
              <a:t>Фальконе</a:t>
            </a:r>
          </a:p>
        </p:txBody>
      </p:sp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4357686" y="2000240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Первоначальный вес монолита – около 2000 тонн. Окончательно </a:t>
            </a:r>
            <a:r>
              <a:rPr lang="ru-RU" sz="2000" dirty="0" smtClean="0"/>
              <a:t>камень </a:t>
            </a:r>
            <a:r>
              <a:rPr lang="ru-RU" sz="2000" dirty="0"/>
              <a:t>весил 1600 </a:t>
            </a:r>
            <a:r>
              <a:rPr lang="ru-RU" sz="2000" dirty="0" smtClean="0"/>
              <a:t>тонн, </a:t>
            </a:r>
            <a:r>
              <a:rPr lang="ru-RU" sz="2000" dirty="0"/>
              <a:t>высота его – 11 м.</a:t>
            </a: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4357686" y="3357562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Вес «Медного всадника» – 8 тонн, высота – более 5 метров.</a:t>
            </a:r>
          </a:p>
        </p:txBody>
      </p:sp>
      <p:sp>
        <p:nvSpPr>
          <p:cNvPr id="8199" name="Прямоугольник 4"/>
          <p:cNvSpPr>
            <a:spLocks noChangeArrowheads="1"/>
          </p:cNvSpPr>
          <p:nvPr/>
        </p:nvSpPr>
        <p:spPr bwMode="auto">
          <a:xfrm>
            <a:off x="5214942" y="1428736"/>
            <a:ext cx="210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«Гром-камень»</a:t>
            </a:r>
          </a:p>
        </p:txBody>
      </p:sp>
      <p:sp>
        <p:nvSpPr>
          <p:cNvPr id="8200" name="Прямоугольник 5"/>
          <p:cNvSpPr>
            <a:spLocks noChangeArrowheads="1"/>
          </p:cNvSpPr>
          <p:nvPr/>
        </p:nvSpPr>
        <p:spPr bwMode="auto">
          <a:xfrm>
            <a:off x="4357686" y="4180344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Памятник изображает  победу цивилизации, разума, человеческой воли над дикой природой. Постамент памятника призван символизировать природу, варварство.</a:t>
            </a:r>
          </a:p>
        </p:txBody>
      </p:sp>
      <p:pic>
        <p:nvPicPr>
          <p:cNvPr id="14338" name="Picture 2" descr="http://xn--b1afkedp4a.xn--p1ai/sites/default/files/horseman/medniy_vsadnik_5.jpg"/>
          <p:cNvPicPr>
            <a:picLocks noChangeAspect="1" noChangeArrowheads="1"/>
          </p:cNvPicPr>
          <p:nvPr/>
        </p:nvPicPr>
        <p:blipFill>
          <a:blip r:embed="rId2"/>
          <a:srcRect l="12283" r="15591"/>
          <a:stretch>
            <a:fillRect/>
          </a:stretch>
        </p:blipFill>
        <p:spPr bwMode="auto">
          <a:xfrm>
            <a:off x="0" y="2000240"/>
            <a:ext cx="4286248" cy="445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73075"/>
            <a:ext cx="8153400" cy="81278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Метеоритное железо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История железа насчитывает 4 – 4.5 тыс. лет. Первое железо, попавшее в руки человека, очевидно, было небесного происхождения, т.е. метеоритное. Об этом говорит наличие изделий из железа у жителей Гренландии, не имевших никакого понятия о железной руде.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/>
              <a:t>Самый крупный железный метеорит нашли в Африке, он весил около 60 тонн. А во льдах Гренландии нашли железный метеорит весом 33 тонны. Современные химические анализы показали. Что на долю железа в метеоритах приходится 91%.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285728"/>
            <a:ext cx="8153400" cy="95566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Метеоритное железо</a:t>
            </a:r>
          </a:p>
        </p:txBody>
      </p:sp>
      <p:pic>
        <p:nvPicPr>
          <p:cNvPr id="9219" name="Picture 7" descr="Железные метеорит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357298"/>
            <a:ext cx="8223308" cy="5286412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1BD-216B-46C6-BBC8-A84216200A80}" type="slidenum">
              <a:rPr lang="ru-RU"/>
              <a:pPr/>
              <a:t>27</a:t>
            </a:fld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/>
              <a:t>Бронзовый век сменился железным только тогда, когда человечество смогло поднять температуру пламени в металлургических печах до 1540</a:t>
            </a:r>
            <a:r>
              <a:rPr lang="en-US" sz="2400" dirty="0">
                <a:cs typeface="Arial" charset="0"/>
              </a:rPr>
              <a:t>°</a:t>
            </a:r>
            <a:r>
              <a:rPr lang="ru-RU" sz="2400" dirty="0">
                <a:cs typeface="Arial" charset="0"/>
              </a:rPr>
              <a:t>С, т.е. до температуры плавления железа. Было освоено производство железных изделий. Древние металлурги открыли способ изготовления из железных руд сплавов – чугуна и стали, более прочных, чем само железо. Они - основа развития техники и важнейший материал искусства.</a:t>
            </a:r>
            <a:endParaRPr lang="en-US" sz="2400" dirty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71480"/>
            <a:ext cx="6215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ЖЕЛЕЗНЫЙ ВЕК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5606" name="AutoShape 6" descr="https://bestanimations.com/Nature/Fire/Flames/animated-fire-flames-gi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justclickit.ru/flash/fire/fire%20(2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8353"/>
            <a:ext cx="1785918" cy="2699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74134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Железо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324880" cy="2357454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400" dirty="0" smtClean="0"/>
              <a:t>Первое железо было очень дорогим.   Даже победителям Олимпийских игр на ряду с золотыми медалями давали кусок железа. Железный клинок был обнаружен в гробнице Тутанхамона.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Позднее люди научились выплавлять железо из руд, и оно стало массовым. </a:t>
            </a:r>
          </a:p>
        </p:txBody>
      </p:sp>
      <p:pic>
        <p:nvPicPr>
          <p:cNvPr id="74754" name="Picture 2" descr="https://im3-tub-ru.yandex.net/i?id=1714e1174ab39e80eab9f0c58ffab35a&amp;n=33&amp;h=198&amp;w=262"/>
          <p:cNvPicPr>
            <a:picLocks noChangeAspect="1" noChangeArrowheads="1"/>
          </p:cNvPicPr>
          <p:nvPr/>
        </p:nvPicPr>
        <p:blipFill>
          <a:blip r:embed="rId2"/>
          <a:srcRect l="4328" t="5727" r="4328" b="5727"/>
          <a:stretch>
            <a:fillRect/>
          </a:stretch>
        </p:blipFill>
        <p:spPr bwMode="auto">
          <a:xfrm>
            <a:off x="160756" y="3786190"/>
            <a:ext cx="3973688" cy="2911058"/>
          </a:xfrm>
          <a:prstGeom prst="rect">
            <a:avLst/>
          </a:prstGeom>
          <a:noFill/>
        </p:spPr>
      </p:pic>
      <p:pic>
        <p:nvPicPr>
          <p:cNvPr id="74756" name="Picture 4" descr="http://f15.ifotki.info/org/17bbdca8c3f73425c4acd01a0a86772c807c05165686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8280">
            <a:off x="3610627" y="5072456"/>
            <a:ext cx="5500676" cy="10267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71546"/>
            <a:ext cx="3071802" cy="5143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Интересно, что чистое железо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не ржавеет. Классический пример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– </a:t>
            </a:r>
            <a:r>
              <a:rPr lang="ru-RU" sz="2400" dirty="0" err="1" smtClean="0"/>
              <a:t>Кутубская</a:t>
            </a:r>
            <a:r>
              <a:rPr lang="ru-RU" sz="2400" dirty="0" smtClean="0"/>
              <a:t> колонна в Индии,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которая стоит уже 1,5 тыс. лет 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не разрушается, несмотря на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влажный и жаркий климат. </a:t>
            </a:r>
          </a:p>
        </p:txBody>
      </p:sp>
      <p:pic>
        <p:nvPicPr>
          <p:cNvPr id="23554" name="Picture 2" descr="http://secretworlds.ru/_nw/33/8047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687" y="0"/>
            <a:ext cx="509131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357166"/>
            <a:ext cx="8929718" cy="1690678"/>
          </a:xfrm>
        </p:spPr>
        <p:txBody>
          <a:bodyPr/>
          <a:lstStyle/>
          <a:p>
            <a:pPr indent="20638" algn="ctr">
              <a:spcBef>
                <a:spcPct val="0"/>
              </a:spcBef>
              <a:buClrTx/>
              <a:buSzPct val="100000"/>
              <a:buFontTx/>
              <a:buNone/>
            </a:pPr>
            <a:r>
              <a:rPr kumimoji="1" lang="ru-RU" sz="2400" b="1" dirty="0"/>
              <a:t>В древности были известны только </a:t>
            </a:r>
            <a:r>
              <a:rPr kumimoji="1" lang="ru-RU" sz="2400" b="1" dirty="0" smtClean="0"/>
              <a:t>7 </a:t>
            </a:r>
            <a:r>
              <a:rPr kumimoji="1" lang="ru-RU" sz="2400" b="1" dirty="0"/>
              <a:t>металлов, как и </a:t>
            </a:r>
            <a:r>
              <a:rPr kumimoji="1" lang="ru-RU" sz="2400" b="1" dirty="0" smtClean="0"/>
              <a:t>7 </a:t>
            </a:r>
            <a:r>
              <a:rPr kumimoji="1" lang="ru-RU" sz="2400" b="1" dirty="0"/>
              <a:t>планет. Алхимики считали, что под влиянием лучей планет в недрах Земли рождаются эти металлы</a:t>
            </a:r>
            <a:r>
              <a:rPr kumimoji="1" lang="ru-RU" sz="2400" dirty="0"/>
              <a:t>.</a:t>
            </a:r>
            <a:endParaRPr lang="ru-RU" sz="2400" dirty="0"/>
          </a:p>
        </p:txBody>
      </p:sp>
      <p:pic>
        <p:nvPicPr>
          <p:cNvPr id="73731" name="Picture 1027" descr="C:\Documents and Settings\Admin\Мои документы\фото простые вещества\металлы самородки\золото самород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1981200" cy="1525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2" name="Picture 1028" descr="C:\Documents and Settings\Admin\Мои документы\фото простые вещества\металлы\белое олово металлическ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00306"/>
            <a:ext cx="2070100" cy="14906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3" name="Picture 1029" descr="C:\Documents and Settings\Admin\Мои документы\фото простые вещества\металлы самородки\серебро самород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428868"/>
            <a:ext cx="2006600" cy="15049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4" name="Picture 1030" descr="C:\Documents and Settings\Admin\Мои документы\фото простые вещества\железо капл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72008"/>
            <a:ext cx="2119314" cy="15716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5" name="Picture 1031" descr="C:\Documents and Settings\Admin\Мои документы\фото простые вещества\ртут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00240"/>
            <a:ext cx="1981200" cy="14859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8" name="Picture 1034" descr="C:\Documents and Settings\Admin\Мои документы\фото простые вещества\металлы\свинец металл.jpg"/>
          <p:cNvPicPr>
            <a:picLocks noChangeAspect="1" noChangeArrowheads="1"/>
          </p:cNvPicPr>
          <p:nvPr/>
        </p:nvPicPr>
        <p:blipFill>
          <a:blip r:embed="rId7"/>
          <a:srcRect l="14106" t="7460" r="8732" b="8392"/>
          <a:stretch>
            <a:fillRect/>
          </a:stretch>
        </p:blipFill>
        <p:spPr bwMode="auto">
          <a:xfrm>
            <a:off x="3571868" y="4572008"/>
            <a:ext cx="2113334" cy="15716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9" name="Picture 1035" descr="C:\Documents and Settings\Admin\Мои документы\фото простые вещества\металлы\медь кусочк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572008"/>
            <a:ext cx="2133600" cy="160813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40" name="Text Box 1036"/>
          <p:cNvSpPr txBox="1">
            <a:spLocks noChangeArrowheads="1"/>
          </p:cNvSpPr>
          <p:nvPr/>
        </p:nvSpPr>
        <p:spPr bwMode="auto">
          <a:xfrm>
            <a:off x="357158" y="3500438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Золото - Солнце</a:t>
            </a:r>
            <a:r>
              <a:rPr lang="ru-RU" sz="2000" dirty="0"/>
              <a:t> </a:t>
            </a:r>
          </a:p>
        </p:txBody>
      </p:sp>
      <p:sp>
        <p:nvSpPr>
          <p:cNvPr id="73741" name="Text Box 1037"/>
          <p:cNvSpPr txBox="1">
            <a:spLocks noChangeArrowheads="1"/>
          </p:cNvSpPr>
          <p:nvPr/>
        </p:nvSpPr>
        <p:spPr bwMode="auto">
          <a:xfrm>
            <a:off x="2500298" y="1785926"/>
            <a:ext cx="1495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Серебро –</a:t>
            </a:r>
          </a:p>
          <a:p>
            <a:pPr algn="ctr"/>
            <a:r>
              <a:rPr lang="ru-RU" sz="2000" b="1" dirty="0"/>
              <a:t>Луна</a:t>
            </a:r>
            <a:r>
              <a:rPr lang="ru-RU" sz="2000" dirty="0"/>
              <a:t> </a:t>
            </a:r>
          </a:p>
        </p:txBody>
      </p:sp>
      <p:sp>
        <p:nvSpPr>
          <p:cNvPr id="73743" name="Text Box 1039"/>
          <p:cNvSpPr txBox="1">
            <a:spLocks noChangeArrowheads="1"/>
          </p:cNvSpPr>
          <p:nvPr/>
        </p:nvSpPr>
        <p:spPr bwMode="auto">
          <a:xfrm>
            <a:off x="4786314" y="3500438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Ртуть – </a:t>
            </a:r>
          </a:p>
          <a:p>
            <a:pPr algn="ctr"/>
            <a:r>
              <a:rPr lang="ru-RU" sz="2000" b="1" dirty="0"/>
              <a:t>Меркурий</a:t>
            </a:r>
          </a:p>
        </p:txBody>
      </p:sp>
      <p:sp>
        <p:nvSpPr>
          <p:cNvPr id="73744" name="Text Box 1040"/>
          <p:cNvSpPr txBox="1">
            <a:spLocks noChangeArrowheads="1"/>
          </p:cNvSpPr>
          <p:nvPr/>
        </p:nvSpPr>
        <p:spPr bwMode="auto">
          <a:xfrm>
            <a:off x="7000892" y="1714488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Олово – </a:t>
            </a:r>
          </a:p>
          <a:p>
            <a:r>
              <a:rPr lang="ru-RU" sz="2000" b="1" dirty="0"/>
              <a:t>Юпитер</a:t>
            </a:r>
          </a:p>
        </p:txBody>
      </p:sp>
      <p:sp>
        <p:nvSpPr>
          <p:cNvPr id="73745" name="Text Box 1041"/>
          <p:cNvSpPr txBox="1">
            <a:spLocks noChangeArrowheads="1"/>
          </p:cNvSpPr>
          <p:nvPr/>
        </p:nvSpPr>
        <p:spPr bwMode="auto">
          <a:xfrm>
            <a:off x="642910" y="6215082"/>
            <a:ext cx="2013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Медь - Венера</a:t>
            </a:r>
          </a:p>
        </p:txBody>
      </p:sp>
      <p:sp>
        <p:nvSpPr>
          <p:cNvPr id="73746" name="Text Box 1042"/>
          <p:cNvSpPr txBox="1">
            <a:spLocks noChangeArrowheads="1"/>
          </p:cNvSpPr>
          <p:nvPr/>
        </p:nvSpPr>
        <p:spPr bwMode="auto">
          <a:xfrm>
            <a:off x="3357554" y="6215082"/>
            <a:ext cx="2454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Свинец - Сатурн</a:t>
            </a:r>
          </a:p>
        </p:txBody>
      </p:sp>
      <p:sp>
        <p:nvSpPr>
          <p:cNvPr id="73747" name="Text Box 1043"/>
          <p:cNvSpPr txBox="1">
            <a:spLocks noChangeArrowheads="1"/>
          </p:cNvSpPr>
          <p:nvPr/>
        </p:nvSpPr>
        <p:spPr bwMode="auto">
          <a:xfrm>
            <a:off x="6286512" y="6215082"/>
            <a:ext cx="2454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Железо - Марс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00200"/>
            <a:ext cx="2786082" cy="45307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    Век железный  длится и сейчас</a:t>
            </a:r>
          </a:p>
          <a:p>
            <a:pPr algn="ctr" eaLnBrk="1" hangingPunct="1">
              <a:buNone/>
            </a:pP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9/10 всех используемых человеком  сплавов -это сплавы на основе железа. </a:t>
            </a:r>
          </a:p>
        </p:txBody>
      </p:sp>
      <p:pic>
        <p:nvPicPr>
          <p:cNvPr id="6148" name="Picture 4" descr="m_063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0" y="2859065"/>
            <a:ext cx="5429288" cy="3998935"/>
          </a:xfrm>
          <a:noFill/>
        </p:spPr>
      </p:pic>
      <p:pic>
        <p:nvPicPr>
          <p:cNvPr id="18434" name="Picture 2" descr="http://www.clker.com/cliparts/3/d/9/d/11971145171512988940jonata_Screw.svg.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71480"/>
            <a:ext cx="3673915" cy="205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Выплавка чугуна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2AB55-5C37-4519-95E2-8250245B265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0" name="Picture 11" descr="C:\Documents and Settings\Admin\Мои документы\плавка чугу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6767"/>
            <a:ext cx="5500694" cy="406123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C:\Documents and Settings\Admin\Мои документы\выпла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432" y="1500174"/>
            <a:ext cx="5416568" cy="406242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73075"/>
            <a:ext cx="8153400" cy="95566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Чугун</a:t>
            </a:r>
          </a:p>
        </p:txBody>
      </p:sp>
      <p:pic>
        <p:nvPicPr>
          <p:cNvPr id="4099" name="Picture 6" descr="Krond_04_24_039_R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600200"/>
            <a:ext cx="3867179" cy="4525963"/>
          </a:xfrm>
          <a:noFill/>
        </p:spPr>
      </p:pic>
      <p:pic>
        <p:nvPicPr>
          <p:cNvPr id="101384" name="Picture 8" descr="Krond_04_24_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9" y="1348759"/>
            <a:ext cx="4330422" cy="5080637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857224" y="6396335"/>
            <a:ext cx="279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Чугунные кружева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Чугунное литье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5344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095F-D1BE-4B66-B736-BE89CFAB8A4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5782" name="Picture 6" descr="http://www.letopis.info/files/posts/imgs/117/chug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4762500" cy="25336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85728"/>
            <a:ext cx="2462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Изделия</a:t>
            </a:r>
          </a:p>
          <a:p>
            <a:r>
              <a:rPr lang="ru-RU" sz="3600" b="1" dirty="0" smtClean="0"/>
              <a:t> из чугуна</a:t>
            </a:r>
            <a:endParaRPr lang="ru-RU" sz="3600" b="1" dirty="0"/>
          </a:p>
        </p:txBody>
      </p:sp>
      <p:pic>
        <p:nvPicPr>
          <p:cNvPr id="12" name="Picture 2" descr="http://posudoff.com.ua/images/chugunnaia-posuda-1.jpg"/>
          <p:cNvPicPr>
            <a:picLocks noChangeAspect="1" noChangeArrowheads="1"/>
          </p:cNvPicPr>
          <p:nvPr/>
        </p:nvPicPr>
        <p:blipFill>
          <a:blip r:embed="rId3"/>
          <a:srcRect l="7779" r="11669"/>
          <a:stretch>
            <a:fillRect/>
          </a:stretch>
        </p:blipFill>
        <p:spPr bwMode="auto">
          <a:xfrm>
            <a:off x="3286116" y="357166"/>
            <a:ext cx="5567988" cy="3071810"/>
          </a:xfrm>
          <a:prstGeom prst="rect">
            <a:avLst/>
          </a:prstGeom>
          <a:noFill/>
        </p:spPr>
      </p:pic>
      <p:pic>
        <p:nvPicPr>
          <p:cNvPr id="13" name="Picture 4" descr="https://static-eu.insales.ru/images/products/1/8011/72326987/vanni_chugunnie_kirov.jpg"/>
          <p:cNvPicPr>
            <a:picLocks noChangeAspect="1" noChangeArrowheads="1"/>
          </p:cNvPicPr>
          <p:nvPr/>
        </p:nvPicPr>
        <p:blipFill>
          <a:blip r:embed="rId4"/>
          <a:srcRect t="25468" b="26944"/>
          <a:stretch>
            <a:fillRect/>
          </a:stretch>
        </p:blipFill>
        <p:spPr bwMode="auto">
          <a:xfrm>
            <a:off x="3786182" y="4430970"/>
            <a:ext cx="5100622" cy="242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85729"/>
            <a:ext cx="8153400" cy="78581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Сталь</a:t>
            </a:r>
          </a:p>
        </p:txBody>
      </p:sp>
      <p:pic>
        <p:nvPicPr>
          <p:cNvPr id="17410" name="Picture 2" descr="http://forum.ngs.ru/preview/forum/upload_files/e4da3b7fbbce2345d7772b0674a318d5_8de3c863da251365a4469d38cef5d1a5_139823871661_800px.jpg"/>
          <p:cNvPicPr>
            <a:picLocks noChangeAspect="1" noChangeArrowheads="1"/>
          </p:cNvPicPr>
          <p:nvPr/>
        </p:nvPicPr>
        <p:blipFill>
          <a:blip r:embed="rId2"/>
          <a:srcRect l="14646" r="20315"/>
          <a:stretch>
            <a:fillRect/>
          </a:stretch>
        </p:blipFill>
        <p:spPr bwMode="auto">
          <a:xfrm>
            <a:off x="4929190" y="0"/>
            <a:ext cx="3915958" cy="6668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285860"/>
            <a:ext cx="47256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Из стали сделаны барельефы, </a:t>
            </a:r>
          </a:p>
          <a:p>
            <a:pPr algn="ctr"/>
            <a:r>
              <a:rPr lang="ru-RU" sz="2400" dirty="0" smtClean="0"/>
              <a:t>светильники и опоры метро, </a:t>
            </a:r>
          </a:p>
          <a:p>
            <a:pPr algn="ctr"/>
            <a:r>
              <a:rPr lang="ru-RU" sz="2400" dirty="0" smtClean="0"/>
              <a:t>а также скульптуры, например, </a:t>
            </a:r>
          </a:p>
          <a:p>
            <a:pPr algn="ctr"/>
            <a:r>
              <a:rPr lang="ru-RU" sz="2400" dirty="0" smtClean="0"/>
              <a:t>«Рабочий и колхозница»</a:t>
            </a:r>
          </a:p>
          <a:p>
            <a:pPr algn="ctr"/>
            <a:r>
              <a:rPr lang="ru-RU" sz="2000" dirty="0" smtClean="0"/>
              <a:t>(скульптор В.Н. Мухина)</a:t>
            </a:r>
            <a:endParaRPr lang="ru-RU" sz="2000" dirty="0"/>
          </a:p>
        </p:txBody>
      </p:sp>
      <p:pic>
        <p:nvPicPr>
          <p:cNvPr id="17412" name="Picture 4" descr="http://petrogazeta.ru/media/news/310.jpg"/>
          <p:cNvPicPr>
            <a:picLocks noChangeAspect="1" noChangeArrowheads="1"/>
          </p:cNvPicPr>
          <p:nvPr/>
        </p:nvPicPr>
        <p:blipFill>
          <a:blip r:embed="rId3"/>
          <a:srcRect l="19193" t="6673" r="19193" b="2224"/>
          <a:stretch>
            <a:fillRect/>
          </a:stretch>
        </p:blipFill>
        <p:spPr bwMode="auto">
          <a:xfrm>
            <a:off x="714348" y="3429000"/>
            <a:ext cx="320276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 b="12856"/>
          <a:stretch>
            <a:fillRect/>
          </a:stretch>
        </p:blipFill>
        <p:spPr bwMode="auto">
          <a:xfrm>
            <a:off x="152400" y="76200"/>
            <a:ext cx="3856038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30051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919207"/>
            <a:ext cx="3929090" cy="293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4" y="642918"/>
            <a:ext cx="4330700" cy="592935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/>
              <a:t>Использование железа позволило резко увеличить посевные площади, завоевать морские просторы, ускорить покорение континентов, воздуха и высоты. Если до конца </a:t>
            </a:r>
            <a:r>
              <a:rPr lang="en-US" sz="2400" dirty="0" smtClean="0">
                <a:cs typeface="Arial" charset="0"/>
              </a:rPr>
              <a:t>XIX</a:t>
            </a:r>
            <a:r>
              <a:rPr lang="ru-RU" sz="2400" dirty="0" smtClean="0">
                <a:cs typeface="Arial" charset="0"/>
              </a:rPr>
              <a:t>в высочайшим сооружением в мире была пирамида Хеопса (146м), то в 1889г благодаря использованию стали высочайшим сооружение в мире стала Эйфелева башня высотой 300м и массой 9 </a:t>
            </a:r>
            <a:r>
              <a:rPr lang="ru-RU" sz="2400" dirty="0" err="1" smtClean="0">
                <a:cs typeface="Arial" charset="0"/>
              </a:rPr>
              <a:t>тыс</a:t>
            </a:r>
            <a:r>
              <a:rPr lang="ru-RU" sz="2400" dirty="0" smtClean="0">
                <a:cs typeface="Arial" charset="0"/>
              </a:rPr>
              <a:t> т.</a:t>
            </a:r>
            <a:endParaRPr lang="en-US" sz="2400" dirty="0" smtClean="0">
              <a:cs typeface="Arial" charset="0"/>
            </a:endParaRPr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8" y="686624"/>
            <a:ext cx="4429282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DAA-322C-46B2-B8A1-3DFBA03364D5}" type="slidenum">
              <a:rPr lang="ru-RU"/>
              <a:pPr/>
              <a:t>38</a:t>
            </a:fld>
            <a:endParaRPr lang="ru-RU"/>
          </a:p>
        </p:txBody>
      </p:sp>
      <p:pic>
        <p:nvPicPr>
          <p:cNvPr id="31752" name="Picture 8" descr="Нефтяная выш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645" y="545658"/>
            <a:ext cx="4142073" cy="6098052"/>
          </a:xfrm>
        </p:spPr>
      </p:pic>
      <p:pic>
        <p:nvPicPr>
          <p:cNvPr id="31754" name="Picture 10" descr="Мос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630073"/>
            <a:ext cx="4841891" cy="3227927"/>
          </a:xfrm>
          <a:noFill/>
          <a:ln/>
        </p:spPr>
      </p:pic>
      <p:pic>
        <p:nvPicPr>
          <p:cNvPr id="9" name="Picture 7" descr="Напёрст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0"/>
            <a:ext cx="2595563" cy="35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Автомоби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782313"/>
            <a:ext cx="3133755" cy="5297812"/>
          </a:xfrm>
        </p:spPr>
      </p:pic>
      <p:pic>
        <p:nvPicPr>
          <p:cNvPr id="8196" name="Picture 12" descr="Фло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06" y="0"/>
            <a:ext cx="5428084" cy="3906825"/>
          </a:xfrm>
        </p:spPr>
      </p:pic>
      <p:pic>
        <p:nvPicPr>
          <p:cNvPr id="6" name="Picture 18" descr="Тойо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9370" y="3875084"/>
            <a:ext cx="5574630" cy="298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507413" cy="1139825"/>
          </a:xfrm>
        </p:spPr>
        <p:txBody>
          <a:bodyPr/>
          <a:lstStyle/>
          <a:p>
            <a:pPr algn="ctr"/>
            <a:r>
              <a:rPr lang="ru-RU" sz="4800" b="1" dirty="0"/>
              <a:t> </a:t>
            </a:r>
            <a:r>
              <a:rPr lang="ru-RU" sz="4800" b="1" dirty="0" smtClean="0"/>
              <a:t>Доисторические металлы</a:t>
            </a:r>
            <a:br>
              <a:rPr lang="ru-RU" sz="4800" b="1" dirty="0" smtClean="0"/>
            </a:br>
            <a:r>
              <a:rPr lang="ru-RU" sz="2000" b="1" dirty="0" smtClean="0"/>
              <a:t>(применялись человеком ещё до изобретения письменности)</a:t>
            </a:r>
            <a:endParaRPr lang="ru-RU" sz="2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643050"/>
            <a:ext cx="2719412" cy="4014803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олово         </a:t>
            </a:r>
            <a:endParaRPr lang="ru-RU" dirty="0">
              <a:solidFill>
                <a:srgbClr val="FF6600"/>
              </a:solidFill>
            </a:endParaRPr>
          </a:p>
          <a:p>
            <a:r>
              <a:rPr lang="ru-RU" dirty="0">
                <a:solidFill>
                  <a:srgbClr val="FF6600"/>
                </a:solidFill>
              </a:rPr>
              <a:t>с</a:t>
            </a:r>
            <a:r>
              <a:rPr lang="ru-RU" dirty="0" smtClean="0">
                <a:solidFill>
                  <a:srgbClr val="FF6600"/>
                </a:solidFill>
              </a:rPr>
              <a:t>винец</a:t>
            </a:r>
            <a:endParaRPr lang="ru-RU" dirty="0">
              <a:solidFill>
                <a:srgbClr val="FF6600"/>
              </a:solidFill>
            </a:endParaRPr>
          </a:p>
          <a:p>
            <a:r>
              <a:rPr lang="ru-RU" dirty="0" smtClean="0">
                <a:solidFill>
                  <a:srgbClr val="FF6600"/>
                </a:solidFill>
              </a:rPr>
              <a:t>золото </a:t>
            </a:r>
            <a:endParaRPr lang="ru-RU" dirty="0">
              <a:solidFill>
                <a:srgbClr val="FF6600"/>
              </a:solidFill>
            </a:endParaRPr>
          </a:p>
          <a:p>
            <a:r>
              <a:rPr lang="ru-RU" dirty="0" smtClean="0">
                <a:solidFill>
                  <a:srgbClr val="FF6600"/>
                </a:solidFill>
              </a:rPr>
              <a:t>медь</a:t>
            </a:r>
            <a:endParaRPr lang="ru-RU" dirty="0">
              <a:solidFill>
                <a:srgbClr val="FF6600"/>
              </a:solidFill>
            </a:endParaRPr>
          </a:p>
          <a:p>
            <a:r>
              <a:rPr lang="ru-RU" dirty="0" smtClean="0">
                <a:solidFill>
                  <a:srgbClr val="FF6600"/>
                </a:solidFill>
              </a:rPr>
              <a:t>ртуть </a:t>
            </a:r>
            <a:endParaRPr lang="ru-RU" dirty="0">
              <a:solidFill>
                <a:srgbClr val="FF6600"/>
              </a:solidFill>
            </a:endParaRPr>
          </a:p>
          <a:p>
            <a:r>
              <a:rPr lang="ru-RU" dirty="0" smtClean="0">
                <a:solidFill>
                  <a:srgbClr val="FF6600"/>
                </a:solidFill>
              </a:rPr>
              <a:t>серебро</a:t>
            </a:r>
            <a:endParaRPr lang="ru-RU" dirty="0">
              <a:solidFill>
                <a:srgbClr val="FF6600"/>
              </a:solidFill>
            </a:endParaRPr>
          </a:p>
          <a:p>
            <a:r>
              <a:rPr lang="ru-RU" dirty="0" smtClean="0">
                <a:solidFill>
                  <a:srgbClr val="FF6600"/>
                </a:solidFill>
              </a:rPr>
              <a:t>железо </a:t>
            </a:r>
            <a:r>
              <a:rPr lang="ru-RU" dirty="0" smtClean="0">
                <a:solidFill>
                  <a:schemeClr val="hlink"/>
                </a:solidFill>
              </a:rPr>
              <a:t>  </a:t>
            </a:r>
            <a:endParaRPr lang="ru-RU" dirty="0">
              <a:solidFill>
                <a:schemeClr val="hlink"/>
              </a:solidFill>
            </a:endParaRPr>
          </a:p>
        </p:txBody>
      </p:sp>
      <p:pic>
        <p:nvPicPr>
          <p:cNvPr id="150530" name="Picture 2" descr="http://amenra.ru/wp-content/uploads/2012/06/Ris_1_Elemen_400_259_72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5857916" cy="379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33D-6ED7-43A4-9442-99523C2AB0A5}" type="slidenum">
              <a:rPr lang="ru-RU"/>
              <a:pPr/>
              <a:t>40</a:t>
            </a:fld>
            <a:endParaRPr lang="ru-RU"/>
          </a:p>
        </p:txBody>
      </p:sp>
      <p:pic>
        <p:nvPicPr>
          <p:cNvPr id="37905" name="Picture 17" descr="Авро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7" y="275249"/>
            <a:ext cx="8333112" cy="5573101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0" y="6215082"/>
            <a:ext cx="894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Ещё многие годы человечество будет использовать металлы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3E01-4E8F-42FF-96C7-5C459B01C1EB}" type="slidenum">
              <a:rPr lang="ru-RU"/>
              <a:pPr/>
              <a:t>5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73075"/>
            <a:ext cx="8329642" cy="741347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ЧАСЫ ИСТОРИИ</a:t>
            </a:r>
            <a:endParaRPr lang="ru-RU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857232"/>
            <a:ext cx="4000500" cy="564360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Каменный век</a:t>
            </a:r>
            <a:r>
              <a:rPr lang="ru-RU" sz="2800" b="1" dirty="0">
                <a:cs typeface="Arial" charset="0"/>
              </a:rPr>
              <a:t> </a:t>
            </a:r>
          </a:p>
          <a:p>
            <a:pPr algn="ctr"/>
            <a:r>
              <a:rPr lang="ru-RU" sz="2700" b="1" dirty="0" err="1">
                <a:cs typeface="Arial" charset="0"/>
              </a:rPr>
              <a:t>↓</a:t>
            </a:r>
            <a:endParaRPr lang="ru-RU" sz="2700" b="1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cs typeface="Arial" charset="0"/>
              </a:rPr>
              <a:t>медный </a:t>
            </a:r>
            <a:r>
              <a:rPr lang="ru-RU" sz="2800" b="1" dirty="0" smtClean="0">
                <a:cs typeface="Arial" charset="0"/>
              </a:rPr>
              <a:t>век</a:t>
            </a:r>
          </a:p>
          <a:p>
            <a:pPr algn="ctr">
              <a:buFont typeface="Wingdings" pitchFamily="2" charset="2"/>
              <a:buNone/>
            </a:pPr>
            <a:r>
              <a:rPr lang="ru-RU" sz="2700" b="1" dirty="0" smtClean="0">
                <a:cs typeface="Arial" charset="0"/>
              </a:rPr>
              <a:t>(</a:t>
            </a:r>
            <a:r>
              <a:rPr lang="ru-RU" sz="1800" b="1" dirty="0">
                <a:cs typeface="Arial" charset="0"/>
              </a:rPr>
              <a:t>3 -4 тысячелетия до н.э.) </a:t>
            </a:r>
            <a:endParaRPr lang="ru-RU" sz="2700" b="1" dirty="0">
              <a:cs typeface="Arial" charset="0"/>
            </a:endParaRPr>
          </a:p>
          <a:p>
            <a:pPr algn="ctr"/>
            <a:r>
              <a:rPr lang="ru-RU" sz="2700" b="1" dirty="0" err="1">
                <a:cs typeface="Arial" charset="0"/>
              </a:rPr>
              <a:t>↓</a:t>
            </a:r>
            <a:endParaRPr lang="ru-RU" sz="2700" b="1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cs typeface="Arial" charset="0"/>
              </a:rPr>
              <a:t>бронзовый </a:t>
            </a:r>
            <a:r>
              <a:rPr lang="ru-RU" sz="2800" b="1" dirty="0" smtClean="0">
                <a:cs typeface="Arial" charset="0"/>
              </a:rPr>
              <a:t>век</a:t>
            </a:r>
          </a:p>
          <a:p>
            <a:pPr algn="ctr">
              <a:buFont typeface="Wingdings" pitchFamily="2" charset="2"/>
              <a:buNone/>
            </a:pPr>
            <a:r>
              <a:rPr lang="ru-RU" sz="2700" dirty="0" smtClean="0">
                <a:cs typeface="Arial" charset="0"/>
              </a:rPr>
              <a:t> </a:t>
            </a:r>
            <a:r>
              <a:rPr lang="ru-RU" sz="2700" b="1" dirty="0">
                <a:cs typeface="Arial" charset="0"/>
              </a:rPr>
              <a:t>(</a:t>
            </a:r>
            <a:r>
              <a:rPr lang="ru-RU" sz="1800" b="1" dirty="0">
                <a:cs typeface="Arial" charset="0"/>
              </a:rPr>
              <a:t>конец 4- начало 1 тысячелетия до н.э.)</a:t>
            </a:r>
          </a:p>
          <a:p>
            <a:pPr algn="ctr"/>
            <a:r>
              <a:rPr lang="ru-RU" sz="2700" b="1" dirty="0" err="1">
                <a:cs typeface="Arial" charset="0"/>
              </a:rPr>
              <a:t>↓</a:t>
            </a:r>
            <a:endParaRPr lang="ru-RU" sz="2700" b="1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cs typeface="Arial" charset="0"/>
              </a:rPr>
              <a:t> железный </a:t>
            </a:r>
            <a:r>
              <a:rPr lang="ru-RU" sz="2800" b="1" dirty="0" smtClean="0">
                <a:cs typeface="Arial" charset="0"/>
              </a:rPr>
              <a:t>век</a:t>
            </a:r>
          </a:p>
          <a:p>
            <a:pPr algn="ctr">
              <a:buFont typeface="Wingdings" pitchFamily="2" charset="2"/>
              <a:buNone/>
            </a:pPr>
            <a:r>
              <a:rPr lang="ru-RU" sz="2700" b="1" dirty="0" smtClean="0">
                <a:cs typeface="Arial" charset="0"/>
              </a:rPr>
              <a:t>(</a:t>
            </a:r>
            <a:r>
              <a:rPr lang="ru-RU" sz="1800" b="1" dirty="0">
                <a:cs typeface="Arial" charset="0"/>
              </a:rPr>
              <a:t>1 тысячелетие до н.э.</a:t>
            </a:r>
            <a:r>
              <a:rPr lang="ru-RU" sz="2700" b="1" dirty="0">
                <a:cs typeface="Arial" charset="0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ru-RU" sz="2700" dirty="0">
              <a:cs typeface="Arial" charset="0"/>
            </a:endParaRPr>
          </a:p>
        </p:txBody>
      </p:sp>
      <p:pic>
        <p:nvPicPr>
          <p:cNvPr id="3077" name="Picture 5" descr="j02341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000240"/>
            <a:ext cx="3300250" cy="3161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Первым шагом человека в освоении окружающего мира стало использование камня. </a:t>
            </a:r>
          </a:p>
          <a:p>
            <a:pPr eaLnBrk="1" hangingPunct="1">
              <a:defRPr/>
            </a:pPr>
            <a:r>
              <a:rPr lang="ru-RU" sz="2400" dirty="0" smtClean="0"/>
              <a:t>Найденные археологами в Восточной Африке орудия труда – каменные.</a:t>
            </a:r>
          </a:p>
          <a:p>
            <a:pPr eaLnBrk="1" hangingPunct="1">
              <a:defRPr/>
            </a:pPr>
            <a:r>
              <a:rPr lang="ru-RU" sz="2400" dirty="0" smtClean="0"/>
              <a:t> Это рубило, скребки, ножи, наконечники копий.</a:t>
            </a:r>
          </a:p>
        </p:txBody>
      </p:sp>
      <p:pic>
        <p:nvPicPr>
          <p:cNvPr id="10245" name="Picture 6" descr="http://upload.wikimedia.org/wikipedia/commons/thumb/f/fb/National_park_stone_tools.jpg/200px-National_park_stone_t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57600"/>
            <a:ext cx="4010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620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КАМЕННЫЙ ВЕК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1C2FF-03F7-40F6-AFA1-35D855191D43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9220" name="Picture 9" descr="Каменные издел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38192"/>
            <a:ext cx="4214842" cy="6390983"/>
          </a:xfrm>
          <a:noFill/>
        </p:spPr>
      </p:pic>
      <p:pic>
        <p:nvPicPr>
          <p:cNvPr id="9221" name="Picture 11" descr="Скребки древних люд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00642" y="1208088"/>
            <a:ext cx="3986158" cy="443549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4800"/>
            <a:ext cx="3786182" cy="348139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400" dirty="0" smtClean="0"/>
              <a:t>    Самые известные памятники Древнего мира - египетские пирамиды – огромные каменные гробницы фараонов. Самую большую из них построили около 2600 лет до н.э. для фараона Хеопса.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57158" y="4429132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/>
              <a:t> Ее высота – около 150 метров </a:t>
            </a:r>
            <a:r>
              <a:rPr lang="ru-RU" sz="2400" dirty="0" smtClean="0"/>
              <a:t>(высота </a:t>
            </a:r>
            <a:r>
              <a:rPr lang="ru-RU" sz="2400" dirty="0"/>
              <a:t>50-этажного дома).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На ее сооружение пошло </a:t>
            </a:r>
            <a:r>
              <a:rPr lang="ru-RU" sz="2400" dirty="0" smtClean="0"/>
              <a:t>2 300 000 </a:t>
            </a:r>
            <a:r>
              <a:rPr lang="ru-RU" sz="2400" dirty="0"/>
              <a:t>каменных блоков, средний вес каждого - две с половиной тонны.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Блоки уложены так плотно, что между ними не просунуть иголку.</a:t>
            </a:r>
          </a:p>
        </p:txBody>
      </p:sp>
      <p:pic>
        <p:nvPicPr>
          <p:cNvPr id="171010" name="Picture 2" descr="https://cdn.empowernetwork.com/user_images/post/2014/11/17/3/ad/769b/540x293_20141117_3ad769be0ece026b018d6558a9b6ae86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507" y="428604"/>
            <a:ext cx="500633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10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428604"/>
            <a:ext cx="8215370" cy="1285884"/>
          </a:xfrm>
        </p:spPr>
        <p:txBody>
          <a:bodyPr/>
          <a:lstStyle/>
          <a:p>
            <a:r>
              <a:rPr lang="ru-RU" sz="2400" dirty="0"/>
              <a:t>Установлено, что египтяне за несколько тысячелетий до нашей эры уже умели изготавливать изделия из золота, серебра, олова, меди.</a:t>
            </a:r>
          </a:p>
        </p:txBody>
      </p:sp>
      <p:pic>
        <p:nvPicPr>
          <p:cNvPr id="169986" name="Picture 2" descr="http://www.novate.ru/files/u34476/iSt-ff-10.jpg"/>
          <p:cNvPicPr>
            <a:picLocks noChangeAspect="1" noChangeArrowheads="1"/>
          </p:cNvPicPr>
          <p:nvPr/>
        </p:nvPicPr>
        <p:blipFill>
          <a:blip r:embed="rId2"/>
          <a:srcRect l="21372" r="20247"/>
          <a:stretch>
            <a:fillRect/>
          </a:stretch>
        </p:blipFill>
        <p:spPr bwMode="auto">
          <a:xfrm>
            <a:off x="0" y="1785926"/>
            <a:ext cx="3892296" cy="4286250"/>
          </a:xfrm>
          <a:prstGeom prst="rect">
            <a:avLst/>
          </a:prstGeom>
          <a:noFill/>
        </p:spPr>
      </p:pic>
      <p:pic>
        <p:nvPicPr>
          <p:cNvPr id="7" name="Picture 4" descr="C:\Documents and Settings\Admin\Мои документы\фото для 8 класса\ch11_18_16.jpg"/>
          <p:cNvPicPr>
            <a:picLocks noChangeAspect="1" noChangeArrowheads="1"/>
          </p:cNvPicPr>
          <p:nvPr/>
        </p:nvPicPr>
        <p:blipFill>
          <a:blip r:embed="rId3"/>
          <a:srcRect l="1772" t="4252" r="709" b="4724"/>
          <a:stretch>
            <a:fillRect/>
          </a:stretch>
        </p:blipFill>
        <p:spPr bwMode="auto">
          <a:xfrm>
            <a:off x="3929058" y="2756976"/>
            <a:ext cx="5214942" cy="365065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661</TotalTime>
  <Words>1193</Words>
  <Application>Microsoft Office PowerPoint</Application>
  <PresentationFormat>Экран (4:3)</PresentationFormat>
  <Paragraphs>154</Paragraphs>
  <Slides>40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Контрастный</vt:lpstr>
      <vt:lpstr>Слайд 1</vt:lpstr>
      <vt:lpstr> Химические элементы Н. А. Морозов </vt:lpstr>
      <vt:lpstr>Слайд 3</vt:lpstr>
      <vt:lpstr> Доисторические металлы (применялись человеком ещё до изобретения письменности)</vt:lpstr>
      <vt:lpstr>ЧАСЫ ИСТОРИИ</vt:lpstr>
      <vt:lpstr>Слайд 6</vt:lpstr>
      <vt:lpstr>Слайд 7</vt:lpstr>
      <vt:lpstr>Слайд 8</vt:lpstr>
      <vt:lpstr> </vt:lpstr>
      <vt:lpstr>В египетских гробницах, сооруженных за1500 лед до н. э., найдена ртуть, а самые древние предметы из железа имеют возраст, исчисляемый 3500 лет. </vt:lpstr>
      <vt:lpstr>Слайд 11</vt:lpstr>
      <vt:lpstr>Самородная медь </vt:lpstr>
      <vt:lpstr>Слайд 13</vt:lpstr>
      <vt:lpstr> </vt:lpstr>
      <vt:lpstr>Изделия из меди</vt:lpstr>
      <vt:lpstr>Слайд 16</vt:lpstr>
      <vt:lpstr>Слайд 17</vt:lpstr>
      <vt:lpstr>Изделия из бронзы</vt:lpstr>
      <vt:lpstr>Изделия из бронзы</vt:lpstr>
      <vt:lpstr>Колосс Родосский чудо света</vt:lpstr>
      <vt:lpstr>Слайд 21</vt:lpstr>
      <vt:lpstr>Царь - пушка</vt:lpstr>
      <vt:lpstr>Царь - колокол</vt:lpstr>
      <vt:lpstr>Медный всадник</vt:lpstr>
      <vt:lpstr>Метеоритное железо</vt:lpstr>
      <vt:lpstr>Метеоритное железо</vt:lpstr>
      <vt:lpstr>Слайд 27</vt:lpstr>
      <vt:lpstr>Железо</vt:lpstr>
      <vt:lpstr>Слайд 29</vt:lpstr>
      <vt:lpstr>Слайд 30</vt:lpstr>
      <vt:lpstr>Выплавка чугуна</vt:lpstr>
      <vt:lpstr>Чугун</vt:lpstr>
      <vt:lpstr>Чугунное литье</vt:lpstr>
      <vt:lpstr>Слайд 34</vt:lpstr>
      <vt:lpstr>Сталь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9 класс</dc:title>
  <dc:creator>user</dc:creator>
  <cp:lastModifiedBy>User</cp:lastModifiedBy>
  <cp:revision>47</cp:revision>
  <dcterms:created xsi:type="dcterms:W3CDTF">2008-06-07T12:30:01Z</dcterms:created>
  <dcterms:modified xsi:type="dcterms:W3CDTF">2016-09-26T14:22:30Z</dcterms:modified>
</cp:coreProperties>
</file>