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8" r:id="rId3"/>
    <p:sldId id="259" r:id="rId4"/>
    <p:sldId id="261" r:id="rId5"/>
    <p:sldId id="263" r:id="rId6"/>
    <p:sldId id="264" r:id="rId7"/>
    <p:sldId id="265" r:id="rId8"/>
    <p:sldId id="260" r:id="rId9"/>
    <p:sldId id="268" r:id="rId10"/>
    <p:sldId id="267" r:id="rId11"/>
    <p:sldId id="266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FC68D-0285-4F60-BB9F-1574BAEE74EB}" type="datetimeFigureOut">
              <a:rPr lang="ru-RU" smtClean="0"/>
              <a:t>01.02.2017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F0417-55CA-4CDD-A8CF-C3981B1EA5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57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349099-0273-4A7E-89B3-B36277A54A6F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31B7D-2D50-46C0-A9F6-5EF9169B266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EBA0-AF0C-470E-970F-23D7AA6AD9E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9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B8512-C50F-4F89-8738-CD72809C771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16F2-EC3D-4206-9FB1-5223B31744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0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97747-E0EE-48C9-821A-88B271C57FC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3029D-B4EF-4C6B-BAD8-2059A564CE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93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A9402-57C1-462F-A41C-7A22F8850C5A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253B4E-B8A9-4960-B69A-EF1D90D70AD8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54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89507-EAE9-404E-8837-BBB690C009B0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F8C4-15BA-4816-B86B-21B4C7081581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505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5B33A-3F13-4623-8A49-768F432B3032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9CF4082-E1C5-47A6-8C73-D37DCA68E16B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49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419FE-3FD1-4C73-A0B7-4E25EE8D413B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C2A7A-F16B-4E49-BE7F-F3A16A8E5701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1364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4C0D7-6252-4E96-9931-6D44B62305CA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3323BAC-6E7F-41B2-9C01-F9EB536F033D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48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C128F-CF0E-4AFF-9C48-4B16AEBC6A44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F9C6C-8EDE-4166-B385-D903FDD79331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8440"/>
      </p:ext>
    </p:extLst>
  </p:cSld>
  <p:clrMapOvr>
    <a:masterClrMapping/>
  </p:clrMapOvr>
  <p:transition>
    <p:wheel spokes="2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4D803-5BF5-4E89-A683-9A05075D1977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D96047-DA2E-4362-A06F-7AD7ECC80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545677"/>
      </p:ext>
    </p:extLst>
  </p:cSld>
  <p:clrMapOvr>
    <a:masterClrMapping/>
  </p:clrMapOvr>
  <p:transition>
    <p:wheel spokes="2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E308C9A-B407-4DA5-9DAD-0F06BFF5808F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11F6-4E7B-4891-B79B-516A75B728F8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3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BE59C-3DC9-429F-B085-487E4B06FB6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4FDCD-43C9-4A82-BFD6-7D741AA2D3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03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5FD45-A195-42E6-9D15-AB35E525F77A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50374-2749-42AA-9F27-26D00A3DD397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725147"/>
      </p:ext>
    </p:extLst>
  </p:cSld>
  <p:clrMapOvr>
    <a:masterClrMapping/>
  </p:clrMapOvr>
  <p:transition>
    <p:wheel spokes="2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92D43-828B-431C-8F57-6CE14CEBD855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3266D-381D-40DB-95A9-D42B3E082585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546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593B-0A38-48F9-9093-98994F8211C5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221E1-D933-4169-9599-84106E300478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22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32A3D-3483-49D8-BB90-70B0437E6D26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87D6-E03E-4C31-B5F8-EEDE1AB7B20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645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C8B07-62CA-4341-B9A8-4DBCE49C56F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FEAD5-747E-472F-A651-E4E1CD2472B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47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0529-3201-41D1-84F0-D7F119723A5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3943E-02DD-4C9A-ABB5-5DE1F6DBD5E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0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BC26-7A66-4809-BBC9-22FCEBA300D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92505-1DAC-4175-9397-D734F9D444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01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90327-44B3-4A64-A2B2-39D71C2BC1D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5C233-A2F9-4B25-8326-D6D4B0F991C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70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8AB4-9869-4968-945F-8B52743CBD07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5211-A423-4970-855B-87F855E85E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8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F0AF9-5B78-4483-97A0-3BA7784EED4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7D74C-7DD0-4D3E-B96D-58D75C8BAD6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76F876-7077-40CA-89D6-70E52BE2B6B0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158B0D-AA11-4E4C-8392-C4B742521F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2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832A56-FFA7-43B8-A46B-41B0A2EA73B2}" type="datetimeFigureOut">
              <a:rPr lang="ru-RU"/>
              <a:pPr>
                <a:defRPr/>
              </a:pPr>
              <a:t>01.02.2017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EBA4B-B40A-4DE8-97A7-557FCDAB0A76}" type="slidenum">
              <a:rPr lang="ru-RU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062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6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166341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2"/>
  </p:transition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ocuments and Settings\Aida\Рабочий стол\НОвая ГРАФИКА сборник\ima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5000636"/>
            <a:ext cx="1952628" cy="1437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6" descr="H:\Documents and Settings\Aida\Рабочий стол\МОИ шаблоны ЭКСПЕРИМЕНТы\collage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57166"/>
            <a:ext cx="2956056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519679" y="4124336"/>
            <a:ext cx="6400800" cy="1752600"/>
          </a:xfrm>
        </p:spPr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Ашық сабақ </a:t>
            </a:r>
          </a:p>
          <a:p>
            <a:r>
              <a:rPr lang="kk-KZ" dirty="0" smtClean="0">
                <a:solidFill>
                  <a:schemeClr val="tx1"/>
                </a:solidFill>
              </a:rPr>
              <a:t>10 сынып</a:t>
            </a:r>
          </a:p>
          <a:p>
            <a:r>
              <a:rPr lang="kk-KZ" smtClean="0">
                <a:solidFill>
                  <a:schemeClr val="tx1"/>
                </a:solidFill>
              </a:rPr>
              <a:t>Пән мұғалімі: Тойбекова Р.А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320345"/>
            <a:ext cx="62571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err="1" smtClean="0">
                <a:latin typeface="Globus Cursive" pitchFamily="50" charset="-52"/>
              </a:rPr>
              <a:t>Комбинаториканың</a:t>
            </a:r>
            <a:endParaRPr lang="ru-RU" sz="4800" dirty="0" smtClean="0">
              <a:latin typeface="Globus Cursive" pitchFamily="50" charset="-52"/>
            </a:endParaRPr>
          </a:p>
          <a:p>
            <a:r>
              <a:rPr lang="ru-RU" sz="4800" dirty="0" smtClean="0">
                <a:latin typeface="Globus Cursive" pitchFamily="50" charset="-52"/>
              </a:rPr>
              <a:t> </a:t>
            </a:r>
            <a:r>
              <a:rPr lang="ru-RU" sz="4800" dirty="0" err="1" smtClean="0">
                <a:latin typeface="Globus Cursive" pitchFamily="50" charset="-52"/>
              </a:rPr>
              <a:t>негізгі</a:t>
            </a:r>
            <a:r>
              <a:rPr lang="ru-RU" sz="4800" dirty="0" smtClean="0">
                <a:latin typeface="Globus Cursive" pitchFamily="50" charset="-52"/>
              </a:rPr>
              <a:t> </a:t>
            </a:r>
            <a:r>
              <a:rPr lang="ru-RU" sz="4800" dirty="0" err="1" smtClean="0">
                <a:latin typeface="Globus Cursive" pitchFamily="50" charset="-52"/>
              </a:rPr>
              <a:t>элементтері</a:t>
            </a:r>
            <a:endParaRPr lang="ru-RU" sz="4800" dirty="0">
              <a:latin typeface="Globus Cursive" pitchFamily="50" charset="-52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500306"/>
            <a:ext cx="8073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dirty="0" err="1" smtClean="0">
                <a:latin typeface="Georgia" panose="02040502050405020303" pitchFamily="18" charset="0"/>
              </a:rPr>
              <a:t>Алмастыру</a:t>
            </a:r>
            <a:r>
              <a:rPr lang="ru-RU" sz="4800" b="1" i="1" dirty="0" smtClean="0">
                <a:latin typeface="Georgia" panose="02040502050405020303" pitchFamily="18" charset="0"/>
              </a:rPr>
              <a:t> </a:t>
            </a:r>
            <a:r>
              <a:rPr lang="ru-RU" sz="4800" b="1" i="1" dirty="0" err="1" smtClean="0">
                <a:latin typeface="Georgia" panose="02040502050405020303" pitchFamily="18" charset="0"/>
              </a:rPr>
              <a:t>және</a:t>
            </a:r>
            <a:r>
              <a:rPr lang="ru-RU" sz="4800" b="1" i="1" dirty="0" smtClean="0">
                <a:latin typeface="Georgia" panose="02040502050405020303" pitchFamily="18" charset="0"/>
              </a:rPr>
              <a:t> </a:t>
            </a:r>
            <a:r>
              <a:rPr lang="ru-RU" sz="4800" b="1" i="1" dirty="0" err="1" smtClean="0">
                <a:latin typeface="Georgia" panose="02040502050405020303" pitchFamily="18" charset="0"/>
              </a:rPr>
              <a:t>орналастыру</a:t>
            </a:r>
            <a:endParaRPr lang="ru-RU" sz="4800" b="1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Үйге тапсырма </a:t>
            </a:r>
            <a:endParaRPr lang="ru-RU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№322 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</a:p>
          <a:p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тақырыпқа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 1 есептен құрап келу</a:t>
            </a:r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BE59C-3DC9-429F-B085-487E4B06F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4FDCD-43C9-4A82-BFD6-7D741AA2D3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9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</a:t>
            </a: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Комбинаториканың негізгі элементтерімен танысып,  формуласын білу және оны есептер шығаруда қолдану.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BE59C-3DC9-429F-B085-487E4B06F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4FDCD-43C9-4A82-BFD6-7D741AA2D3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45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888" y="260350"/>
            <a:ext cx="6769100" cy="64611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 err="1" smtClean="0">
                <a:solidFill>
                  <a:prstClr val="black"/>
                </a:solidFill>
                <a:cs typeface="Arial" charset="0"/>
              </a:rPr>
              <a:t>Кешкі</a:t>
            </a:r>
            <a:r>
              <a:rPr lang="ru-RU" sz="36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sz="3600" dirty="0" err="1" smtClean="0">
                <a:solidFill>
                  <a:prstClr val="black"/>
                </a:solidFill>
                <a:cs typeface="Arial" charset="0"/>
              </a:rPr>
              <a:t>отбасылық</a:t>
            </a:r>
            <a:r>
              <a:rPr lang="ru-RU" sz="3600" dirty="0" smtClean="0">
                <a:solidFill>
                  <a:prstClr val="black"/>
                </a:solidFill>
                <a:cs typeface="Arial" charset="0"/>
              </a:rPr>
              <a:t> ас.</a:t>
            </a:r>
            <a:endParaRPr lang="ru-RU" sz="36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388" y="1557338"/>
            <a:ext cx="1728787" cy="46037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. </a:t>
            </a:r>
            <a:r>
              <a:rPr lang="ru-RU" sz="2400" dirty="0" err="1" smtClean="0">
                <a:solidFill>
                  <a:prstClr val="black"/>
                </a:solidFill>
                <a:cs typeface="Arial" charset="0"/>
              </a:rPr>
              <a:t>Мысал</a:t>
            </a:r>
            <a:r>
              <a:rPr lang="ru-RU" sz="2400" dirty="0" smtClean="0">
                <a:solidFill>
                  <a:prstClr val="black"/>
                </a:solidFill>
                <a:cs typeface="Arial" charset="0"/>
              </a:rPr>
              <a:t> </a:t>
            </a:r>
            <a:endParaRPr lang="ru-RU" sz="24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8175" y="1557338"/>
            <a:ext cx="7056438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Отбасында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6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адам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бар, ас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үйде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үстел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басына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6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орындықтан</a:t>
            </a:r>
            <a:r>
              <a:rPr lang="ru-RU" i="1" dirty="0">
                <a:solidFill>
                  <a:prstClr val="black"/>
                </a:solidFill>
                <a:cs typeface="Arial" charset="0"/>
              </a:rPr>
              <a:t>.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Әр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кешкі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асқа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отырарда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орындықтарды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ауыстырып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отыру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келісілген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. 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Осылай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отбасы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мүшелері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неше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>
                <a:solidFill>
                  <a:prstClr val="black"/>
                </a:solidFill>
                <a:cs typeface="Arial" charset="0"/>
              </a:rPr>
              <a:t>күн</a:t>
            </a:r>
            <a:r>
              <a:rPr lang="ru-RU" i="1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орындыққа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қайталаусыз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отыра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i="1" dirty="0" err="1" smtClean="0">
                <a:solidFill>
                  <a:prstClr val="black"/>
                </a:solidFill>
                <a:cs typeface="Arial" charset="0"/>
              </a:rPr>
              <a:t>алады</a:t>
            </a:r>
            <a:r>
              <a:rPr lang="ru-RU" i="1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ru-RU" i="1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8" name="Рисунок 7" descr="ama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084763"/>
            <a:ext cx="12969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стул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084763"/>
            <a:ext cx="1295400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стул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084763"/>
            <a:ext cx="1296988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стул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5084763"/>
            <a:ext cx="1319213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стул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5073650"/>
            <a:ext cx="1223962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стул6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5084763"/>
            <a:ext cx="1146175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3" descr="бабушка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24175"/>
            <a:ext cx="10795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 descr="мама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24175"/>
            <a:ext cx="1220788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7" descr="дочка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2924175"/>
            <a:ext cx="116205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8" descr="сын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2924175"/>
            <a:ext cx="8636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11188" y="6308725"/>
            <a:ext cx="608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68538" y="6308725"/>
            <a:ext cx="6397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779838" y="6308725"/>
            <a:ext cx="63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219700" y="6308725"/>
            <a:ext cx="641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№4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732588" y="6308725"/>
            <a:ext cx="633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№5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956550" y="6308725"/>
            <a:ext cx="64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>
                <a:solidFill>
                  <a:prstClr val="black"/>
                </a:solidFill>
                <a:cs typeface="Arial" charset="0"/>
              </a:rPr>
              <a:t>№6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84213" y="4365625"/>
            <a:ext cx="38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cs typeface="Arial" charset="0"/>
              </a:rPr>
              <a:t>6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411413" y="4292600"/>
            <a:ext cx="37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cs typeface="Arial" charset="0"/>
              </a:rPr>
              <a:t>5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924300" y="4292600"/>
            <a:ext cx="387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cs typeface="Arial" charset="0"/>
              </a:rPr>
              <a:t>4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5219700" y="42926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cs typeface="Arial" charset="0"/>
              </a:rPr>
              <a:t>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6659563" y="4365625"/>
            <a:ext cx="385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8027988" y="4365625"/>
            <a:ext cx="385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>
                <a:solidFill>
                  <a:prstClr val="black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1547813" y="3213100"/>
            <a:ext cx="26400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>
                <a:solidFill>
                  <a:prstClr val="black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6•5•4•3•2•1=</a:t>
            </a:r>
          </a:p>
        </p:txBody>
      </p: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4140200" y="3213100"/>
            <a:ext cx="17123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b="1" dirty="0" smtClean="0">
                <a:solidFill>
                  <a:prstClr val="black"/>
                </a:solidFill>
                <a:latin typeface="Batang" pitchFamily="18" charset="-127"/>
                <a:ea typeface="Batang" pitchFamily="18" charset="-127"/>
                <a:cs typeface="Arial" charset="0"/>
              </a:rPr>
              <a:t>720күн.</a:t>
            </a:r>
            <a:endParaRPr lang="ru-RU" altLang="ru-RU" sz="3200" b="1" dirty="0">
              <a:solidFill>
                <a:prstClr val="black"/>
              </a:solidFill>
              <a:latin typeface="Batang" pitchFamily="18" charset="-127"/>
              <a:ea typeface="Batang" pitchFamily="18" charset="-127"/>
              <a:cs typeface="Arial" charset="0"/>
            </a:endParaRP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5508625" y="3213100"/>
            <a:ext cx="34435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3200" dirty="0" smtClean="0">
                <a:solidFill>
                  <a:prstClr val="black"/>
                </a:solidFill>
                <a:cs typeface="Arial" charset="0"/>
              </a:rPr>
              <a:t>-</a:t>
            </a:r>
            <a:r>
              <a:rPr lang="ru-RU" altLang="ru-RU" sz="3200" dirty="0" err="1" smtClean="0">
                <a:solidFill>
                  <a:prstClr val="black"/>
                </a:solidFill>
                <a:cs typeface="Arial" charset="0"/>
              </a:rPr>
              <a:t>шамамен</a:t>
            </a:r>
            <a:r>
              <a:rPr lang="ru-RU" altLang="ru-RU" sz="32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ru-RU" altLang="ru-RU" sz="3200" dirty="0">
                <a:solidFill>
                  <a:prstClr val="black"/>
                </a:solidFill>
                <a:cs typeface="Arial" charset="0"/>
              </a:rPr>
              <a:t>2 </a:t>
            </a:r>
            <a:r>
              <a:rPr lang="ru-RU" altLang="ru-RU" sz="3200" dirty="0" err="1" smtClean="0">
                <a:solidFill>
                  <a:prstClr val="black"/>
                </a:solidFill>
                <a:cs typeface="Arial" charset="0"/>
              </a:rPr>
              <a:t>жыл</a:t>
            </a:r>
            <a:endParaRPr lang="ru-RU" altLang="ru-RU" sz="320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32" name="Рисунок 31" descr="дедушка 3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852738"/>
            <a:ext cx="1223963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Рисунок 32" descr="папа4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2" y="2892425"/>
            <a:ext cx="1152525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24809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-0.02761 0.30995 " pathEditMode="relative" rAng="0" ptsTypes="AA">
                                      <p:cBhvr>
                                        <p:cTn id="1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0.31892 0.30463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15200"/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7 4.44444E-6 L 0.32101 0.00393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6112 0.2993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15000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44444E-6 L -0.15538 4.44444E-6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023 L -0.14965 0.2939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1470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-0.14462 4.44444E-6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00069 0.2882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7 L 1.11022E-16 0.29884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0" grpId="0"/>
      <p:bldP spid="21" grpId="0"/>
      <p:bldP spid="22" grpId="0"/>
      <p:bldP spid="23" grpId="0"/>
      <p:bldP spid="24" grpId="0"/>
      <p:bldP spid="25" grpId="0"/>
      <p:bldP spid="52" grpId="0"/>
      <p:bldP spid="61" grpId="0"/>
      <p:bldP spid="61" grpId="1"/>
      <p:bldP spid="63" grpId="0"/>
      <p:bldP spid="63" grpId="1"/>
      <p:bldP spid="64" grpId="0"/>
      <p:bldP spid="64" grpId="1"/>
      <p:bldP spid="65" grpId="0"/>
      <p:bldP spid="66" grpId="0"/>
      <p:bldP spid="67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8888" y="260350"/>
            <a:ext cx="6769100" cy="646113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+mn-lt"/>
                <a:cs typeface="+mn-cs"/>
              </a:rPr>
              <a:t>3. « </a:t>
            </a:r>
            <a:r>
              <a:rPr lang="ru-RU" sz="3600" dirty="0" err="1">
                <a:latin typeface="+mn-lt"/>
                <a:cs typeface="+mn-cs"/>
              </a:rPr>
              <a:t>Эн</a:t>
            </a:r>
            <a:r>
              <a:rPr lang="ru-RU" sz="3600" dirty="0">
                <a:latin typeface="+mn-lt"/>
                <a:cs typeface="+mn-cs"/>
              </a:rPr>
              <a:t> факториал»-</a:t>
            </a:r>
            <a:r>
              <a:rPr lang="en-US" sz="3600" dirty="0">
                <a:latin typeface="+mn-lt"/>
                <a:cs typeface="+mn-cs"/>
              </a:rPr>
              <a:t>n!</a:t>
            </a:r>
            <a:r>
              <a:rPr lang="ru-RU" sz="3600" dirty="0">
                <a:latin typeface="+mn-lt"/>
                <a:cs typeface="+mn-cs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55875" y="1484313"/>
            <a:ext cx="33623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3200" b="1" dirty="0">
                <a:latin typeface="Batang" pitchFamily="18" charset="-127"/>
                <a:ea typeface="Batang" pitchFamily="18" charset="-127"/>
              </a:rPr>
              <a:t>1•2•3•4•5•6=720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3100" y="2060575"/>
            <a:ext cx="720090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+mn-lt"/>
                <a:cs typeface="+mn-cs"/>
              </a:rPr>
              <a:t>«эн факториал»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n!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=1•2•3•…•(</a:t>
            </a:r>
            <a:r>
              <a:rPr lang="en-US" sz="2400" dirty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n-1)•n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95288" y="3644900"/>
            <a:ext cx="695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2!=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71550" y="3644900"/>
            <a:ext cx="92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1•2=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35150" y="364490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4149725"/>
            <a:ext cx="695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3!=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042988" y="4149725"/>
            <a:ext cx="124618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1•2•3=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195513" y="4149725"/>
            <a:ext cx="3857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5288" y="4581525"/>
            <a:ext cx="695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4!=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42988" y="4508500"/>
            <a:ext cx="1571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1•2•3•4=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55875" y="4508500"/>
            <a:ext cx="5857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24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5288" y="5013325"/>
            <a:ext cx="695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5!=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971550" y="5013325"/>
            <a:ext cx="18970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1•2•3•4•5=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95288" y="5373688"/>
            <a:ext cx="695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6!=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771775" y="5013325"/>
            <a:ext cx="7858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 dirty="0">
                <a:latin typeface="Arial" charset="0"/>
              </a:rPr>
              <a:t>120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42988" y="5373688"/>
            <a:ext cx="22225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1•2•3•4•5•6=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987675" y="5373688"/>
            <a:ext cx="7858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720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95288" y="5805488"/>
            <a:ext cx="6953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7!=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42988" y="5805488"/>
            <a:ext cx="25479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1•2•3•4•5•6•7=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19475" y="5805488"/>
            <a:ext cx="9858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>
                <a:latin typeface="Arial" charset="0"/>
              </a:rPr>
              <a:t>5040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56325" y="4868863"/>
            <a:ext cx="2116138" cy="5857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n!=(n-1)!•n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148263" y="4005263"/>
            <a:ext cx="36423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r>
              <a:rPr lang="ru-RU" altLang="ru-RU" sz="2800" dirty="0" err="1" smtClean="0">
                <a:solidFill>
                  <a:srgbClr val="FF0000"/>
                </a:solidFill>
              </a:rPr>
              <a:t>Қолайлы</a:t>
            </a:r>
            <a:r>
              <a:rPr lang="ru-RU" altLang="ru-RU" sz="2800" dirty="0" smtClean="0">
                <a:solidFill>
                  <a:srgbClr val="FF0000"/>
                </a:solidFill>
              </a:rPr>
              <a:t> формула!!!</a:t>
            </a:r>
            <a:endParaRPr lang="ru-RU" altLang="ru-RU" sz="2800" dirty="0">
              <a:solidFill>
                <a:srgbClr val="FF0000"/>
              </a:solidFill>
            </a:endParaRPr>
          </a:p>
        </p:txBody>
      </p:sp>
      <p:pic>
        <p:nvPicPr>
          <p:cNvPr id="29" name="Рисунок 28" descr="школа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365625"/>
            <a:ext cx="138747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 descr="школа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05038"/>
            <a:ext cx="13858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8328285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6" grpId="1" animBg="1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0" y="0"/>
            <a:ext cx="4857750" cy="3071813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1 рота 1 </a:t>
            </a:r>
            <a:r>
              <a:rPr lang="ru-RU" sz="36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взводта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ru-RU" sz="3600" dirty="0" err="1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ұлан</a:t>
            </a: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бар. 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3571875"/>
            <a:ext cx="4572000" cy="328612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3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ұланнан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тұратын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нарядқа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қанша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тәсілмен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ұландарды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нарядқа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қоюға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32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болады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?</a:t>
            </a:r>
            <a:endParaRPr lang="ru-RU" sz="32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8" name="Picture 4" descr="https://pp.vk.me/c630123/v630123696/2cdc1/ITyifjB6e7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0" y="332656"/>
            <a:ext cx="456554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https://pp.vk.me/c630123/v630123696/2cde0/hJZ_kokiThM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46"/>
          <a:stretch/>
        </p:blipFill>
        <p:spPr bwMode="auto">
          <a:xfrm>
            <a:off x="5666460" y="2715437"/>
            <a:ext cx="2520280" cy="3534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33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571500"/>
            <a:ext cx="7499350" cy="51435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7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Шешуі</a:t>
            </a:r>
            <a:r>
              <a:rPr lang="ru-RU" sz="6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76750" y="3251200"/>
          <a:ext cx="190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Формула" r:id="rId3" imgW="190440" imgH="355320" progId="Equation.3">
                  <p:embed/>
                </p:oleObj>
              </mc:Choice>
              <mc:Fallback>
                <p:oleObj name="Формула" r:id="rId3" imgW="19044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251200"/>
                        <a:ext cx="190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877626"/>
              </p:ext>
            </p:extLst>
          </p:nvPr>
        </p:nvGraphicFramePr>
        <p:xfrm>
          <a:off x="2123728" y="1844824"/>
          <a:ext cx="5251769" cy="3307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Формула" r:id="rId5" imgW="1447560" imgH="1028520" progId="Equation.3">
                  <p:embed/>
                </p:oleObj>
              </mc:Choice>
              <mc:Fallback>
                <p:oleObj name="Формула" r:id="rId5" imgW="1447560" imgH="1028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1844824"/>
                        <a:ext cx="5251769" cy="33078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810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kk-KZ" sz="2400" dirty="0">
                <a:latin typeface="Times New Roman"/>
                <a:ea typeface="Times New Roman"/>
              </a:rPr>
              <a:t>Бұл есептерде заттардың өзара орналасуының немесе іс-әрекеттің барлық мүмкін комбинациялары  қарастырылады. Сондықтан мұндай есептерді </a:t>
            </a:r>
            <a:r>
              <a:rPr lang="kk-KZ" sz="2400" b="1" i="1" dirty="0">
                <a:latin typeface="Times New Roman"/>
                <a:ea typeface="Times New Roman"/>
              </a:rPr>
              <a:t>комбинаторикалық есептер</a:t>
            </a:r>
            <a:r>
              <a:rPr lang="kk-KZ" sz="2400" dirty="0">
                <a:latin typeface="Times New Roman"/>
                <a:ea typeface="Times New Roman"/>
              </a:rPr>
              <a:t> деп атайды.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2400" dirty="0">
                <a:latin typeface="Times New Roman"/>
                <a:ea typeface="Times New Roman"/>
              </a:rPr>
              <a:t>	Комбинаторлық әдістер физика, химия, биология, экономика, тағы басқа ғылымда қолдануға болады. Ал комбинаторикалық есептерді шешуде үйретуде математика саласын</a:t>
            </a:r>
            <a:r>
              <a:rPr lang="kk-KZ" sz="2400" i="1" dirty="0">
                <a:latin typeface="Times New Roman"/>
                <a:ea typeface="Times New Roman"/>
              </a:rPr>
              <a:t> </a:t>
            </a:r>
            <a:r>
              <a:rPr lang="kk-KZ" sz="2400" b="1" i="1" dirty="0">
                <a:latin typeface="Times New Roman"/>
                <a:ea typeface="Times New Roman"/>
              </a:rPr>
              <a:t>комбинаторика</a:t>
            </a:r>
            <a:r>
              <a:rPr lang="kk-KZ" sz="2400" dirty="0">
                <a:latin typeface="Times New Roman"/>
                <a:ea typeface="Times New Roman"/>
              </a:rPr>
              <a:t> деп атайды.</a:t>
            </a:r>
            <a:endParaRPr lang="ru-RU" sz="20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kk-KZ" sz="2400" dirty="0">
                <a:latin typeface="Times New Roman"/>
                <a:ea typeface="Times New Roman"/>
              </a:rPr>
              <a:t>	 Комбинаторика есептерін шешуде қолданатын өзіндік заңдылықтар мен формулалар бар.</a:t>
            </a:r>
            <a:endParaRPr lang="ru-RU" sz="20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BE59C-3DC9-429F-B085-487E4B06F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4FDCD-43C9-4A82-BFD6-7D741AA2D3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40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BE59C-3DC9-429F-B085-487E4B06F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4FDCD-43C9-4A82-BFD6-7D741AA2D3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</a:t>
            </a:r>
            <a:r>
              <a:rPr lang="kk-KZ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ru-RU" sz="9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алау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4-6 </a:t>
            </a:r>
            <a:r>
              <a:rPr lang="kk-KZ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ұпай - </a:t>
            </a:r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«3» </a:t>
            </a:r>
            <a:endParaRPr lang="ru-RU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7-8 ұпай </a:t>
            </a:r>
            <a:r>
              <a:rPr lang="kk-KZ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4»  </a:t>
            </a:r>
            <a:endParaRPr lang="ru-RU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9 -13 ұпай  </a:t>
            </a:r>
            <a:r>
              <a:rPr lang="kk-KZ" sz="6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«</a:t>
            </a:r>
            <a:r>
              <a:rPr lang="kk-KZ" sz="6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5»</a:t>
            </a:r>
            <a:endParaRPr lang="ru-RU" sz="6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8BE59C-3DC9-429F-B085-487E4B06F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01.02.2017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64FDCD-43C9-4A82-BFD6-7D741AA2D3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математика - 2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238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математика - 21</vt:lpstr>
      <vt:lpstr>Официальная</vt:lpstr>
      <vt:lpstr>Формула</vt:lpstr>
      <vt:lpstr>Презентация PowerPoint</vt:lpstr>
      <vt:lpstr>Сабақтың мақсаты</vt:lpstr>
      <vt:lpstr>Презентация PowerPoint</vt:lpstr>
      <vt:lpstr>Презентация PowerPoint</vt:lpstr>
      <vt:lpstr>  1 рота 1 взводта  12  ұлан бар. </vt:lpstr>
      <vt:lpstr>Шешуі:     </vt:lpstr>
      <vt:lpstr>Презентация PowerPoint</vt:lpstr>
      <vt:lpstr>Презентация PowerPoint</vt:lpstr>
      <vt:lpstr>Бағалау</vt:lpstr>
      <vt:lpstr>Үйге тапсырма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«Комбинаториканың негізгі элементтері»</dc:title>
  <dc:creator>User</dc:creator>
  <cp:lastModifiedBy>User</cp:lastModifiedBy>
  <cp:revision>10</cp:revision>
  <cp:lastPrinted>2017-02-01T17:17:23Z</cp:lastPrinted>
  <dcterms:created xsi:type="dcterms:W3CDTF">2016-05-02T20:02:45Z</dcterms:created>
  <dcterms:modified xsi:type="dcterms:W3CDTF">2017-02-01T17:17:59Z</dcterms:modified>
</cp:coreProperties>
</file>