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94660"/>
  </p:normalViewPr>
  <p:slideViewPr>
    <p:cSldViewPr>
      <p:cViewPr>
        <p:scale>
          <a:sx n="107" d="100"/>
          <a:sy n="107" d="100"/>
        </p:scale>
        <p:origin x="-118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1F6C2-A677-42C3-B688-AF7915078327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9E78F-CEAF-4E4F-BCC4-A0B892DD8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E78F-CEAF-4E4F-BCC4-A0B892DD8C8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02"/>
            <a:ext cx="9144000" cy="68490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10.02.2017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30.png"/><Relationship Id="rId7" Type="http://schemas.openxmlformats.org/officeDocument/2006/relationships/image" Target="../media/image3.gi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24" Type="http://schemas.openxmlformats.org/officeDocument/2006/relationships/image" Target="../media/image4.gif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3.gif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9.png"/><Relationship Id="rId11" Type="http://schemas.openxmlformats.org/officeDocument/2006/relationships/image" Target="../media/image4.gif"/><Relationship Id="rId5" Type="http://schemas.openxmlformats.org/officeDocument/2006/relationships/image" Target="../media/image58.png"/><Relationship Id="rId10" Type="http://schemas.openxmlformats.org/officeDocument/2006/relationships/image" Target="../media/image3.gif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1.png"/><Relationship Id="rId7" Type="http://schemas.openxmlformats.org/officeDocument/2006/relationships/image" Target="../media/image3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4.gif"/><Relationship Id="rId4" Type="http://schemas.openxmlformats.org/officeDocument/2006/relationships/image" Target="../media/image16.png"/><Relationship Id="rId9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4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gif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4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gif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543151"/>
            <a:ext cx="8208912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Нахождение корней квадратного уравнения</a:t>
            </a:r>
            <a:endParaRPr lang="uk-UA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Решите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задачу:  Произведение двух натуральных чисел равно 273. Найдите эти числа, если одно из них на 8 больше другого.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285992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Решение: пусть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одно число, тогда второе – (Х+8) . Так как их произведение рано 273, то получим уравнение:                           </a:t>
            </a:r>
            <a:r>
              <a:rPr lang="ru-RU" sz="2400" i="1" dirty="0" smtClean="0"/>
              <a:t>  </a:t>
            </a:r>
            <a:endParaRPr lang="ru-RU" sz="2400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143248"/>
            <a:ext cx="1400185" cy="28575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429000"/>
            <a:ext cx="1685937" cy="28575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714752"/>
            <a:ext cx="4857784" cy="35719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214818"/>
            <a:ext cx="2650350" cy="500066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214818"/>
            <a:ext cx="2928958" cy="53253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4857760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21 не удовлетворяет условию задачи;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13 – одно число; 13+8=21 – второе число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Ответ: 13 и 21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0" name="Picture 16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142852"/>
            <a:ext cx="1028700" cy="581025"/>
          </a:xfrm>
          <a:prstGeom prst="rect">
            <a:avLst/>
          </a:prstGeom>
          <a:noFill/>
        </p:spPr>
      </p:pic>
      <p:pic>
        <p:nvPicPr>
          <p:cNvPr id="1042" name="Picture 18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0958" y="4000504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428604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Самостоятельная работа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1369" y="1857364"/>
            <a:ext cx="1614499" cy="285752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214554"/>
            <a:ext cx="1457334" cy="285752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571744"/>
            <a:ext cx="1652590" cy="243028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928934"/>
            <a:ext cx="1228727" cy="248228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357561"/>
            <a:ext cx="1152527" cy="253303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714752"/>
            <a:ext cx="1304927" cy="243912"/>
          </a:xfrm>
          <a:prstGeom prst="rect">
            <a:avLst/>
          </a:prstGeom>
          <a:noFill/>
        </p:spPr>
      </p:pic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071942"/>
            <a:ext cx="1257302" cy="246530"/>
          </a:xfrm>
          <a:prstGeom prst="rect">
            <a:avLst/>
          </a:prstGeom>
          <a:noFill/>
        </p:spPr>
      </p:pic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5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8538" y="1828055"/>
            <a:ext cx="1433528" cy="315061"/>
          </a:xfrm>
          <a:prstGeom prst="rect">
            <a:avLst/>
          </a:prstGeom>
          <a:noFill/>
        </p:spPr>
      </p:pic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3578" y="1857364"/>
            <a:ext cx="1414472" cy="285752"/>
          </a:xfrm>
          <a:prstGeom prst="rect">
            <a:avLst/>
          </a:prstGeom>
          <a:noFill/>
        </p:spPr>
      </p:pic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9" name="Picture 2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14554"/>
            <a:ext cx="1790703" cy="250448"/>
          </a:xfrm>
          <a:prstGeom prst="rect">
            <a:avLst/>
          </a:prstGeom>
          <a:noFill/>
        </p:spPr>
      </p:pic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1" name="Picture 2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214554"/>
            <a:ext cx="1785950" cy="253326"/>
          </a:xfrm>
          <a:prstGeom prst="rect">
            <a:avLst/>
          </a:prstGeom>
          <a:noFill/>
        </p:spPr>
      </p:pic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3" name="Picture 2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571744"/>
            <a:ext cx="1562103" cy="262538"/>
          </a:xfrm>
          <a:prstGeom prst="rect">
            <a:avLst/>
          </a:prstGeom>
          <a:noFill/>
        </p:spPr>
      </p:pic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5" name="Picture 2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1" y="2571743"/>
            <a:ext cx="1638319" cy="282469"/>
          </a:xfrm>
          <a:prstGeom prst="rect">
            <a:avLst/>
          </a:prstGeom>
          <a:noFill/>
        </p:spPr>
      </p:pic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7" name="Picture 2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3" y="2928933"/>
            <a:ext cx="1685941" cy="285753"/>
          </a:xfrm>
          <a:prstGeom prst="rect">
            <a:avLst/>
          </a:prstGeom>
          <a:noFill/>
        </p:spPr>
      </p:pic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9" name="Picture 3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928934"/>
            <a:ext cx="1404940" cy="255444"/>
          </a:xfrm>
          <a:prstGeom prst="rect">
            <a:avLst/>
          </a:prstGeom>
          <a:noFill/>
        </p:spPr>
      </p:pic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21" name="Picture 3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3" y="3286123"/>
            <a:ext cx="1800247" cy="285753"/>
          </a:xfrm>
          <a:prstGeom prst="rect">
            <a:avLst/>
          </a:prstGeom>
          <a:noFill/>
        </p:spPr>
      </p:pic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23" name="Picture 35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357561"/>
            <a:ext cx="1328740" cy="260537"/>
          </a:xfrm>
          <a:prstGeom prst="rect">
            <a:avLst/>
          </a:prstGeom>
          <a:noFill/>
        </p:spPr>
      </p:pic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25" name="Picture 37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714751"/>
            <a:ext cx="1371603" cy="277091"/>
          </a:xfrm>
          <a:prstGeom prst="rect">
            <a:avLst/>
          </a:prstGeom>
          <a:noFill/>
        </p:spPr>
      </p:pic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27" name="Picture 3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714752"/>
            <a:ext cx="1457328" cy="269876"/>
          </a:xfrm>
          <a:prstGeom prst="rect">
            <a:avLst/>
          </a:prstGeom>
          <a:noFill/>
        </p:spPr>
      </p:pic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29" name="Picture 4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026931"/>
            <a:ext cx="1428760" cy="314013"/>
          </a:xfrm>
          <a:prstGeom prst="rect">
            <a:avLst/>
          </a:prstGeom>
          <a:noFill/>
        </p:spPr>
      </p:pic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31" name="Picture 43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071942"/>
            <a:ext cx="1295403" cy="284704"/>
          </a:xfrm>
          <a:prstGeom prst="rect">
            <a:avLst/>
          </a:prstGeom>
          <a:noFill/>
        </p:spPr>
      </p:pic>
      <p:pic>
        <p:nvPicPr>
          <p:cNvPr id="37934" name="Picture 46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42844" y="142852"/>
            <a:ext cx="1028700" cy="581025"/>
          </a:xfrm>
          <a:prstGeom prst="rect">
            <a:avLst/>
          </a:prstGeom>
          <a:noFill/>
        </p:spPr>
      </p:pic>
      <p:pic>
        <p:nvPicPr>
          <p:cNvPr id="37936" name="Picture 48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7572396" y="4572008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21429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1142985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81124"/>
                <a:gridCol w="1666876"/>
                <a:gridCol w="1524000"/>
              </a:tblGrid>
              <a:tr h="357216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3</a:t>
                      </a:r>
                      <a:endParaRPr lang="ru-RU" dirty="0"/>
                    </a:p>
                  </a:txBody>
                  <a:tcPr/>
                </a:tc>
              </a:tr>
              <a:tr h="6123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Нет корней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3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Нет корней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и 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Нет корней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3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Нет корней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и – 1,5</a:t>
                      </a:r>
                      <a:endParaRPr lang="ru-RU" dirty="0"/>
                    </a:p>
                  </a:txBody>
                  <a:tcPr/>
                </a:tc>
              </a:tr>
              <a:tr h="6123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3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- 1</a:t>
                      </a:r>
                      <a:endParaRPr lang="ru-RU" dirty="0"/>
                    </a:p>
                  </a:txBody>
                  <a:tcPr/>
                </a:tc>
              </a:tr>
              <a:tr h="612322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12322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7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Нет корней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571611"/>
            <a:ext cx="821537" cy="518865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500438"/>
            <a:ext cx="685801" cy="433137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857760"/>
            <a:ext cx="561976" cy="459799"/>
          </a:xfrm>
          <a:prstGeom prst="rect">
            <a:avLst/>
          </a:prstGeom>
          <a:noFill/>
        </p:spPr>
      </p:pic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429264"/>
            <a:ext cx="866777" cy="511540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143380"/>
            <a:ext cx="881064" cy="453119"/>
          </a:xfrm>
          <a:prstGeom prst="rect">
            <a:avLst/>
          </a:prstGeom>
          <a:noFill/>
        </p:spPr>
      </p:pic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643050"/>
            <a:ext cx="828676" cy="460376"/>
          </a:xfrm>
          <a:prstGeom prst="rect">
            <a:avLst/>
          </a:prstGeom>
          <a:noFill/>
        </p:spPr>
      </p:pic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34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214818"/>
            <a:ext cx="1052514" cy="478415"/>
          </a:xfrm>
          <a:prstGeom prst="rect">
            <a:avLst/>
          </a:prstGeom>
          <a:noFill/>
        </p:spPr>
      </p:pic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37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714884"/>
            <a:ext cx="566739" cy="551422"/>
          </a:xfrm>
          <a:prstGeom prst="rect">
            <a:avLst/>
          </a:prstGeom>
          <a:noFill/>
        </p:spPr>
      </p:pic>
      <p:pic>
        <p:nvPicPr>
          <p:cNvPr id="38941" name="Picture 29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44" y="142852"/>
            <a:ext cx="1028700" cy="581025"/>
          </a:xfrm>
          <a:prstGeom prst="rect">
            <a:avLst/>
          </a:prstGeom>
          <a:noFill/>
        </p:spPr>
      </p:pic>
      <p:pic>
        <p:nvPicPr>
          <p:cNvPr id="38943" name="Picture 31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86710" y="3857628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571480"/>
            <a:ext cx="7858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сегодняшнем уроке мы с вами повторили следующие вопросы: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Определение квадратного уравнения;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Полные и неполные квадратные уравнения;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Приведенное квадратное уравнение;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Формула корней квадратного уравнения;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Зависимость числа корней квадратного уравнения от дискриминанта;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Теорема Виета;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 с использованием квадратного уравнения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028700" cy="581025"/>
          </a:xfrm>
          <a:prstGeom prst="rect">
            <a:avLst/>
          </a:prstGeom>
          <a:noFill/>
        </p:spPr>
      </p:pic>
      <p:pic>
        <p:nvPicPr>
          <p:cNvPr id="41988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929066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214422"/>
            <a:ext cx="564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П. 22-24; решить № 572; 580(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б;г;д;ж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584; 590 (подготовка к контрольной работе №5 по теме «Квадратные уравнения»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1028700" cy="581025"/>
          </a:xfrm>
          <a:prstGeom prst="rect">
            <a:avLst/>
          </a:prstGeom>
          <a:noFill/>
        </p:spPr>
      </p:pic>
      <p:pic>
        <p:nvPicPr>
          <p:cNvPr id="40964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929066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71480"/>
            <a:ext cx="6786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окончен.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Всем большое спасибо</a:t>
            </a:r>
            <a:endParaRPr lang="ru-RU" sz="7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 descr="C:\Users\Татьяна\AppData\Local\Temp\Rar$DIa0.724\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143248"/>
            <a:ext cx="2714644" cy="3024889"/>
          </a:xfrm>
          <a:prstGeom prst="rect">
            <a:avLst/>
          </a:prstGeom>
          <a:noFill/>
        </p:spPr>
      </p:pic>
      <p:pic>
        <p:nvPicPr>
          <p:cNvPr id="39940" name="Picture 4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5728"/>
            <a:ext cx="1028700" cy="58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428736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Образовательная: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умения систематизировать и ориентироваться в полученных знаниях , свободно владеть ими;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формирование навыков самоконтроля и взаимоконтроля;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Развивающая: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внимания, памяти, познавательного интереса к математике, умения рассуждать и аргументировать свои действия.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285884" cy="726286"/>
          </a:xfrm>
          <a:prstGeom prst="rect">
            <a:avLst/>
          </a:prstGeom>
          <a:noFill/>
        </p:spPr>
      </p:pic>
      <p:pic>
        <p:nvPicPr>
          <p:cNvPr id="10246" name="Picture 6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643446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Тип урока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8592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– смотр знаний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1028700" cy="581025"/>
          </a:xfrm>
          <a:prstGeom prst="rect">
            <a:avLst/>
          </a:prstGeom>
          <a:noFill/>
        </p:spPr>
      </p:pic>
      <p:pic>
        <p:nvPicPr>
          <p:cNvPr id="9220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286124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Ход урока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643050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Сформулируйте определение квадратного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Квадратным уравнением называется уравнение вида</a:t>
            </a:r>
          </a:p>
          <a:p>
            <a:pPr marL="457200" indent="-457200"/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Назовите формулы неполных квадратных уравнений.</a:t>
            </a:r>
          </a:p>
          <a:p>
            <a:pPr marL="457200" indent="-45720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Формулы неполных квадратных уравнений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они называются неполными квадратными уравнениями?</a:t>
            </a:r>
          </a:p>
          <a:p>
            <a:pPr marL="457200" indent="-45720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Квадратное уравнение                                называется неполным, если хотя бы один из коэффициентов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равен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нулю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786058"/>
            <a:ext cx="2206236" cy="40481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857628"/>
            <a:ext cx="5272125" cy="42862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000636"/>
            <a:ext cx="2206236" cy="404814"/>
          </a:xfrm>
          <a:prstGeom prst="rect">
            <a:avLst/>
          </a:prstGeom>
          <a:noFill/>
        </p:spPr>
      </p:pic>
      <p:pic>
        <p:nvPicPr>
          <p:cNvPr id="8194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728"/>
            <a:ext cx="1028700" cy="581025"/>
          </a:xfrm>
          <a:prstGeom prst="rect">
            <a:avLst/>
          </a:prstGeom>
          <a:noFill/>
        </p:spPr>
      </p:pic>
      <p:pic>
        <p:nvPicPr>
          <p:cNvPr id="8196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3643314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357166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вычислить дискриминант квадратного уравнения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Чему равны корни квадратного уравнения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Какое квадратное уравнение называется приведенным</a:t>
            </a:r>
          </a:p>
          <a:p>
            <a:pPr marL="457200" indent="-45720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Квадратное уравнение вида                          называется приведенным.  В этом уравнении первый коэффициент равен 1 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857232"/>
            <a:ext cx="1645461" cy="382665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2890" y="1500174"/>
            <a:ext cx="3198636" cy="642942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0593" y="2643182"/>
            <a:ext cx="1821671" cy="357190"/>
          </a:xfrm>
          <a:prstGeom prst="rect">
            <a:avLst/>
          </a:prstGeom>
          <a:noFill/>
        </p:spPr>
      </p:pic>
      <p:pic>
        <p:nvPicPr>
          <p:cNvPr id="7170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14290"/>
            <a:ext cx="1028700" cy="581025"/>
          </a:xfrm>
          <a:prstGeom prst="rect">
            <a:avLst/>
          </a:prstGeom>
          <a:noFill/>
        </p:spPr>
      </p:pic>
      <p:pic>
        <p:nvPicPr>
          <p:cNvPr id="7172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4500570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Составьте квадратное уравнение, которое имеет следующие коэффициенты: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422"/>
                <a:gridCol w="928694"/>
                <a:gridCol w="1143008"/>
                <a:gridCol w="928694"/>
                <a:gridCol w="2262182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уравнения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000240"/>
            <a:ext cx="2089564" cy="345382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7857" y="2357430"/>
            <a:ext cx="1628788" cy="428628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819897"/>
            <a:ext cx="1500197" cy="394789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286124"/>
            <a:ext cx="1964545" cy="357190"/>
          </a:xfrm>
          <a:prstGeom prst="rect">
            <a:avLst/>
          </a:prstGeom>
          <a:noFill/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714752"/>
            <a:ext cx="1693080" cy="428628"/>
          </a:xfrm>
          <a:prstGeom prst="rect">
            <a:avLst/>
          </a:prstGeom>
          <a:noFill/>
        </p:spPr>
      </p:pic>
      <p:pic>
        <p:nvPicPr>
          <p:cNvPr id="6146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214290"/>
            <a:ext cx="1028700" cy="581025"/>
          </a:xfrm>
          <a:prstGeom prst="rect">
            <a:avLst/>
          </a:prstGeom>
          <a:noFill/>
        </p:spPr>
      </p:pic>
      <p:pic>
        <p:nvPicPr>
          <p:cNvPr id="6148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44" y="4572008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357166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Игра «Ромашка»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143240" y="2643182"/>
            <a:ext cx="2357454" cy="121444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44" y="3857628"/>
            <a:ext cx="1285884" cy="20002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86380" y="3214686"/>
            <a:ext cx="2357454" cy="107157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00364" y="928670"/>
            <a:ext cx="1143008" cy="18573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1071538" y="3214686"/>
            <a:ext cx="2286016" cy="107157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000496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357562"/>
            <a:ext cx="1071570" cy="485026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643050"/>
            <a:ext cx="971550" cy="409575"/>
          </a:xfrm>
          <a:prstGeom prst="rect">
            <a:avLst/>
          </a:prstGeom>
          <a:noFill/>
        </p:spPr>
      </p:pic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4402">
            <a:off x="3724916" y="4530406"/>
            <a:ext cx="1123950" cy="409575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2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429000"/>
            <a:ext cx="941985" cy="500066"/>
          </a:xfrm>
          <a:prstGeom prst="rect">
            <a:avLst/>
          </a:prstGeom>
          <a:noFill/>
        </p:spPr>
      </p:pic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071810"/>
            <a:ext cx="2352675" cy="428625"/>
          </a:xfrm>
          <a:prstGeom prst="rect">
            <a:avLst/>
          </a:prstGeom>
          <a:noFill/>
        </p:spPr>
      </p:pic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4857752" y="1071546"/>
            <a:ext cx="1143008" cy="18573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7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857364"/>
            <a:ext cx="1214446" cy="511972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1214414" y="5857892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по данным компонентам квадратное уравнение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428604"/>
            <a:ext cx="1028700" cy="581025"/>
          </a:xfrm>
          <a:prstGeom prst="rect">
            <a:avLst/>
          </a:prstGeom>
          <a:noFill/>
        </p:spPr>
      </p:pic>
      <p:pic>
        <p:nvPicPr>
          <p:cNvPr id="5124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72396" y="4429132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каком значении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уравнение                      имеет один корень.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071546"/>
            <a:ext cx="1571636" cy="30816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00024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Проверь :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если уравнение имеет один корень, значит его дискриминант больше нуля.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500306"/>
            <a:ext cx="3971953" cy="28575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857496"/>
            <a:ext cx="2428892" cy="40481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286124"/>
            <a:ext cx="3304008" cy="35719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14290"/>
            <a:ext cx="1028700" cy="581025"/>
          </a:xfrm>
          <a:prstGeom prst="rect">
            <a:avLst/>
          </a:prstGeom>
          <a:noFill/>
        </p:spPr>
      </p:pic>
      <p:pic>
        <p:nvPicPr>
          <p:cNvPr id="3076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4714884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Составьте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квадратное уравнение, в котором сумма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произведение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корней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85720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1" y="1443976"/>
          <a:ext cx="8001056" cy="1209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/>
                <a:gridCol w="1571636"/>
                <a:gridCol w="1785950"/>
                <a:gridCol w="1428760"/>
                <a:gridCol w="1643075"/>
              </a:tblGrid>
              <a:tr h="3759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- 7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59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</a:tr>
              <a:tr h="3759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уравнение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3" y="2285992"/>
            <a:ext cx="1457335" cy="285752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73003"/>
            <a:ext cx="1643074" cy="298741"/>
          </a:xfrm>
          <a:prstGeom prst="rect">
            <a:avLst/>
          </a:prstGeom>
          <a:noFill/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1" y="2285992"/>
            <a:ext cx="1085857" cy="285752"/>
          </a:xfrm>
          <a:prstGeom prst="rect">
            <a:avLst/>
          </a:prstGeom>
          <a:noFill/>
        </p:spPr>
      </p:pic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252374"/>
            <a:ext cx="1004890" cy="295556"/>
          </a:xfrm>
          <a:prstGeom prst="rect">
            <a:avLst/>
          </a:prstGeom>
          <a:noFill/>
        </p:spPr>
      </p:pic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Татьяна\AppData\Local\Temp\Rar$DIa0.901\1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0"/>
            <a:ext cx="1028700" cy="581025"/>
          </a:xfrm>
          <a:prstGeom prst="rect">
            <a:avLst/>
          </a:prstGeom>
          <a:noFill/>
        </p:spPr>
      </p:pic>
      <p:pic>
        <p:nvPicPr>
          <p:cNvPr id="2052" name="Picture 4" descr="C:\Users\Татьяна\AppData\Local\Temp\Rar$DIa0.826\6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3857628"/>
            <a:ext cx="10001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457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Специальное оформление</vt:lpstr>
      <vt:lpstr>Нахождение корней квадратного уравнения</vt:lpstr>
      <vt:lpstr>Цели урока</vt:lpstr>
      <vt:lpstr>Тип урока</vt:lpstr>
      <vt:lpstr>Ход урока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Татьяна</cp:lastModifiedBy>
  <cp:revision>61</cp:revision>
  <dcterms:created xsi:type="dcterms:W3CDTF">2009-01-08T12:15:48Z</dcterms:created>
  <dcterms:modified xsi:type="dcterms:W3CDTF">2017-02-10T19:25:34Z</dcterms:modified>
</cp:coreProperties>
</file>