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FCF81-3F28-4EC4-93C6-B441D238F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1A134-2B05-4159-B8D9-00D767A9AC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3865-960F-4564-AFCE-151C574F9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9A24-6BF2-442D-8097-E9122BDD8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ADE2-845A-4E98-8646-75C9DA929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68AF-09E0-4CEB-80DB-32627AE47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8DD89-3A33-4073-A43A-D776A1DB9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91450-B4F9-4787-93D0-27DBC96E7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BB55B-6067-4CA2-BAB3-421D5C4EF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4319-113B-4636-A604-06BA312BC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A01EE-41FA-4605-937C-4A983061C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55739-FF72-4D48-8D37-F345129EB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1B3D474-5CA1-417A-84F6-AC13B7B94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  <p:sldLayoutId id="214748366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parodontoz.ru/images/01/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8280400" cy="14398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>
                <a:latin typeface="Times New Roman" pitchFamily="18" charset="0"/>
              </a:rPr>
              <a:t>ЛИЧНАЯ ГИГИЕНА</a:t>
            </a:r>
            <a:r>
              <a:rPr lang="en-US" sz="3200" b="1" dirty="0">
                <a:latin typeface="Times New Roman" pitchFamily="18" charset="0"/>
              </a:rPr>
              <a:t/>
            </a:r>
            <a:br>
              <a:rPr lang="en-US" sz="3200" b="1" dirty="0">
                <a:latin typeface="Times New Roman" pitchFamily="18" charset="0"/>
              </a:rPr>
            </a:br>
            <a:r>
              <a:rPr lang="ru-RU" sz="3600" b="1" dirty="0">
                <a:latin typeface="Times New Roman" pitchFamily="18" charset="0"/>
              </a:rPr>
              <a:t>«Уход за зубами»</a:t>
            </a:r>
            <a:endParaRPr lang="ru-RU" sz="3600" dirty="0">
              <a:latin typeface="Times New Roman" pitchFamily="18" charset="0"/>
            </a:endParaRPr>
          </a:p>
        </p:txBody>
      </p:sp>
      <p:sp>
        <p:nvSpPr>
          <p:cNvPr id="14338" name="AutoShape 4" descr="dbimag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39" name="AutoShape 5" descr="dbimag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0" name="AutoShape 6" descr="dbimag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1" name="AutoShape 7" descr="dbimag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2" name="AutoShape 8" descr="dbimag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AutoShape 9" descr="dbimag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AutoShape 10" descr="dbimag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AutoShape 11" descr="dbimage"/>
          <p:cNvSpPr>
            <a:spLocks noChangeAspect="1" noChangeArrowheads="1"/>
          </p:cNvSpPr>
          <p:nvPr/>
        </p:nvSpPr>
        <p:spPr bwMode="auto">
          <a:xfrm>
            <a:off x="1993900" y="44069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AutoShape 12" descr="dbimag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36" name="Picture 16" descr="Правила чистки зубов, уход за зубами и деснами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410200" y="3276600"/>
            <a:ext cx="2438400" cy="1804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137" name="Picture 17" descr="зуб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81000"/>
            <a:ext cx="1862138" cy="2209800"/>
          </a:xfrm>
          <a:prstGeom prst="rect">
            <a:avLst/>
          </a:prstGeom>
          <a:noFill/>
          <a:ln w="19050" algn="in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04800"/>
            <a:ext cx="1700213" cy="2209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139" name="Picture 3"/>
          <p:cNvPicPr>
            <a:picLocks noChangeAspect="1" noChangeArrowheads="1"/>
          </p:cNvPicPr>
          <p:nvPr/>
        </p:nvPicPr>
        <p:blipFill>
          <a:blip r:embed="rId6" cstate="print"/>
          <a:srcRect l="1109" t="3030" r="597" b="3030"/>
          <a:stretch>
            <a:fillRect/>
          </a:stretch>
        </p:blipFill>
        <p:spPr bwMode="auto">
          <a:xfrm>
            <a:off x="1981200" y="2895600"/>
            <a:ext cx="1828800" cy="23622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3429000" y="5791200"/>
            <a:ext cx="33163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</a:rPr>
              <a:t>Составители: Ковтонюк М.В.</a:t>
            </a:r>
          </a:p>
          <a:p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                          </a:t>
            </a:r>
            <a:r>
              <a:rPr lang="ru-RU" b="1" dirty="0" err="1" smtClean="0">
                <a:latin typeface="Times New Roman" pitchFamily="18" charset="0"/>
              </a:rPr>
              <a:t>Стульнева</a:t>
            </a:r>
            <a:r>
              <a:rPr lang="ru-RU" b="1" dirty="0" smtClean="0">
                <a:latin typeface="Times New Roman" pitchFamily="18" charset="0"/>
              </a:rPr>
              <a:t> З.А.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/>
              <a:t>Чем покрыты зубы?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</a:rPr>
              <a:t>Зубы покрыты </a:t>
            </a:r>
            <a:r>
              <a:rPr lang="ru-RU" sz="3200" b="1" smtClean="0">
                <a:solidFill>
                  <a:schemeClr val="folHlink"/>
                </a:solidFill>
                <a:latin typeface="Times New Roman" pitchFamily="18" charset="0"/>
              </a:rPr>
              <a:t>эмалью</a:t>
            </a:r>
            <a:r>
              <a:rPr lang="ru-RU" sz="3200" i="1" smtClean="0">
                <a:latin typeface="Times New Roman" pitchFamily="18" charset="0"/>
              </a:rPr>
              <a:t> - </a:t>
            </a:r>
            <a:r>
              <a:rPr lang="ru-RU" sz="3200" smtClean="0">
                <a:latin typeface="Times New Roman" pitchFamily="18" charset="0"/>
              </a:rPr>
              <a:t>это</a:t>
            </a:r>
            <a:r>
              <a:rPr lang="ru-RU" sz="3200" i="1" smtClean="0">
                <a:latin typeface="Times New Roman" pitchFamily="18" charset="0"/>
              </a:rPr>
              <a:t> </a:t>
            </a:r>
            <a:r>
              <a:rPr lang="ru-RU" sz="3200" smtClean="0">
                <a:latin typeface="Times New Roman" pitchFamily="18" charset="0"/>
              </a:rPr>
              <a:t>вещество, покрывающее наружную часть зуба. Эмаль твёрдая, защищает зубы от повреждения.</a:t>
            </a:r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828800"/>
            <a:ext cx="4114800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folHlink"/>
                </a:solidFill>
              </a:rPr>
              <a:t>КАРИЕС</a:t>
            </a:r>
            <a:r>
              <a:rPr lang="ru-RU" sz="4000" smtClean="0"/>
              <a:t> – заболевание зубов, при котором они разрушаются.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>
              <a:effectLst/>
            </a:endParaRPr>
          </a:p>
          <a:p>
            <a:pPr eaLnBrk="1" hangingPunct="1"/>
            <a:endParaRPr lang="ru-RU" smtClean="0">
              <a:effectLst/>
            </a:endParaRPr>
          </a:p>
          <a:p>
            <a:pPr eaLnBrk="1" hangingPunct="1"/>
            <a:endParaRPr lang="ru-RU" smtClean="0">
              <a:effectLst/>
            </a:endParaRPr>
          </a:p>
          <a:p>
            <a:pPr eaLnBrk="1" hangingPunct="1"/>
            <a:r>
              <a:rPr lang="ru-RU" smtClean="0">
                <a:effectLst/>
              </a:rPr>
              <a:t>Предупредить кариес можно регулярной чисткой зубов.</a:t>
            </a:r>
          </a:p>
        </p:txBody>
      </p:sp>
      <p:pic>
        <p:nvPicPr>
          <p:cNvPr id="3482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90663" y="1981200"/>
            <a:ext cx="1971675" cy="4114800"/>
          </a:xfrm>
        </p:spPr>
      </p:pic>
      <p:pic>
        <p:nvPicPr>
          <p:cNvPr id="3482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/>
              <a:t>СТРОЕНИЕ ЗУБОВ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3434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folHlink"/>
                </a:solidFill>
              </a:rPr>
              <a:t>Зуб</a:t>
            </a:r>
            <a:r>
              <a:rPr lang="ru-RU" sz="2400" smtClean="0"/>
              <a:t> – это живой орган. Каждый зуб состоит из 3 основных частей:</a:t>
            </a:r>
          </a:p>
          <a:p>
            <a:pPr eaLnBrk="1" hangingPunct="1"/>
            <a:r>
              <a:rPr lang="ru-RU" sz="2400" smtClean="0"/>
              <a:t>1. </a:t>
            </a:r>
            <a:r>
              <a:rPr lang="ru-RU" sz="2400" b="1" smtClean="0">
                <a:solidFill>
                  <a:schemeClr val="folHlink"/>
                </a:solidFill>
              </a:rPr>
              <a:t>Коронка</a:t>
            </a:r>
            <a:r>
              <a:rPr lang="ru-RU" sz="2400" smtClean="0">
                <a:solidFill>
                  <a:srgbClr val="CC6600"/>
                </a:solidFill>
              </a:rPr>
              <a:t> </a:t>
            </a:r>
            <a:r>
              <a:rPr lang="ru-RU" sz="2400" smtClean="0"/>
              <a:t>– часть зуба, которая видна в полости рта.</a:t>
            </a:r>
          </a:p>
          <a:p>
            <a:pPr eaLnBrk="1" hangingPunct="1"/>
            <a:r>
              <a:rPr lang="ru-RU" sz="2400" smtClean="0"/>
              <a:t>2. </a:t>
            </a:r>
            <a:r>
              <a:rPr lang="ru-RU" sz="2400" b="1" smtClean="0">
                <a:solidFill>
                  <a:schemeClr val="folHlink"/>
                </a:solidFill>
              </a:rPr>
              <a:t>Корень</a:t>
            </a:r>
            <a:r>
              <a:rPr lang="ru-RU" sz="2400" smtClean="0"/>
              <a:t> – часть зуба, которая располагается в челюсти.</a:t>
            </a:r>
          </a:p>
          <a:p>
            <a:pPr eaLnBrk="1" hangingPunct="1"/>
            <a:r>
              <a:rPr lang="ru-RU" sz="2400" smtClean="0"/>
              <a:t>3. </a:t>
            </a:r>
            <a:r>
              <a:rPr lang="ru-RU" sz="2400" b="1" smtClean="0">
                <a:solidFill>
                  <a:schemeClr val="folHlink"/>
                </a:solidFill>
              </a:rPr>
              <a:t>Шейка</a:t>
            </a:r>
            <a:r>
              <a:rPr lang="ru-RU" sz="2400" smtClean="0">
                <a:solidFill>
                  <a:schemeClr val="folHlink"/>
                </a:solidFill>
              </a:rPr>
              <a:t> </a:t>
            </a:r>
            <a:r>
              <a:rPr lang="ru-RU" sz="2400" smtClean="0"/>
              <a:t>– часть зуба, которая располагается между коронкой и корнем, она прикрыта десной.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sz="quarter" idx="3"/>
          </p:nvPr>
        </p:nvSpPr>
        <p:spPr>
          <a:xfrm>
            <a:off x="4953000" y="1219200"/>
            <a:ext cx="3733800" cy="4876800"/>
          </a:xfrm>
        </p:spPr>
        <p:txBody>
          <a:bodyPr/>
          <a:lstStyle/>
          <a:p>
            <a:pPr eaLnBrk="1" hangingPunct="1">
              <a:defRPr/>
            </a:pPr>
            <a:endParaRPr lang="ru-RU" sz="2400"/>
          </a:p>
        </p:txBody>
      </p:sp>
      <p:pic>
        <p:nvPicPr>
          <p:cNvPr id="36873" name="Picture 2"/>
          <p:cNvPicPr>
            <a:picLocks noChangeAspect="1" noChangeArrowheads="1"/>
          </p:cNvPicPr>
          <p:nvPr/>
        </p:nvPicPr>
        <p:blipFill>
          <a:blip r:embed="rId2" cstate="print"/>
          <a:srcRect l="5128" r="5128" b="23543"/>
          <a:stretch>
            <a:fillRect/>
          </a:stretch>
        </p:blipFill>
        <p:spPr bwMode="auto">
          <a:xfrm>
            <a:off x="5257800" y="1676400"/>
            <a:ext cx="29924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/>
              <a:t>Больные зубы вредят другим органам</a:t>
            </a:r>
          </a:p>
        </p:txBody>
      </p:sp>
      <p:pic>
        <p:nvPicPr>
          <p:cNvPr id="39940" name="Picture 4" descr="сердце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3429000"/>
            <a:ext cx="1654175" cy="2362200"/>
          </a:xfrm>
        </p:spPr>
      </p:pic>
      <p:pic>
        <p:nvPicPr>
          <p:cNvPr id="39942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447800"/>
            <a:ext cx="18748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Рисунок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572000"/>
            <a:ext cx="1981200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Рисунок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1371600"/>
            <a:ext cx="19812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Рисунок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3200400"/>
            <a:ext cx="243840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13414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828800" y="-850900"/>
            <a:ext cx="6226175" cy="69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b="1">
              <a:solidFill>
                <a:schemeClr val="folHlink"/>
              </a:solidFill>
            </a:endParaRPr>
          </a:p>
          <a:p>
            <a:pPr algn="ctr"/>
            <a:endParaRPr lang="ru-RU" sz="2400" b="1">
              <a:solidFill>
                <a:schemeClr val="folHlink"/>
              </a:solidFill>
            </a:endParaRPr>
          </a:p>
          <a:p>
            <a:pPr algn="ctr"/>
            <a:endParaRPr lang="ru-RU" sz="2400" b="1">
              <a:solidFill>
                <a:schemeClr val="folHlink"/>
              </a:solidFill>
            </a:endParaRPr>
          </a:p>
          <a:p>
            <a:pPr algn="ctr"/>
            <a:r>
              <a:rPr lang="ru-RU" sz="2400" b="1">
                <a:solidFill>
                  <a:schemeClr val="folHlink"/>
                </a:solidFill>
              </a:rPr>
              <a:t>ПОМНИ!</a:t>
            </a:r>
          </a:p>
          <a:p>
            <a:pPr algn="ctr"/>
            <a:endParaRPr lang="ru-RU" sz="2000" b="1">
              <a:solidFill>
                <a:schemeClr val="folHlink"/>
              </a:solidFill>
            </a:endParaRPr>
          </a:p>
          <a:p>
            <a:pPr>
              <a:buFontTx/>
              <a:buChar char="•"/>
            </a:pPr>
            <a:r>
              <a:rPr lang="ru-RU" sz="2400" b="1">
                <a:latin typeface="Times New Roman" pitchFamily="18" charset="0"/>
              </a:rPr>
              <a:t>Дважды в год ребенка должен осматривать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стоматолог.</a:t>
            </a:r>
          </a:p>
          <a:p>
            <a:pPr>
              <a:buFontTx/>
              <a:buChar char="•"/>
            </a:pP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Чистить зубы</a:t>
            </a:r>
            <a:r>
              <a:rPr lang="ru-RU" sz="2400" b="1">
                <a:latin typeface="Times New Roman" pitchFamily="18" charset="0"/>
              </a:rPr>
              <a:t> нужно начинать с момента появления молочных зубов. </a:t>
            </a:r>
          </a:p>
          <a:p>
            <a:pPr>
              <a:buFontTx/>
              <a:buChar char="•"/>
            </a:pPr>
            <a:r>
              <a:rPr lang="ru-RU" sz="2400" b="1">
                <a:latin typeface="Times New Roman" pitchFamily="18" charset="0"/>
              </a:rPr>
              <a:t>Чтобы предотвратить появление или развитие кариеса, необходимо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грамотно организовать питание</a:t>
            </a:r>
            <a:r>
              <a:rPr lang="ru-RU" sz="2400" b="1">
                <a:latin typeface="Times New Roman" pitchFamily="18" charset="0"/>
              </a:rPr>
              <a:t> семьи. </a:t>
            </a:r>
          </a:p>
          <a:p>
            <a:pPr>
              <a:buFontTx/>
              <a:buChar char="•"/>
            </a:pPr>
            <a:r>
              <a:rPr lang="ru-RU" sz="2400" b="1">
                <a:latin typeface="Times New Roman" pitchFamily="18" charset="0"/>
              </a:rPr>
              <a:t>В рационе ребенка должен присутствовать кальций из молочных продуктов.</a:t>
            </a:r>
          </a:p>
          <a:p>
            <a:pPr>
              <a:buFontTx/>
              <a:buChar char="•"/>
            </a:pPr>
            <a:r>
              <a:rPr lang="ru-RU" sz="2400" b="1">
                <a:latin typeface="Times New Roman" pitchFamily="18" charset="0"/>
              </a:rPr>
              <a:t>Помните, что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сладости </a:t>
            </a:r>
            <a:r>
              <a:rPr lang="ru-RU" sz="2400" b="1">
                <a:latin typeface="Times New Roman" pitchFamily="18" charset="0"/>
              </a:rPr>
              <a:t>— </a:t>
            </a:r>
          </a:p>
          <a:p>
            <a:r>
              <a:rPr lang="ru-RU" sz="2400" b="1">
                <a:latin typeface="Times New Roman" pitchFamily="18" charset="0"/>
              </a:rPr>
              <a:t>основные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разрушители </a:t>
            </a:r>
          </a:p>
          <a:p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зубов.</a:t>
            </a:r>
          </a:p>
          <a:p>
            <a:pPr>
              <a:buFontTx/>
              <a:buChar char="•"/>
            </a:pPr>
            <a:endParaRPr lang="ru-RU" sz="2000" b="1">
              <a:solidFill>
                <a:schemeClr val="folHlink"/>
              </a:solidFill>
            </a:endParaRPr>
          </a:p>
        </p:txBody>
      </p:sp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267200"/>
            <a:ext cx="2743200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9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9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89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89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9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9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9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Рисунок 19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533400"/>
            <a:ext cx="7315200" cy="54832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WordArt 6"/>
          <p:cNvSpPr>
            <a:spLocks noChangeArrowheads="1" noChangeShapeType="1" noTextEdit="1"/>
          </p:cNvSpPr>
          <p:nvPr/>
        </p:nvSpPr>
        <p:spPr bwMode="auto">
          <a:xfrm>
            <a:off x="685800" y="838200"/>
            <a:ext cx="7620000" cy="3200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БУДЬТЕ ЗДОРОВЫ !</a:t>
            </a:r>
          </a:p>
        </p:txBody>
      </p:sp>
      <p:pic>
        <p:nvPicPr>
          <p:cNvPr id="46087" name="Picture 7" descr="i?id=70498970&amp;tov=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3429000"/>
            <a:ext cx="2062163" cy="2133600"/>
          </a:xfrm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1371600" y="6172200"/>
            <a:ext cx="558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Фотографии взяты с сети Интернет </a:t>
            </a:r>
            <a:r>
              <a:rPr lang="en-US"/>
              <a:t>www.yandex.ru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 animBg="1"/>
      <p:bldP spid="460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effectLst/>
              </a:rPr>
              <a:t>Список литературы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000" dirty="0" smtClean="0">
                <a:effectLst/>
              </a:rPr>
              <a:t>Р. </a:t>
            </a:r>
            <a:r>
              <a:rPr lang="ru-RU" sz="2000" dirty="0" err="1" smtClean="0">
                <a:effectLst/>
              </a:rPr>
              <a:t>Ротенберг</a:t>
            </a:r>
            <a:r>
              <a:rPr lang="ru-RU" sz="2000" dirty="0" smtClean="0">
                <a:effectLst/>
              </a:rPr>
              <a:t>, РАСТИ ЗДОРОВЫМ (Детская энциклопедия здоровья) Редактор Т.С. </a:t>
            </a:r>
            <a:r>
              <a:rPr lang="ru-RU" sz="2000" dirty="0" err="1" smtClean="0">
                <a:effectLst/>
              </a:rPr>
              <a:t>Бухова</a:t>
            </a:r>
            <a:r>
              <a:rPr lang="ru-RU" sz="2000" dirty="0" smtClean="0">
                <a:effectLst/>
              </a:rPr>
              <a:t>,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000" dirty="0" err="1" smtClean="0">
                <a:effectLst/>
              </a:rPr>
              <a:t>Л.Ф.Мельчанов</a:t>
            </a:r>
            <a:r>
              <a:rPr lang="ru-RU" sz="2000" dirty="0" smtClean="0">
                <a:effectLst/>
              </a:rPr>
              <a:t>, </a:t>
            </a:r>
            <a:r>
              <a:rPr lang="ru-RU" sz="2000" dirty="0" err="1" smtClean="0">
                <a:effectLst/>
              </a:rPr>
              <a:t>М.Н.Скаткин</a:t>
            </a:r>
            <a:r>
              <a:rPr lang="ru-RU" sz="2000" dirty="0" smtClean="0">
                <a:effectLst/>
              </a:rPr>
              <a:t>, Природоведение, учебник для  3-5 классов средней школы, М: «Просвещение» 1990, 240с.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000" dirty="0" smtClean="0">
                <a:effectLst/>
              </a:rPr>
              <a:t>И.В.Романов, И.Б.Агафонова, Биология. Человек, 9 класс, учебник для специальных (коррекционных) образовательных учреждений</a:t>
            </a:r>
            <a:r>
              <a:rPr lang="en-US" sz="2000" dirty="0" smtClean="0">
                <a:effectLst/>
              </a:rPr>
              <a:t> VIII</a:t>
            </a:r>
            <a:r>
              <a:rPr lang="ru-RU" sz="2000" dirty="0" smtClean="0">
                <a:effectLst/>
              </a:rPr>
              <a:t> вида, М: «Дрофа» 2009, 285с.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000" dirty="0" err="1" smtClean="0">
                <a:effectLst/>
              </a:rPr>
              <a:t>В.И.Сивоглазов</a:t>
            </a:r>
            <a:r>
              <a:rPr lang="ru-RU" sz="2000" dirty="0" smtClean="0">
                <a:effectLst/>
              </a:rPr>
              <a:t>, Естествознание. Человек, учебник для 9 класса вспомогательная школа, М: «Просвещение» 1990, 205с</a:t>
            </a:r>
            <a:r>
              <a:rPr lang="ru-RU" sz="2000" dirty="0" smtClean="0">
                <a:effectLst/>
              </a:rPr>
              <a:t>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000" smtClean="0">
                <a:effectLst/>
              </a:rPr>
              <a:t>Интернет-ресурсы</a:t>
            </a:r>
            <a:endParaRPr lang="ru-RU" sz="2000" smtClean="0">
              <a:effectLst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326</TotalTime>
  <Words>223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Текстура</vt:lpstr>
      <vt:lpstr>ЛИЧНАЯ ГИГИЕНА «Уход за зубами»</vt:lpstr>
      <vt:lpstr>Чем покрыты зубы?</vt:lpstr>
      <vt:lpstr>КАРИЕС – заболевание зубов, при котором они разрушаются.</vt:lpstr>
      <vt:lpstr>СТРОЕНИЕ ЗУБОВ</vt:lpstr>
      <vt:lpstr>Больные зубы вредят другим органам</vt:lpstr>
      <vt:lpstr>Слайд 6</vt:lpstr>
      <vt:lpstr>Слайд 7</vt:lpstr>
      <vt:lpstr>Слайд 8</vt:lpstr>
      <vt:lpstr>Список литературы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RePack by SPecialiST</cp:lastModifiedBy>
  <cp:revision>14</cp:revision>
  <cp:lastPrinted>1601-01-01T00:00:00Z</cp:lastPrinted>
  <dcterms:created xsi:type="dcterms:W3CDTF">1601-01-01T00:00:00Z</dcterms:created>
  <dcterms:modified xsi:type="dcterms:W3CDTF">2017-02-06T03:21:54Z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