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84076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прелесть </a:t>
            </a:r>
            <a:b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сказки!</a:t>
            </a: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548680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3203848" y="2636912"/>
            <a:ext cx="3168352" cy="64169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328010"/>
            <a:ext cx="3138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Тема: </a:t>
            </a:r>
            <a:r>
              <a:rPr lang="ru-RU" altLang="ru-RU" b="1" dirty="0">
                <a:solidFill>
                  <a:schemeClr val="folHlink"/>
                </a:solidFill>
              </a:rPr>
              <a:t>Литературные сказки.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60" y="3573016"/>
            <a:ext cx="2406650" cy="2790825"/>
          </a:xfrm>
          <a:prstGeom prst="rect">
            <a:avLst/>
          </a:prstGeom>
          <a:noFill/>
          <a:ln w="76200" cmpd="tri">
            <a:pattFill prst="sphere">
              <a:fgClr>
                <a:srgbClr val="A50021"/>
              </a:fgClr>
              <a:bgClr>
                <a:srgbClr val="FFFF66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1691680" y="1484784"/>
            <a:ext cx="7920880" cy="3456384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Мамин-Сибиряк Д.Н.          «Мороз Иванович»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	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Гаршин В.М.              «Сказка  про храброго зайца»</a:t>
            </a:r>
          </a:p>
          <a:p>
            <a:pPr marL="0" indent="0">
              <a:buFont typeface="Arial" pitchFamily="34" charset="0"/>
              <a:buNone/>
            </a:pPr>
            <a:endParaRPr lang="ru-RU" altLang="ru-RU" sz="2400" dirty="0" smtClean="0"/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Одоевский В.Ф.         «Лягушка-путешественница» </a:t>
            </a:r>
          </a:p>
          <a:p>
            <a:pPr marL="0" indent="0">
              <a:buFont typeface="Arial" pitchFamily="34" charset="0"/>
              <a:buNone/>
            </a:pPr>
            <a:endParaRPr lang="ru-RU" alt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692696"/>
            <a:ext cx="2499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4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35896" y="2564904"/>
            <a:ext cx="86409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923928" y="1700808"/>
            <a:ext cx="1368152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42757" y="1700808"/>
            <a:ext cx="86409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33864" y="549276"/>
            <a:ext cx="6252935" cy="77113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5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691680" y="1825625"/>
            <a:ext cx="6823669" cy="3328637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Вдоль по речке, по водице.  </a:t>
            </a:r>
            <a:br>
              <a:rPr lang="ru-RU" altLang="ru-RU" sz="2400" dirty="0" smtClean="0"/>
            </a:br>
            <a:r>
              <a:rPr lang="ru-RU" altLang="ru-RU" sz="2400" dirty="0" smtClean="0"/>
              <a:t>Плывёт лодок вереница.</a:t>
            </a:r>
            <a:br>
              <a:rPr lang="ru-RU" altLang="ru-RU" sz="2400" dirty="0" smtClean="0"/>
            </a:br>
            <a:r>
              <a:rPr lang="ru-RU" altLang="ru-RU" sz="2400" dirty="0" smtClean="0"/>
              <a:t>Впереди корабль идёт, </a:t>
            </a:r>
            <a:br>
              <a:rPr lang="ru-RU" altLang="ru-RU" sz="2400" dirty="0" smtClean="0"/>
            </a:br>
            <a:r>
              <a:rPr lang="ru-RU" altLang="ru-RU" sz="2400" dirty="0" smtClean="0"/>
              <a:t>За собою всех ведёт. </a:t>
            </a:r>
          </a:p>
          <a:p>
            <a:pPr marL="0" indent="0">
              <a:buFont typeface="Arial" pitchFamily="34" charset="0"/>
              <a:buNone/>
            </a:pPr>
            <a:endParaRPr lang="ru-RU" altLang="ru-RU" sz="2400" dirty="0" smtClean="0"/>
          </a:p>
          <a:p>
            <a:pPr marL="0" indent="0">
              <a:buFont typeface="Arial" pitchFamily="34" charset="0"/>
              <a:buNone/>
            </a:pPr>
            <a:endParaRPr lang="ru-RU" altLang="ru-RU" sz="2400" dirty="0" smtClean="0"/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Он вошёл – никто не видел,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Он сказал – никто не слышал.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Дунул в окна и исчез,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А на окнах вырос лес</a:t>
            </a:r>
          </a:p>
          <a:p>
            <a:pPr marL="0" indent="0">
              <a:buFont typeface="Arial" pitchFamily="34" charset="0"/>
              <a:buNone/>
            </a:pPr>
            <a:endParaRPr lang="ru-RU" alt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1122815" y="6356351"/>
            <a:ext cx="1563234" cy="27930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52115" y="6356351"/>
            <a:ext cx="1563234" cy="2793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8AD5C9-8EF7-4E2C-8D5B-8D36789EBD4F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96" y="1628776"/>
            <a:ext cx="2746092" cy="1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45" y="4005264"/>
            <a:ext cx="2802942" cy="19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0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1722546" y="1608832"/>
            <a:ext cx="6823670" cy="4351338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Не барашек и не кот.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 Носит шубу круглый год.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Шуба серая - для лета.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Для зимы – другого цвета.</a:t>
            </a:r>
          </a:p>
          <a:p>
            <a:pPr marL="0" indent="0">
              <a:buFont typeface="Arial" pitchFamily="34" charset="0"/>
              <a:buNone/>
            </a:pPr>
            <a:endParaRPr lang="ru-RU" altLang="ru-RU" sz="2400" dirty="0" smtClean="0"/>
          </a:p>
          <a:p>
            <a:pPr marL="0" indent="0">
              <a:buFont typeface="Arial" pitchFamily="34" charset="0"/>
              <a:buNone/>
            </a:pPr>
            <a:endParaRPr lang="ru-RU" altLang="ru-RU" sz="2400" dirty="0" smtClean="0"/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Не зверь, не птица,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  Всего боится.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  Половит мух –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 smtClean="0"/>
              <a:t>  И в воду плюх! </a:t>
            </a:r>
          </a:p>
          <a:p>
            <a:pPr marL="0" indent="0">
              <a:buFont typeface="Arial" pitchFamily="34" charset="0"/>
              <a:buNone/>
            </a:pPr>
            <a:endParaRPr lang="ru-RU" altLang="ru-RU" dirty="0" smtClean="0"/>
          </a:p>
        </p:txBody>
      </p:sp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>
          <a:xfrm>
            <a:off x="936828" y="6139557"/>
            <a:ext cx="1780088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66128" y="6139557"/>
            <a:ext cx="17800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4A45AAB-C4E7-4ABE-B195-E7DEB360738F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15" y="1267520"/>
            <a:ext cx="2803364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09" y="3517475"/>
            <a:ext cx="257123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6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1370063" y="1393825"/>
            <a:ext cx="6517332" cy="4351338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На овчарку он похож.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Что ни зуб – то острый нож!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Он бежит, оскалив пасть.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На зайчика готов напасть.</a:t>
            </a:r>
          </a:p>
          <a:p>
            <a:pPr marL="0" indent="0">
              <a:buFont typeface="Arial" pitchFamily="34" charset="0"/>
              <a:buNone/>
            </a:pPr>
            <a:endParaRPr lang="ru-RU" altLang="ru-RU" sz="2400" smtClean="0"/>
          </a:p>
          <a:p>
            <a:pPr marL="0" indent="0">
              <a:buFont typeface="Arial" pitchFamily="34" charset="0"/>
              <a:buNone/>
            </a:pPr>
            <a:endParaRPr lang="ru-RU" altLang="ru-RU" sz="2400" smtClean="0"/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Никого не обижает,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Старших очень уважает.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Много у неё хлопот,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smtClean="0"/>
              <a:t>Она в  работе круглый год.</a:t>
            </a:r>
          </a:p>
          <a:p>
            <a:pPr marL="0" indent="0">
              <a:buFont typeface="Arial" pitchFamily="34" charset="0"/>
              <a:buNone/>
            </a:pPr>
            <a:endParaRPr lang="ru-RU" altLang="ru-RU" sz="2400" smtClean="0"/>
          </a:p>
        </p:txBody>
      </p:sp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>
          <a:xfrm>
            <a:off x="357921" y="5924550"/>
            <a:ext cx="1700174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187221" y="5924550"/>
            <a:ext cx="1700174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AE1763-577B-44A7-9CFB-FFAD78217F90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097" y="693738"/>
            <a:ext cx="232068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91" y="3442341"/>
            <a:ext cx="249909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76250"/>
            <a:ext cx="8229600" cy="94138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6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>
              <a:defRPr/>
            </a:pPr>
            <a:fld id="{663E5485-B349-4035-8FAD-5544ED8A2964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FF9971-6553-426A-B3E7-6AE04A9A9145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17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73488"/>
            <a:ext cx="30241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96975"/>
            <a:ext cx="2879725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5" y="1312069"/>
            <a:ext cx="2970213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620713"/>
            <a:ext cx="8229600" cy="7969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7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231750" y="1628800"/>
            <a:ext cx="7228682" cy="43513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ru-RU" smtClean="0"/>
              <a:t> Хвастовство само себя накажет.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/>
              <a:t>Любишь кататься, люби и саночки возить.                                             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/>
              <a:t>Кто хвалится, тот с горы свалится.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/>
              <a:t>Какова работа, такова и награда.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/>
              <a:t> Язык болтает, а голова отвечает. 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/>
              <a:t> Смелость города берёт. </a:t>
            </a:r>
          </a:p>
          <a:p>
            <a:pPr>
              <a:buFont typeface="Arial" charset="0"/>
              <a:buChar char="•"/>
              <a:defRPr/>
            </a:pPr>
            <a:r>
              <a:rPr lang="ru-RU" smtClean="0"/>
              <a:t>У страха глаза велики.</a:t>
            </a: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03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 bwMode="auto">
          <a:xfrm>
            <a:off x="1691680" y="1556792"/>
            <a:ext cx="7886700" cy="4351338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altLang="ru-RU" sz="4000" smtClean="0"/>
              <a:t>Могу похвалить себя, за…..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4000" smtClean="0"/>
              <a:t>Для меня было открытием….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4000" smtClean="0"/>
              <a:t>Мне было трудно…..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4000" smtClean="0"/>
              <a:t>Я научился….</a:t>
            </a:r>
          </a:p>
          <a:p>
            <a:pPr marL="0" indent="0">
              <a:buFont typeface="Arial" pitchFamily="34" charset="0"/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9959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620713"/>
            <a:ext cx="8229600" cy="796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u="sng" smtClean="0">
                <a:solidFill>
                  <a:srgbClr val="9900FF"/>
                </a:solidFill>
              </a:rPr>
              <a:t>Домашнее задание</a:t>
            </a:r>
            <a:endParaRPr lang="ru-RU" altLang="ru-RU" b="1" u="sng" smtClean="0">
              <a:solidFill>
                <a:srgbClr val="99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276872"/>
            <a:ext cx="6678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/>
              <a:t>Написать  письмо  в прошлое :</a:t>
            </a:r>
          </a:p>
          <a:p>
            <a:r>
              <a:rPr lang="ru-RU" altLang="ru-RU" sz="3200" dirty="0"/>
              <a:t> «За  что  я  бы поблагодарил(а)  великих  русских  писателей - сказочников?»</a:t>
            </a:r>
          </a:p>
        </p:txBody>
      </p:sp>
    </p:spTree>
    <p:extLst>
      <p:ext uri="{BB962C8B-B14F-4D97-AF65-F5344CB8AC3E}">
        <p14:creationId xmlns:p14="http://schemas.microsoft.com/office/powerpoint/2010/main" val="2314881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971600" y="1124744"/>
            <a:ext cx="7272808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/>
              <a:t>А</a:t>
            </a:r>
            <a:r>
              <a:rPr lang="ru-RU" sz="2800" dirty="0" smtClean="0"/>
              <a:t>втора </a:t>
            </a:r>
            <a:r>
              <a:rPr lang="ru-RU" sz="2800" dirty="0" smtClean="0"/>
              <a:t>шаблона: 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Ранько Елена Алексеевна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учитель начальных классов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МАОУ лицей №21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b="1" i="1" dirty="0" smtClean="0"/>
              <a:t>г. Иваново</a:t>
            </a:r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ru-RU" sz="2800" i="1" dirty="0" smtClean="0"/>
              <a:t>Сайт: </a:t>
            </a:r>
            <a:r>
              <a:rPr lang="en-US" sz="2800" i="1" dirty="0" smtClean="0">
                <a:hlinkClick r:id="rId3"/>
              </a:rPr>
              <a:t>http://elenaranko.ucoz.ru/</a:t>
            </a:r>
            <a:r>
              <a:rPr lang="ru-RU" sz="2800" i="1" dirty="0" smtClean="0"/>
              <a:t> </a:t>
            </a:r>
          </a:p>
          <a:p>
            <a:pPr algn="ctr">
              <a:spcBef>
                <a:spcPts val="0"/>
              </a:spcBef>
              <a:buNone/>
            </a:pPr>
            <a:endParaRPr lang="ru-RU" sz="2800" b="1" i="1" dirty="0" smtClean="0"/>
          </a:p>
          <a:p>
            <a:pPr algn="ctr">
              <a:spcBef>
                <a:spcPts val="0"/>
              </a:spcBef>
              <a:buNone/>
            </a:pPr>
            <a:endParaRPr lang="ru-RU" sz="1400" b="1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6552728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 группах</a:t>
            </a:r>
            <a:endParaRPr lang="ru-RU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5"/>
          <p:cNvSpPr>
            <a:spLocks noGrp="1"/>
          </p:cNvSpPr>
          <p:nvPr>
            <p:ph idx="1"/>
          </p:nvPr>
        </p:nvSpPr>
        <p:spPr>
          <a:xfrm>
            <a:off x="1619672" y="1628800"/>
            <a:ext cx="6624736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1. Выбрать </a:t>
            </a:r>
            <a:r>
              <a:rPr lang="ru-RU" dirty="0"/>
              <a:t>капитана.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2. Говорить </a:t>
            </a:r>
            <a:r>
              <a:rPr lang="ru-RU" dirty="0"/>
              <a:t>по очереди,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не перебивать друг друга.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3. Уважать мнение товарищей.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4. Доказывая своё мнение не кричи, а говори спокойно, аргументируя своё мнение.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5. Не ссориться и не обижаться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6. Вы работаете на общий результат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98072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Цель урока: </a:t>
            </a:r>
            <a:r>
              <a:rPr lang="ru-RU" altLang="ru-RU" sz="2400" dirty="0">
                <a:solidFill>
                  <a:srgbClr val="6600CC"/>
                </a:solidFill>
              </a:rPr>
              <a:t>Повторить всё, что было изучено в разделе «Литературные сказки»</a:t>
            </a:r>
            <a:endParaRPr lang="ru-RU" sz="2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5209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4479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23" y="4296930"/>
            <a:ext cx="27368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98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/>
          </p:cNvSpPr>
          <p:nvPr/>
        </p:nvSpPr>
        <p:spPr bwMode="auto">
          <a:xfrm>
            <a:off x="2123728" y="2420888"/>
            <a:ext cx="5205413" cy="388937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altLang="ru-RU" smtClean="0"/>
              <a:t>        </a:t>
            </a:r>
            <a:endParaRPr lang="ru-RU" altLang="ru-RU" smtClean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123728" y="3068588"/>
            <a:ext cx="51323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solidFill>
                  <a:schemeClr val="folHlink"/>
                </a:solidFill>
                <a:latin typeface="Arial" panose="020B0604020202020204" pitchFamily="34" charset="0"/>
              </a:rPr>
              <a:t>Сказка</a:t>
            </a:r>
            <a:r>
              <a:rPr lang="ru-RU" altLang="ru-RU" sz="2800">
                <a:latin typeface="Arial" panose="020B0604020202020204" pitchFamily="34" charset="0"/>
              </a:rPr>
              <a:t> –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>
                <a:latin typeface="Arial" panose="020B0604020202020204" pitchFamily="34" charset="0"/>
              </a:rPr>
              <a:t>жанр повествовательной литературы с фантастическим вымыслом; произведение в прозе или в стихах.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692696"/>
            <a:ext cx="3600450" cy="503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 №1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1573818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такое сказка?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12763" y="1685925"/>
            <a:ext cx="8229600" cy="12096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b="1" i="1" smtClean="0">
                <a:solidFill>
                  <a:srgbClr val="6600CC"/>
                </a:solidFill>
              </a:rPr>
              <a:t>СКАЗКИ</a:t>
            </a:r>
            <a:endParaRPr lang="ru-RU" altLang="ru-RU" b="1" i="1" smtClean="0">
              <a:solidFill>
                <a:srgbClr val="66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46438"/>
            <a:ext cx="2590800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763713" y="2586038"/>
            <a:ext cx="1944687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076825" y="2586038"/>
            <a:ext cx="1949450" cy="62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233738"/>
            <a:ext cx="3243262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051050" y="4198938"/>
            <a:ext cx="0" cy="493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92950" y="4257675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31913" y="4692650"/>
            <a:ext cx="6384925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31913" y="475297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45013" y="4724400"/>
            <a:ext cx="0" cy="43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716838" y="4752975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5157788"/>
            <a:ext cx="1951038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157788"/>
            <a:ext cx="188436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184775"/>
            <a:ext cx="21463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06638" y="908050"/>
            <a:ext cx="4287837" cy="504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№2</a:t>
            </a:r>
          </a:p>
        </p:txBody>
      </p:sp>
    </p:spTree>
    <p:extLst>
      <p:ext uri="{BB962C8B-B14F-4D97-AF65-F5344CB8AC3E}">
        <p14:creationId xmlns:p14="http://schemas.microsoft.com/office/powerpoint/2010/main" val="40691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039641" y="1792561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915816" y="2060848"/>
            <a:ext cx="4373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800">
                <a:latin typeface="Arial" panose="020B0604020202020204" pitchFamily="34" charset="0"/>
              </a:rPr>
              <a:t> </a:t>
            </a:r>
            <a:r>
              <a:rPr lang="ru-RU" altLang="ru-RU" sz="2800" i="1">
                <a:solidFill>
                  <a:schemeClr val="folHlink"/>
                </a:solidFill>
                <a:latin typeface="Arial" panose="020B0604020202020204" pitchFamily="34" charset="0"/>
              </a:rPr>
              <a:t>Народные сказки</a:t>
            </a:r>
            <a:r>
              <a:rPr lang="ru-RU" altLang="ru-RU" sz="2800" i="1">
                <a:latin typeface="Arial" panose="020B0604020202020204" pitchFamily="34" charset="0"/>
              </a:rPr>
              <a:t> создаются </a:t>
            </a:r>
            <a:r>
              <a:rPr lang="ru-RU" altLang="ru-RU" sz="2800" b="1" i="1">
                <a:latin typeface="Arial" panose="020B0604020202020204" pitchFamily="34" charset="0"/>
              </a:rPr>
              <a:t>народом</a:t>
            </a:r>
            <a:r>
              <a:rPr lang="ru-RU" altLang="ru-RU" sz="2800" i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915816" y="3429273"/>
            <a:ext cx="43735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ru-RU" altLang="ru-RU" sz="2800">
                <a:latin typeface="Arial" panose="020B0604020202020204" pitchFamily="34" charset="0"/>
              </a:rPr>
              <a:t> </a:t>
            </a:r>
            <a:r>
              <a:rPr lang="ru-RU" altLang="ru-RU" sz="2800" i="1">
                <a:solidFill>
                  <a:schemeClr val="folHlink"/>
                </a:solidFill>
                <a:latin typeface="Arial" panose="020B0604020202020204" pitchFamily="34" charset="0"/>
              </a:rPr>
              <a:t>Литературные сказки</a:t>
            </a:r>
            <a:r>
              <a:rPr lang="ru-RU" altLang="ru-RU" sz="2800" i="1">
                <a:latin typeface="Arial" panose="020B0604020202020204" pitchFamily="34" charset="0"/>
              </a:rPr>
              <a:t> сочиняют </a:t>
            </a:r>
            <a:r>
              <a:rPr lang="ru-RU" altLang="ru-RU" sz="2800" b="1" i="1">
                <a:latin typeface="Arial" panose="020B0604020202020204" pitchFamily="34" charset="0"/>
              </a:rPr>
              <a:t>авторы</a:t>
            </a:r>
            <a:r>
              <a:rPr lang="ru-RU" altLang="ru-RU" sz="2800" i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8892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C00000"/>
                </a:solidFill>
              </a:rPr>
              <a:t>Чем литературные сказки отличаются от народных?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9275"/>
            <a:ext cx="8229600" cy="8683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№ 3</a:t>
            </a:r>
            <a:endParaRPr lang="ru-RU" sz="36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547664" y="1196752"/>
            <a:ext cx="6912768" cy="4351338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  <a:r>
              <a:rPr lang="ru-RU" altLang="ru-RU" sz="2800" dirty="0" smtClean="0"/>
              <a:t>Пятилетним ребенком он пережил семейную драму, повлиявшую на характер будущего писателя. Его произведения поражают глубиной чувств героев, яркими олицетворениями.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 dirty="0" smtClean="0"/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3600" i="1" dirty="0" smtClean="0">
                <a:solidFill>
                  <a:srgbClr val="2B2500"/>
                </a:solidFill>
                <a:latin typeface="Times New Roman" panose="02020603050405020304" pitchFamily="18" charset="0"/>
              </a:rPr>
              <a:t>        Всеволод Михайлович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3600" i="1" dirty="0" smtClean="0">
                <a:solidFill>
                  <a:srgbClr val="2B2500"/>
                </a:solidFill>
                <a:latin typeface="Times New Roman" panose="02020603050405020304" pitchFamily="18" charset="0"/>
              </a:rPr>
              <a:t>                   Гаршин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800" i="1" dirty="0" smtClean="0">
                <a:solidFill>
                  <a:srgbClr val="2B2500"/>
                </a:solidFill>
                <a:latin typeface="Times New Roman" panose="02020603050405020304" pitchFamily="18" charset="0"/>
              </a:rPr>
              <a:t>                             </a:t>
            </a:r>
            <a:endParaRPr lang="ru-RU" altLang="ru-RU" sz="2400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>
              <a:defRPr/>
            </a:pPr>
            <a:fld id="{64259B5E-3C71-465B-944C-8EEC316FCE0D}" type="datetime1">
              <a:rPr lang="ru-RU"/>
              <a:pPr>
                <a:defRPr/>
              </a:pPr>
              <a:t>24.11.2018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63563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6B12B9-24F8-47C2-B03C-D521E305AB50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9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16" y="3789040"/>
            <a:ext cx="2449997" cy="27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quarter" idx="10"/>
          </p:nvPr>
        </p:nvSpPr>
        <p:spPr>
          <a:xfrm>
            <a:off x="2500213" y="3979515"/>
            <a:ext cx="20574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329513" y="397951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36E069-A000-4884-80BA-C0468FF9E0F2}" type="slidenum">
              <a:rPr 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10</a:t>
            </a:fld>
            <a:endParaRPr 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2052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2302132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/>
              <a:t>Писатель сочинял  и рассказывал сказки тяжелобольной дочери. Каждая его сказка – это своеобразный урок, который показывает как себя вести в  этом огромном мире.</a:t>
            </a:r>
          </a:p>
          <a:p>
            <a:endParaRPr lang="ru-RU" alt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06" y="3356991"/>
            <a:ext cx="3326464" cy="34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1967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0000"/>
                </a:solidFill>
                <a:ea typeface="Arial Unicode MS"/>
              </a:rPr>
              <a:t>Его отец был отпрыском древнего княжеского рода, а мать — в прошлом крепостной крестьянкой. Его дом стал местом, где регулярно сходились лучшие писате­ли и ученые столицы. 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315558" cy="28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2" y="4938582"/>
            <a:ext cx="4829175" cy="14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90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445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Calibri</vt:lpstr>
      <vt:lpstr>Times New Roman</vt:lpstr>
      <vt:lpstr>Тема Office</vt:lpstr>
      <vt:lpstr>Что за прелесть  эти сказки!</vt:lpstr>
      <vt:lpstr>Правила работы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Letiv</cp:lastModifiedBy>
  <cp:revision>14</cp:revision>
  <dcterms:created xsi:type="dcterms:W3CDTF">2014-08-08T16:01:14Z</dcterms:created>
  <dcterms:modified xsi:type="dcterms:W3CDTF">2018-11-24T17:13:15Z</dcterms:modified>
</cp:coreProperties>
</file>