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2" r:id="rId2"/>
    <p:sldId id="285" r:id="rId3"/>
    <p:sldId id="274" r:id="rId4"/>
    <p:sldId id="273" r:id="rId5"/>
    <p:sldId id="257" r:id="rId6"/>
    <p:sldId id="278" r:id="rId7"/>
    <p:sldId id="286" r:id="rId8"/>
    <p:sldId id="287" r:id="rId9"/>
    <p:sldId id="279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259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00C7D-9BB3-4AD3-818D-8CD7AA36F345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FE90A-2FD5-400A-9426-F24879828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4AEE23-BF98-4ADB-83CB-12C314A2FF06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FE90A-2FD5-400A-9426-F24879828A8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4AEE23-BF98-4ADB-83CB-12C314A2FF06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FE90A-2FD5-400A-9426-F24879828A8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4AEE23-BF98-4ADB-83CB-12C314A2FF06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4AEE23-BF98-4ADB-83CB-12C314A2FF06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FE90A-2FD5-400A-9426-F24879828A8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1EB688-0BFA-4095-88C7-E0FB22AACD5A}" type="slidenum">
              <a:rPr lang="ru-RU" smtClean="0">
                <a:ea typeface="Arial Unicode MS" pitchFamily="34" charset="-128"/>
                <a:cs typeface="Arial Unicode MS" pitchFamily="34" charset="-128"/>
              </a:rPr>
              <a:pPr/>
              <a:t>24</a:t>
            </a:fld>
            <a:endParaRPr lang="ru-RU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048" y="2607047"/>
            <a:ext cx="7772400" cy="1470025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2C82B-02A9-47E0-90C4-B7A03B0F72FA}" type="datetimeFigureOut">
              <a:rPr lang="ru-RU"/>
              <a:pPr>
                <a:defRPr/>
              </a:pPr>
              <a:t>28.06.2017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1DF4C-F9A6-45F1-8714-2B1E41DF3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gif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3.png"/><Relationship Id="rId5" Type="http://schemas.openxmlformats.org/officeDocument/2006/relationships/image" Target="../media/image15.gif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achalo4ka.ru/wp-content/uploads/2014/04/knigi-chtenie-shablon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146" name="Заголовок 7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388806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400" dirty="0" smtClean="0">
                <a:latin typeface="Times New Roman" pitchFamily="18" charset="0"/>
              </a:rPr>
              <a:t>Урок литературного чтения в 1 классе:</a:t>
            </a:r>
            <a:r>
              <a:rPr lang="ru-RU" dirty="0" smtClean="0">
                <a:latin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</a:rPr>
            </a:br>
            <a:r>
              <a:rPr lang="ru-RU" sz="4900" b="1" i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4900" b="1" i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4000" b="1" dirty="0" smtClean="0">
                <a:solidFill>
                  <a:srgbClr val="FF9900"/>
                </a:solidFill>
                <a:latin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9900"/>
                </a:solidFill>
                <a:latin typeface="Times New Roman" pitchFamily="18" charset="0"/>
              </a:rPr>
            </a:br>
            <a:endParaRPr lang="ru-RU" sz="4000" dirty="0" smtClean="0">
              <a:latin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5148263" y="5661025"/>
            <a:ext cx="3744912" cy="7651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600" b="1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12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Составитель: Беляева Ирина Владимировна</a:t>
            </a:r>
            <a:br>
              <a:rPr lang="ru-RU" sz="12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ru-RU" sz="12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учитель начальных классов</a:t>
            </a:r>
          </a:p>
          <a:p>
            <a:pPr algn="ctr">
              <a:defRPr/>
            </a:pPr>
            <a:r>
              <a:rPr lang="ru-RU" sz="12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І кв. категория</a:t>
            </a:r>
            <a:r>
              <a:rPr lang="ru-RU" sz="1200" b="1" kern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200" b="1" kern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ru-RU" sz="1200" b="1" kern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МКОУ </a:t>
            </a:r>
            <a:r>
              <a:rPr lang="ru-RU" sz="12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СОШ с. Кремово</a:t>
            </a:r>
            <a:r>
              <a:rPr lang="ru-RU" sz="1200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200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endParaRPr lang="ru-RU" sz="1200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9598" y="1844824"/>
            <a:ext cx="794480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ЧУКОВСКИЙ «ТЕЛЕФОН». </a:t>
            </a:r>
            <a:b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М. </a:t>
            </a:r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Пляцковский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«Помощник» 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nachalo4ka.ru/wp-content/uploads/2014/04/knigi-chtenie-shablon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83768" y="188640"/>
            <a:ext cx="4251805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Расшифруйте слова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196752"/>
            <a:ext cx="5528299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1" u="none" strike="noStrike" cap="none" spc="50" normalizeH="0" baseline="0" dirty="0" err="1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иктачйаз</a:t>
            </a:r>
            <a:r>
              <a:rPr kumimoji="0" lang="ru-RU" sz="66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66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7" name="Picture 3" descr="http://www.ownlib.ru/i/53/536/5367/53670/i_0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060848"/>
            <a:ext cx="4286250" cy="290512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39552" y="1340768"/>
            <a:ext cx="640425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600" b="1" i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илпац</a:t>
            </a:r>
            <a:r>
              <a:rPr lang="ru-RU" sz="6600" b="1" i="1" spc="5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6600" b="1" spc="5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9" name="Picture 5" descr="http://www.playing-field.ru/img/2015/051808/44422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636912"/>
            <a:ext cx="3672408" cy="316140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043608" y="1196752"/>
            <a:ext cx="734129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i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икшытрам</a:t>
            </a:r>
            <a:endParaRPr lang="ru-RU" sz="6600" dirty="0"/>
          </a:p>
        </p:txBody>
      </p:sp>
      <p:pic>
        <p:nvPicPr>
          <p:cNvPr id="41991" name="Picture 7" descr="http://img3.proshkolu.ru/content/media/pic/std/3000000/2921000/2920281-65ebd867434637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708920"/>
            <a:ext cx="3882219" cy="34381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1259632" y="1340768"/>
            <a:ext cx="54412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i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илезаг</a:t>
            </a:r>
            <a:endParaRPr lang="ru-RU" sz="6600" dirty="0"/>
          </a:p>
        </p:txBody>
      </p:sp>
      <p:pic>
        <p:nvPicPr>
          <p:cNvPr id="41993" name="Picture 9" descr="http://topnop.ir/uploads/201311/tpn8242/large/kkQsmCU6L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708920"/>
            <a:ext cx="5343670" cy="32562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755576" y="1340768"/>
            <a:ext cx="637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i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горосон</a:t>
            </a:r>
            <a:endParaRPr lang="ru-RU" sz="6600" dirty="0"/>
          </a:p>
        </p:txBody>
      </p:sp>
      <p:pic>
        <p:nvPicPr>
          <p:cNvPr id="41995" name="Picture 11" descr="http://vseskazki.su/images/chukovski/telefon/tmp1083-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2348880"/>
            <a:ext cx="5316216" cy="38884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9" name="Прямоугольник 18"/>
          <p:cNvSpPr/>
          <p:nvPr/>
        </p:nvSpPr>
        <p:spPr>
          <a:xfrm>
            <a:off x="611560" y="1124744"/>
            <a:ext cx="69229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600" b="1" i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йагупоп</a:t>
            </a:r>
            <a:r>
              <a:rPr lang="ru-RU" sz="6600" b="1" i="1" spc="5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6600" b="1" spc="5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97" name="Picture 13" descr="http://chukovskiy.lit-info.ru/images/pr01/564-28_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1772816"/>
            <a:ext cx="4086225" cy="4286250"/>
          </a:xfrm>
          <a:prstGeom prst="rect">
            <a:avLst/>
          </a:prstGeom>
          <a:noFill/>
        </p:spPr>
      </p:pic>
      <p:pic>
        <p:nvPicPr>
          <p:cNvPr id="41999" name="Picture 15" descr="http://www.prdisk.ru/images/vozvrashhenie_bludnogo_popugaya_screenshot_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2420888"/>
            <a:ext cx="4695064" cy="35212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2" name="Прямоугольник 21"/>
          <p:cNvSpPr/>
          <p:nvPr/>
        </p:nvSpPr>
        <p:spPr>
          <a:xfrm>
            <a:off x="827584" y="1340768"/>
            <a:ext cx="53013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i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нолс</a:t>
            </a:r>
            <a:endParaRPr lang="ru-RU" sz="6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23528" y="1052736"/>
            <a:ext cx="699640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i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дюлбрев</a:t>
            </a:r>
            <a:endParaRPr lang="ru-RU" sz="6600" dirty="0"/>
          </a:p>
        </p:txBody>
      </p:sp>
      <p:pic>
        <p:nvPicPr>
          <p:cNvPr id="42001" name="Picture 17" descr="http://ejka.ru/uploads/images/5/f/2/d/8/a44fe433e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39952" y="1916832"/>
            <a:ext cx="4425892" cy="47209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2003" name="Picture 19" descr="http://pngimg.com/upload/camel_PNG292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15816" y="2996952"/>
            <a:ext cx="4800051" cy="3083794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323528" y="836713"/>
            <a:ext cx="6534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spc="5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spc="5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600" b="1" i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лидокорк</a:t>
            </a:r>
            <a:r>
              <a:rPr lang="ru-RU" sz="6600" b="1" i="1" spc="5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6600" b="1" spc="50" dirty="0">
              <a:ln w="11430"/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nachalo4ka.ru/wp-content/uploads/2014/04/knigi-chtenie-shablon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22761" y="188640"/>
            <a:ext cx="2973827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лишний? 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196752"/>
            <a:ext cx="5528299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66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7" name="Picture 3" descr="http://www.ownlib.ru/i/53/536/5367/53670/i_0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429000"/>
            <a:ext cx="2448272" cy="165938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39552" y="1340768"/>
            <a:ext cx="640425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600" b="1" i="1" spc="5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6600" b="1" spc="5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9" name="Picture 5" descr="http://www.playing-field.ru/img/2015/051808/44422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085184"/>
            <a:ext cx="1832169" cy="1577229"/>
          </a:xfrm>
          <a:prstGeom prst="rect">
            <a:avLst/>
          </a:prstGeom>
          <a:noFill/>
        </p:spPr>
      </p:pic>
      <p:pic>
        <p:nvPicPr>
          <p:cNvPr id="41991" name="Picture 7" descr="http://img3.proshkolu.ru/content/media/pic/std/3000000/2921000/2920281-65ebd867434637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348880"/>
            <a:ext cx="2256039" cy="19979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1993" name="Picture 9" descr="http://topnop.ir/uploads/201311/tpn8242/large/kkQsmCU6L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140968"/>
            <a:ext cx="2555776" cy="15574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1995" name="Picture 11" descr="http://vseskazki.su/images/chukovski/telefon/tmp1083-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1052736"/>
            <a:ext cx="3150350" cy="23042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9" name="Прямоугольник 18"/>
          <p:cNvSpPr/>
          <p:nvPr/>
        </p:nvSpPr>
        <p:spPr>
          <a:xfrm>
            <a:off x="611560" y="1124744"/>
            <a:ext cx="69229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600" b="1" i="1" spc="5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6600" b="1" spc="5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97" name="Picture 13" descr="http://chukovskiy.lit-info.ru/images/pr01/564-28_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4252648"/>
            <a:ext cx="2483768" cy="2605351"/>
          </a:xfrm>
          <a:prstGeom prst="rect">
            <a:avLst/>
          </a:prstGeom>
          <a:noFill/>
        </p:spPr>
      </p:pic>
      <p:pic>
        <p:nvPicPr>
          <p:cNvPr id="41999" name="Picture 15" descr="http://www.prdisk.ru/images/vozvrashhenie_bludnogo_popugaya_screenshot_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920877"/>
            <a:ext cx="3779912" cy="19371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2001" name="Picture 17" descr="http://ejka.ru/uploads/images/5/f/2/d/8/a44fe433e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280" y="260649"/>
            <a:ext cx="1815603" cy="19366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2003" name="Picture 19" descr="http://pngimg.com/upload/camel_PNG292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1124744"/>
            <a:ext cx="2983627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achalo4ka.ru/wp-content/uploads/2014/04/knigi-chtenie-shablon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69304" y="260648"/>
            <a:ext cx="4747775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«Волчок»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84784"/>
            <a:ext cx="5832648" cy="43326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fs00.infourok.ru/images/doc/174/199537/640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11760" y="836712"/>
            <a:ext cx="489654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Физкультминутка</a:t>
            </a:r>
            <a:endParaRPr lang="ru-RU" sz="4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52536" y="1305341"/>
            <a:ext cx="9437593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228600" algn="ctr" eaLnBrk="0" hangingPunct="0">
              <a:tabLst>
                <a:tab pos="3238500" algn="l"/>
              </a:tabLst>
              <a:defRPr/>
            </a:pPr>
            <a:r>
              <a:rPr lang="ru-RU" b="1" spc="50" dirty="0" smtClean="0">
                <a:ln w="11430"/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ru-RU" b="1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43015" name="AutoShape 7" descr="http://vamotkrytka.ru/_ph/55/1/222435516.jpg?144319473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nachalo4ka.ru/wp-content/uploads/2014/04/knigi-chtenie-shablon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8964613" cy="71960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C00000"/>
                </a:solidFill>
              </a:rPr>
              <a:t>Прочтите слова сначала по слогам, а потом целыми словами: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323850" y="2454275"/>
            <a:ext cx="84248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857250" algn="just" eaLnBrk="0" hangingPunct="0">
              <a:tabLst>
                <a:tab pos="3238500" algn="l"/>
              </a:tabLst>
            </a:pPr>
            <a:endParaRPr lang="ru-RU" sz="40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31640" y="0"/>
            <a:ext cx="634340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Отработка навыков чтения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692696"/>
            <a:ext cx="8424935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spc="50" normalizeH="0" baseline="0" dirty="0" err="1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по-стро-ить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построить</a:t>
            </a:r>
            <a:endParaRPr kumimoji="0" lang="ru-RU" sz="36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spc="50" normalizeH="0" baseline="0" dirty="0" err="1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ко-че-рыж-ка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кочерыжка</a:t>
            </a:r>
            <a:endParaRPr kumimoji="0" lang="ru-RU" sz="36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spc="50" normalizeH="0" baseline="0" dirty="0" err="1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взды-ха-я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	вздыхая</a:t>
            </a:r>
            <a:endParaRPr kumimoji="0" lang="ru-RU" sz="36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spc="50" normalizeH="0" baseline="0" dirty="0" err="1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при-нял-ся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	принялся</a:t>
            </a:r>
            <a:endParaRPr kumimoji="0" lang="ru-RU" sz="36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spc="50" normalizeH="0" baseline="0" dirty="0" err="1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кир-пи-чей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	кирпичей</a:t>
            </a:r>
            <a:endParaRPr kumimoji="0" lang="ru-RU" sz="36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spc="50" normalizeH="0" baseline="0" dirty="0" err="1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ду-ши-сто-го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душистого</a:t>
            </a:r>
            <a:endParaRPr kumimoji="0" lang="ru-RU" sz="36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spc="50" normalizeH="0" baseline="0" dirty="0" err="1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ап-пе-тит-но-го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аппетитного</a:t>
            </a:r>
            <a:endParaRPr kumimoji="0" lang="ru-RU" sz="36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spc="50" normalizeH="0" baseline="0" dirty="0" err="1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при-я-те-лю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приятелю</a:t>
            </a:r>
            <a:endParaRPr kumimoji="0" lang="ru-RU" sz="36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spc="50" normalizeH="0" baseline="0" dirty="0" err="1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уп-ра-вим-ся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управимся</a:t>
            </a:r>
            <a:endParaRPr kumimoji="0" lang="ru-RU" sz="36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spc="50" normalizeH="0" baseline="0" dirty="0" err="1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о-бой-дусь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	обойдусь</a:t>
            </a:r>
            <a:endParaRPr lang="ru-RU" sz="3600" b="1" cap="none" spc="50" dirty="0">
              <a:ln w="11430"/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nachalo4ka.ru/wp-content/uploads/2014/04/knigi-chtenie-shablon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8914" name="Прямоугольник 3"/>
          <p:cNvSpPr>
            <a:spLocks noChangeArrowheads="1"/>
          </p:cNvSpPr>
          <p:nvPr/>
        </p:nvSpPr>
        <p:spPr bwMode="auto">
          <a:xfrm>
            <a:off x="4427538" y="2060575"/>
            <a:ext cx="37449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6000" b="1" dirty="0" smtClean="0"/>
              <a:t>с. 22</a:t>
            </a:r>
            <a:endParaRPr lang="ru-RU" altLang="ru-RU" sz="60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19672" y="188640"/>
            <a:ext cx="6048672" cy="63408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>Работаем с </a:t>
            </a:r>
            <a:r>
              <a:rPr lang="ru-RU" sz="36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>учебником</a:t>
            </a:r>
            <a:r>
              <a:rPr lang="ru-RU" sz="36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36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</a:br>
            <a:endParaRPr lang="ru-RU" sz="36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http://mou150.chel-edu.ru/images/p112_litcht2.jpg"/>
          <p:cNvPicPr>
            <a:picLocks noChangeAspect="1" noChangeArrowheads="1"/>
          </p:cNvPicPr>
          <p:nvPr/>
        </p:nvPicPr>
        <p:blipFill>
          <a:blip r:embed="rId4" cstate="print"/>
          <a:srcRect l="23625" r="26173"/>
          <a:stretch>
            <a:fillRect/>
          </a:stretch>
        </p:blipFill>
        <p:spPr bwMode="auto">
          <a:xfrm>
            <a:off x="1547813" y="1412875"/>
            <a:ext cx="2952750" cy="44100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89265" y="1772816"/>
            <a:ext cx="4836325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4000" b="1" spc="50" dirty="0">
              <a:ln w="11430"/>
              <a:solidFill>
                <a:srgbClr val="002060"/>
              </a:solidFill>
            </a:endParaRPr>
          </a:p>
          <a:p>
            <a:pPr algn="ctr">
              <a:defRPr/>
            </a:pP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9598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551" y="1052736"/>
            <a:ext cx="51125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7030A0"/>
                </a:solidFill>
              </a:rPr>
              <a:t>«Помощник».</a:t>
            </a:r>
            <a:endParaRPr lang="ru-RU" sz="5400" b="1" cap="none" spc="50" dirty="0">
              <a:ln w="11430"/>
              <a:solidFill>
                <a:srgbClr val="7030A0"/>
              </a:solidFill>
            </a:endParaRPr>
          </a:p>
        </p:txBody>
      </p:sp>
      <p:pic>
        <p:nvPicPr>
          <p:cNvPr id="49154" name="Picture 2" descr="http://fs00.infourok.ru/images/doc/263/267954/2/img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988840"/>
            <a:ext cx="5119423" cy="38395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9156" name="Picture 4" descr="http://sp07.ru/ollelukoe/images/stories/pliatscowskii/sbor2/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844824"/>
            <a:ext cx="5184576" cy="43092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3923928" y="6237312"/>
            <a:ext cx="4885568" cy="40011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Как вы думаете, о ком это произведение?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nachalo4ka.ru/wp-content/uploads/2014/04/knigi-chtenie-shablon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99592" y="26064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Объясните, что обозначают слова и выражения: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340768"/>
            <a:ext cx="456527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66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Учуял</a:t>
            </a:r>
            <a:endParaRPr lang="ru-RU" sz="6600" b="1" cap="none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147" y="1484784"/>
            <a:ext cx="89477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40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54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чуял</a:t>
            </a:r>
            <a:r>
              <a:rPr kumimoji="0" lang="ru-RU" sz="40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0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почувствовал, уловил чутьем.</a:t>
            </a:r>
            <a:endParaRPr lang="ru-RU" sz="3600" b="1" cap="none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9197" y="1628800"/>
            <a:ext cx="64256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5400" b="1" i="1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Притворно вздыхая</a:t>
            </a:r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395" y="1628801"/>
            <a:ext cx="8401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44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Притворно вздыхая</a:t>
            </a:r>
            <a:r>
              <a:rPr kumimoji="0" lang="ru-RU" sz="44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4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обманывая.</a:t>
            </a:r>
            <a:endParaRPr lang="ru-RU" sz="3600" b="1" cap="none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980728"/>
            <a:ext cx="53357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5400" b="1" i="1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Передник</a:t>
            </a:r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0183" name="Picture 7" descr="http://gallery.ykt.ru/galleries/consumer/2011/12/986271_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04664"/>
            <a:ext cx="6143625" cy="614362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83568" y="980729"/>
            <a:ext cx="62753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4800" b="1" i="1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Живо управимся</a:t>
            </a:r>
            <a:endParaRPr lang="ru-RU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4364251" y="43934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46" y="1340768"/>
            <a:ext cx="90937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40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Живо управимся</a:t>
            </a:r>
            <a:r>
              <a:rPr kumimoji="0" lang="ru-RU" sz="40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0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быстро справимся.</a:t>
            </a:r>
            <a:endParaRPr lang="ru-RU" sz="4000" b="1" i="1" cap="none" spc="50" dirty="0">
              <a:ln w="11430"/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nachalo4ka.ru/wp-content/uploads/2014/04/knigi-chtenie-shablon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8914" name="Прямоугольник 3"/>
          <p:cNvSpPr>
            <a:spLocks noChangeArrowheads="1"/>
          </p:cNvSpPr>
          <p:nvPr/>
        </p:nvSpPr>
        <p:spPr bwMode="auto">
          <a:xfrm>
            <a:off x="4427538" y="2060575"/>
            <a:ext cx="37449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6000" b="1" dirty="0" smtClean="0"/>
              <a:t>с. 22 - 23 </a:t>
            </a:r>
            <a:endParaRPr lang="ru-RU" altLang="ru-RU" sz="60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19672" y="188640"/>
            <a:ext cx="6048672" cy="63408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>Чтение по цепочки</a:t>
            </a:r>
            <a:r>
              <a:rPr lang="ru-RU" sz="36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36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</a:br>
            <a:endParaRPr lang="ru-RU" sz="36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http://mou150.chel-edu.ru/images/p112_litcht2.jpg"/>
          <p:cNvPicPr>
            <a:picLocks noChangeAspect="1" noChangeArrowheads="1"/>
          </p:cNvPicPr>
          <p:nvPr/>
        </p:nvPicPr>
        <p:blipFill>
          <a:blip r:embed="rId4" cstate="print"/>
          <a:srcRect l="23625" r="26173"/>
          <a:stretch>
            <a:fillRect/>
          </a:stretch>
        </p:blipFill>
        <p:spPr bwMode="auto">
          <a:xfrm>
            <a:off x="1547813" y="1412875"/>
            <a:ext cx="2952750" cy="44100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89265" y="1772816"/>
            <a:ext cx="4836325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4000" b="1" spc="50" dirty="0">
              <a:ln w="11430"/>
              <a:solidFill>
                <a:srgbClr val="002060"/>
              </a:solidFill>
            </a:endParaRPr>
          </a:p>
          <a:p>
            <a:pPr algn="ctr">
              <a:defRPr/>
            </a:pP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nachalo4ka.ru/wp-content/uploads/2014/04/knigi-chtenie-shablon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26453" y="0"/>
            <a:ext cx="6973832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Анализ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произведе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02" name="Picture 2" descr="http://server.audiopedia.su:8888/staroeradio/images/pics/02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196752"/>
            <a:ext cx="5220072" cy="39150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707904" y="5517232"/>
            <a:ext cx="4867810" cy="1015663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звали ослика?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Почему у него такое странное имя?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звали кролика? Почему?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3995936" y="5733256"/>
            <a:ext cx="4383636" cy="707886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 чём попросил кролик ослика?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 ответил ослик?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2051720" y="5661248"/>
            <a:ext cx="6863482" cy="707886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После чего ослик решил прийти на помощь кролику?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 ответил кролик?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7" name="Picture 7" descr="http://romanbook.ru/img/c/?src=6869017&amp;i=15&amp;ext=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196752"/>
            <a:ext cx="5927644" cy="39122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/>
      <p:bldP spid="51204" grpId="0" animBg="1"/>
      <p:bldP spid="51204" grpId="1" animBg="1"/>
      <p:bldP spid="5120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chalo4ka.ru/wp-content/uploads/2014/04/knigi-chtenie-shablon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188640"/>
            <a:ext cx="6453240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4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Прочтите пословицы: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52737"/>
            <a:ext cx="9143999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ru-RU" sz="36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36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Труд человека кормит, а лень портит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6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ru-RU" sz="36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36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Ранняя птичка носик прочищает, а поздняя </a:t>
            </a:r>
            <a:r>
              <a:rPr kumimoji="0" lang="ru-RU" sz="36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глаза продирает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6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ru-RU" sz="36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36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Кто не работает, тот не ест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6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ru-RU" sz="36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36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Кто любит трудиться, тому есть чем похвалиться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6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ru-RU" sz="36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36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У ленивого Емели семь воскресений на неделе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600" b="1" cap="none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043608" y="5805264"/>
            <a:ext cx="7813036" cy="707886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Выберите пословицу, которая отражает смысл этого рассказа.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Объясните её смысл.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763688" y="5949280"/>
            <a:ext cx="6897839" cy="40011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Какие еще пословицы и поговорки о труде вы знаете?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556792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lang="ru-RU" sz="4400" b="1" i="1" spc="50" dirty="0" smtClean="0">
                <a:ln w="11430"/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•</a:t>
            </a:r>
            <a:r>
              <a:rPr lang="ru-RU" sz="4400" b="1" i="1" spc="5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У ленивого Емели семь воскресений на неделе</a:t>
            </a:r>
            <a:r>
              <a:rPr lang="ru-RU" sz="44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4400" b="1" spc="50" dirty="0">
              <a:ln w="11430"/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  <p:bldP spid="542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nachalo4ka.ru/wp-content/uploads/2014/04/knigi-chtenie-shablon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274638"/>
            <a:ext cx="5544616" cy="1143000"/>
          </a:xfrm>
          <a:solidFill>
            <a:srgbClr val="FFFF00"/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/>
          <a:lstStyle/>
          <a:p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Настрой на урок</a:t>
            </a:r>
          </a:p>
        </p:txBody>
      </p:sp>
      <p:sp>
        <p:nvSpPr>
          <p:cNvPr id="409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B7A92B-7BBD-4AB8-9A20-75445C53B7A0}" type="slidenum">
              <a:rPr lang="ru-RU" smtClean="0">
                <a:solidFill>
                  <a:srgbClr val="000000"/>
                </a:solidFill>
              </a:rPr>
              <a:pPr/>
              <a:t>2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100" name="Прямоугольник 6"/>
          <p:cNvSpPr>
            <a:spLocks noChangeArrowheads="1"/>
          </p:cNvSpPr>
          <p:nvPr/>
        </p:nvSpPr>
        <p:spPr bwMode="auto">
          <a:xfrm>
            <a:off x="1619672" y="1916113"/>
            <a:ext cx="727350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/>
              <a:t>Пусть этот урок несет нам </a:t>
            </a:r>
          </a:p>
          <a:p>
            <a:r>
              <a:rPr lang="ru-RU" sz="4000" b="1" dirty="0"/>
              <a:t> Радость общения, </a:t>
            </a:r>
          </a:p>
          <a:p>
            <a:r>
              <a:rPr lang="ru-RU" sz="4000" b="1" dirty="0"/>
              <a:t> Наполнит сердце </a:t>
            </a:r>
          </a:p>
          <a:p>
            <a:r>
              <a:rPr lang="ru-RU" sz="4000" b="1" dirty="0"/>
              <a:t> Благородными чувствами.</a:t>
            </a:r>
          </a:p>
        </p:txBody>
      </p:sp>
      <p:pic>
        <p:nvPicPr>
          <p:cNvPr id="1026" name="Picture 2" descr="http://boombob.ru/img/picture/May/07/92d6593b7d24dc652a4c214e4f20bfa2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149080"/>
            <a:ext cx="3953276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nimBg="1"/>
      <p:bldP spid="71682" grpId="1" animBg="1"/>
      <p:bldP spid="71682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nachalo4ka.ru/wp-content/uploads/2014/04/knigi-chtenie-shablon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23528" y="26713"/>
            <a:ext cx="842493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Сложите в слова первые буквы названий изображённых предметов.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Прочтите пословицу.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5400600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6840759" cy="119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89040"/>
            <a:ext cx="4392488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301208"/>
            <a:ext cx="5616624" cy="12096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154494" y="0"/>
            <a:ext cx="68350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5400" b="1" i="1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ез труда нет добра</a:t>
            </a:r>
            <a:r>
              <a:rPr kumimoji="0" lang="ru-RU" sz="54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6488668"/>
            <a:ext cx="4132863" cy="36933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/>
              <a:t>– Кем созданы пословицы и поговорки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5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55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achalo4ka.ru/wp-content/uploads/2014/04/knigi-chtenie-shablon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35394" y="0"/>
            <a:ext cx="727321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32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Пересказ рассказа М. </a:t>
            </a:r>
            <a:r>
              <a:rPr kumimoji="0" lang="ru-RU" sz="3200" b="1" i="0" u="none" strike="noStrike" cap="non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Пляцковского</a:t>
            </a:r>
            <a:r>
              <a:rPr kumimoji="0" lang="ru-RU" sz="32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kumimoji="0" lang="ru-RU" sz="32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Помощник</a:t>
            </a:r>
            <a:r>
              <a:rPr kumimoji="0" lang="ru-RU" sz="32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2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опорным словам: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980728"/>
            <a:ext cx="6192688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помоги строить дом</a:t>
            </a:r>
            <a:endParaRPr kumimoji="0" lang="ru-RU" sz="44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голова болит</a:t>
            </a:r>
            <a:endParaRPr kumimoji="0" lang="ru-RU" sz="44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принялся за дело</a:t>
            </a:r>
            <a:endParaRPr kumimoji="0" lang="ru-RU" sz="44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супу наварила</a:t>
            </a:r>
            <a:endParaRPr kumimoji="0" lang="ru-RU" sz="44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учуял запах</a:t>
            </a:r>
            <a:endParaRPr kumimoji="0" lang="ru-RU" sz="44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помочь суп есть</a:t>
            </a:r>
            <a:endParaRPr kumimoji="0" lang="ru-RU" sz="44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помощь</a:t>
            </a:r>
            <a:endParaRPr kumimoji="0" lang="ru-RU" sz="44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обойдусь</a:t>
            </a:r>
            <a:endParaRPr lang="ru-RU" sz="4400" b="1" cap="none" spc="50" dirty="0">
              <a:ln w="11430"/>
              <a:solidFill>
                <a:srgbClr val="002060"/>
              </a:solidFill>
            </a:endParaRPr>
          </a:p>
        </p:txBody>
      </p:sp>
      <p:pic>
        <p:nvPicPr>
          <p:cNvPr id="56324" name="Picture 4" descr="ослик осел стройка заяц кирпичная кладка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1980719" cy="16463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6326" name="Picture 6" descr="зайчиха обед торопится горячее ужин стол за сто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068960"/>
            <a:ext cx="3228975" cy="15525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6328" name="Picture 8" descr="осел ослик заяц за столом обедает ужинает зайчиха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13176"/>
            <a:ext cx="3563888" cy="18448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achalo4ka.ru/wp-content/uploads/2014/04/knigi-chtenie-shablon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59632" y="260648"/>
            <a:ext cx="6567119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Игры Деда Буквоеда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96753"/>
            <a:ext cx="84969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Используя рисунки, придумайте слова, в которых окончание одного слова было бы началом другого.</a:t>
            </a:r>
            <a:r>
              <a:rPr kumimoji="0" lang="ru-RU" sz="2400" b="1" i="0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b="1" cap="none" spc="5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7416824" cy="288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achalo4ka.ru/wp-content/uploads/2014/04/knigi-chtenie-shablon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260648"/>
            <a:ext cx="7319953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Итог урока. Рефлексия.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772816"/>
            <a:ext cx="88204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какими произведениями мы познакомились на уроке?</a:t>
            </a:r>
            <a:endParaRPr kumimoji="0" lang="ru-RU" sz="32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endParaRPr lang="ru-RU" sz="3200" b="1" cap="none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844824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50771" y="2136338"/>
            <a:ext cx="83896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Чему учит рассказ 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Помощник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36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 такое скороговорка?</a:t>
            </a:r>
            <a:endParaRPr kumimoji="0" lang="ru-RU" sz="36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 такое пословицы и поговорки?</a:t>
            </a:r>
            <a:endParaRPr lang="ru-RU" sz="3600" b="1" cap="none" spc="50" dirty="0">
              <a:ln w="11430"/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nachalo4ka.ru/wp-content/uploads/2014/04/knigi-chtenie-shablon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15816" y="260648"/>
            <a:ext cx="5614594" cy="769431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none" lIns="91430" tIns="45715" rIns="91430" bIns="4571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MS Gothic" charset="-128"/>
              </a:rPr>
              <a:t>Домашнее задание</a:t>
            </a:r>
          </a:p>
        </p:txBody>
      </p:sp>
      <p:pic>
        <p:nvPicPr>
          <p:cNvPr id="27652" name="Picture 4" descr="http://www.yenislayt.com/upload/a29150403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564904"/>
            <a:ext cx="27606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1"/>
          <p:cNvSpPr>
            <a:spLocks noChangeArrowheads="1"/>
          </p:cNvSpPr>
          <p:nvPr/>
        </p:nvSpPr>
        <p:spPr bwMode="auto">
          <a:xfrm>
            <a:off x="4355977" y="2585732"/>
            <a:ext cx="5111874" cy="107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записать 2–3 пословицы о труде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7655" name="Прямоугольник 8"/>
          <p:cNvSpPr>
            <a:spLocks noChangeArrowheads="1"/>
          </p:cNvSpPr>
          <p:nvPr/>
        </p:nvSpPr>
        <p:spPr bwMode="auto">
          <a:xfrm>
            <a:off x="3998913" y="1989138"/>
            <a:ext cx="4533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6" descr="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8"/>
            <a:ext cx="1907704" cy="199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572000" y="1988841"/>
            <a:ext cx="4176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с. 22 - 23 – пересказ;</a:t>
            </a:r>
          </a:p>
          <a:p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nachalo4ka.ru/wp-content/uploads/2014/04/knigi-chtenie-shablon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6147" name="Рисунок 8" descr="21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413" y="4714875"/>
            <a:ext cx="1609726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8" descr="bo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700808"/>
            <a:ext cx="7488237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Прямоугольник 5"/>
          <p:cNvSpPr>
            <a:spLocks noChangeArrowheads="1"/>
          </p:cNvSpPr>
          <p:nvPr/>
        </p:nvSpPr>
        <p:spPr bwMode="auto">
          <a:xfrm>
            <a:off x="3203575" y="1844675"/>
            <a:ext cx="2736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b="1"/>
          </a:p>
        </p:txBody>
      </p:sp>
      <p:sp>
        <p:nvSpPr>
          <p:cNvPr id="6151" name="Прямоугольник 7"/>
          <p:cNvSpPr>
            <a:spLocks noChangeArrowheads="1"/>
          </p:cNvSpPr>
          <p:nvPr/>
        </p:nvSpPr>
        <p:spPr bwMode="auto">
          <a:xfrm>
            <a:off x="1835150" y="1125538"/>
            <a:ext cx="5022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/>
            <a:endParaRPr lang="ru-RU" sz="3200" b="1"/>
          </a:p>
        </p:txBody>
      </p:sp>
      <p:pic>
        <p:nvPicPr>
          <p:cNvPr id="6152" name="Рисунок 6" descr="post-149122-125293296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8375" y="4005263"/>
            <a:ext cx="309562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Прямоугольник 10"/>
          <p:cNvSpPr>
            <a:spLocks noChangeArrowheads="1"/>
          </p:cNvSpPr>
          <p:nvPr/>
        </p:nvSpPr>
        <p:spPr bwMode="auto">
          <a:xfrm>
            <a:off x="1116013" y="1052513"/>
            <a:ext cx="2951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/>
          </a:p>
        </p:txBody>
      </p:sp>
      <p:sp>
        <p:nvSpPr>
          <p:cNvPr id="6154" name="Прямоугольник 10"/>
          <p:cNvSpPr>
            <a:spLocks noChangeArrowheads="1"/>
          </p:cNvSpPr>
          <p:nvPr/>
        </p:nvSpPr>
        <p:spPr bwMode="auto">
          <a:xfrm>
            <a:off x="2286000" y="1700213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2132855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717031" y="260648"/>
            <a:ext cx="5976765" cy="52321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2800" b="1" i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Constantia" pitchFamily="18" charset="0"/>
                <a:ea typeface="MS Gothic" charset="-128"/>
              </a:rPr>
              <a:t>Проверка</a:t>
            </a:r>
            <a:r>
              <a:rPr lang="ru-RU" sz="28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Constantia" pitchFamily="18" charset="0"/>
                <a:ea typeface="MS Gothic" charset="-128"/>
              </a:rPr>
              <a:t>  домашнего  задания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2276872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2204864"/>
            <a:ext cx="2664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С. 14 - 15 - подготовить  чтение скороговорки наизусть (по выбору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achalo4ka.ru/wp-content/uploads/2014/04/knigi-chtenie-shablon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52209" y="0"/>
            <a:ext cx="6031524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Постановка цели урока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2920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20688"/>
            <a:ext cx="83529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200" b="1" cap="none" spc="50" dirty="0">
              <a:ln w="11430"/>
              <a:solidFill>
                <a:srgbClr val="7030A0"/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027620" y="43934"/>
            <a:ext cx="1088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95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6673" y="1556793"/>
            <a:ext cx="73106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895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Поверчу волшебный круг,</a:t>
            </a:r>
            <a:endParaRPr kumimoji="0" lang="ru-RU" sz="40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895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меня услышит друг.</a:t>
            </a:r>
            <a:endParaRPr lang="ru-RU" sz="4000" b="1" cap="none" spc="50" dirty="0">
              <a:ln w="11430"/>
              <a:solidFill>
                <a:srgbClr val="002060"/>
              </a:solidFill>
            </a:endParaRPr>
          </a:p>
        </p:txBody>
      </p:sp>
      <p:pic>
        <p:nvPicPr>
          <p:cNvPr id="16389" name="Picture 5" descr="http://mdou78-5959.narod.ru/images/telef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844824"/>
            <a:ext cx="5205475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nachalo4ka.ru/wp-content/uploads/2014/04/knigi-chtenie-shablon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8914" name="Прямоугольник 3"/>
          <p:cNvSpPr>
            <a:spLocks noChangeArrowheads="1"/>
          </p:cNvSpPr>
          <p:nvPr/>
        </p:nvSpPr>
        <p:spPr bwMode="auto">
          <a:xfrm>
            <a:off x="4427538" y="2060575"/>
            <a:ext cx="37449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6000" b="1" dirty="0" smtClean="0"/>
              <a:t>с. 17</a:t>
            </a:r>
            <a:endParaRPr lang="ru-RU" altLang="ru-RU" sz="60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19672" y="188640"/>
            <a:ext cx="6048672" cy="63408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>Работаем с </a:t>
            </a:r>
            <a:r>
              <a:rPr lang="ru-RU" sz="36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>учебником</a:t>
            </a:r>
            <a:r>
              <a:rPr lang="ru-RU" sz="36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36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</a:br>
            <a:endParaRPr lang="ru-RU" sz="36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http://mou150.chel-edu.ru/images/p112_litcht2.jpg"/>
          <p:cNvPicPr>
            <a:picLocks noChangeAspect="1" noChangeArrowheads="1"/>
          </p:cNvPicPr>
          <p:nvPr/>
        </p:nvPicPr>
        <p:blipFill>
          <a:blip r:embed="rId4" cstate="print"/>
          <a:srcRect l="23625" r="26173"/>
          <a:stretch>
            <a:fillRect/>
          </a:stretch>
        </p:blipFill>
        <p:spPr bwMode="auto">
          <a:xfrm>
            <a:off x="1547813" y="1412875"/>
            <a:ext cx="2952750" cy="44100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89265" y="1772816"/>
            <a:ext cx="4836325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4000" b="1" spc="50" dirty="0">
              <a:ln w="11430"/>
              <a:solidFill>
                <a:srgbClr val="002060"/>
              </a:solidFill>
            </a:endParaRPr>
          </a:p>
          <a:p>
            <a:pPr algn="ctr">
              <a:defRPr/>
            </a:pP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2" name="Picture 2" descr="http://mypresentation.ru/documents/5d568d1492fd9369643c6e8c21ed94c9/img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052736"/>
            <a:ext cx="3456384" cy="25922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5364" name="Picture 4" descr="http://malinamedia.com/images/books/book5/book5_iPad_1_large.jpg"/>
          <p:cNvPicPr>
            <a:picLocks noChangeAspect="1" noChangeArrowheads="1"/>
          </p:cNvPicPr>
          <p:nvPr/>
        </p:nvPicPr>
        <p:blipFill>
          <a:blip r:embed="rId6" cstate="print"/>
          <a:srcRect t="7560"/>
          <a:stretch>
            <a:fillRect/>
          </a:stretch>
        </p:blipFill>
        <p:spPr bwMode="auto">
          <a:xfrm>
            <a:off x="467544" y="1124744"/>
            <a:ext cx="4392488" cy="37543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nachalo4ka.ru/wp-content/uploads/2014/04/knigi-chtenie-shablon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613" cy="1484313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C00000"/>
                </a:solidFill>
              </a:rPr>
              <a:t>Прочтите слова сначала по слогам, а потом целыми словами: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323850" y="2454275"/>
            <a:ext cx="84248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857250" algn="just" eaLnBrk="0" hangingPunct="0">
              <a:tabLst>
                <a:tab pos="3238500" algn="l"/>
              </a:tabLst>
            </a:pPr>
            <a:endParaRPr lang="ru-RU" sz="40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0"/>
            <a:ext cx="7236296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spc="50" normalizeH="0" baseline="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за-зво-нил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зазвонил</a:t>
            </a:r>
            <a:endParaRPr kumimoji="0" lang="ru-RU" sz="32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spc="50" normalizeH="0" baseline="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при-шлёшь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пришлёшь</a:t>
            </a:r>
            <a:endParaRPr kumimoji="0" lang="ru-RU" sz="32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spc="50" normalizeH="0" baseline="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раз-бо-ле-лись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разболелись</a:t>
            </a:r>
            <a:endParaRPr kumimoji="0" lang="ru-RU" sz="32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spc="50" normalizeH="0" baseline="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по-зво-ни-ли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позвонили</a:t>
            </a:r>
            <a:endParaRPr kumimoji="0" lang="ru-RU" sz="3200" b="1" i="0" u="none" strike="noStrike" cap="none" spc="50" normalizeH="0" baseline="0" dirty="0" smtClean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spc="50" normalizeH="0" baseline="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по-жа-луй-ста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пожалуйста</a:t>
            </a:r>
            <a:endParaRPr kumimoji="0" lang="ru-RU" sz="32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spc="50" normalizeH="0" baseline="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дре-бе-день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дребедень</a:t>
            </a:r>
            <a:endParaRPr kumimoji="0" lang="ru-RU" sz="3200" b="1" i="0" u="none" strike="noStrike" cap="none" spc="50" normalizeH="0" baseline="0" dirty="0" smtClean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spc="50" normalizeH="0" baseline="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у-це-ле-ли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уцелели</a:t>
            </a:r>
            <a:endParaRPr kumimoji="0" lang="ru-RU" sz="32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</a:t>
            </a:r>
            <a:r>
              <a:rPr kumimoji="0" lang="ru-RU" sz="3200" b="1" i="1" u="none" strike="noStrike" cap="none" spc="50" normalizeH="0" baseline="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гал-де-ли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spc="50" normalizeH="0" baseline="0" dirty="0" err="1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галдели</a:t>
            </a:r>
            <a:endParaRPr kumimoji="0" lang="ru-RU" sz="32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spc="50" normalizeH="0" baseline="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при-ска-ка-ли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прискакали</a:t>
            </a:r>
            <a:endParaRPr kumimoji="0" lang="ru-RU" sz="32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spc="50" normalizeH="0" baseline="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по-го-ре-ли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погорели</a:t>
            </a:r>
            <a:endParaRPr kumimoji="0" lang="ru-RU" sz="32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spc="50" normalizeH="0" baseline="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от-дох-нуть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отдохнуть</a:t>
            </a:r>
            <a:endParaRPr kumimoji="0" lang="ru-RU" sz="32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spc="50" normalizeH="0" baseline="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про-ва-лил-ся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провалился</a:t>
            </a:r>
            <a:endParaRPr lang="ru-RU" sz="3200" b="1" cap="none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6559" y="260649"/>
            <a:ext cx="74308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44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4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Объясните значение слов: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4458" y="1305341"/>
            <a:ext cx="8975085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Пуд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русская мера веса, равная 16,3 кг.</a:t>
            </a:r>
            <a:endParaRPr kumimoji="0" lang="ru-RU" sz="36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Дюжина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12.</a:t>
            </a:r>
            <a:endParaRPr kumimoji="0" lang="ru-RU" sz="36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Дребедень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чепуха, ерунда.</a:t>
            </a:r>
            <a:endParaRPr kumimoji="0" lang="ru-RU" sz="36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Газели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вид антилопы.</a:t>
            </a:r>
            <a:endParaRPr kumimoji="0" lang="ru-RU" sz="3600" b="1" i="0" u="none" strike="noStrike" cap="none" spc="50" normalizeH="0" baseline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Галдели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громко говорили.</a:t>
            </a:r>
            <a:endParaRPr lang="ru-RU" sz="3600" b="1" cap="none" spc="50" dirty="0">
              <a:ln w="11430"/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47664" y="1340768"/>
            <a:ext cx="727280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                 </a:t>
            </a:r>
            <a:endParaRPr lang="ru-RU" sz="3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55776" y="1844824"/>
            <a:ext cx="135278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                 </a:t>
            </a: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987824" y="2420888"/>
            <a:ext cx="388843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                 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95736" y="2996952"/>
            <a:ext cx="365704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                 </a:t>
            </a:r>
            <a:endParaRPr lang="ru-RU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411760" y="3717032"/>
            <a:ext cx="446449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                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nachalo4ka.ru/wp-content/uploads/2014/04/knigi-chtenie-shablon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8914" name="Прямоугольник 3"/>
          <p:cNvSpPr>
            <a:spLocks noChangeArrowheads="1"/>
          </p:cNvSpPr>
          <p:nvPr/>
        </p:nvSpPr>
        <p:spPr bwMode="auto">
          <a:xfrm>
            <a:off x="4427538" y="2060575"/>
            <a:ext cx="37449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6000" b="1" dirty="0" smtClean="0"/>
              <a:t>с. 17 - 20</a:t>
            </a:r>
            <a:endParaRPr lang="ru-RU" altLang="ru-RU" sz="60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19672" y="188640"/>
            <a:ext cx="6048672" cy="63408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>Чтение стихотворения</a:t>
            </a:r>
            <a:r>
              <a:rPr lang="ru-RU" sz="36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36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</a:br>
            <a:endParaRPr lang="ru-RU" sz="36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http://mou150.chel-edu.ru/images/p112_litcht2.jpg"/>
          <p:cNvPicPr>
            <a:picLocks noChangeAspect="1" noChangeArrowheads="1"/>
          </p:cNvPicPr>
          <p:nvPr/>
        </p:nvPicPr>
        <p:blipFill>
          <a:blip r:embed="rId4" cstate="print"/>
          <a:srcRect l="23625" r="26173"/>
          <a:stretch>
            <a:fillRect/>
          </a:stretch>
        </p:blipFill>
        <p:spPr bwMode="auto">
          <a:xfrm>
            <a:off x="1547813" y="1412875"/>
            <a:ext cx="2952750" cy="44100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89265" y="1772816"/>
            <a:ext cx="4836325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4000" b="1" spc="50" dirty="0">
              <a:ln w="11430"/>
              <a:solidFill>
                <a:srgbClr val="002060"/>
              </a:solidFill>
            </a:endParaRPr>
          </a:p>
          <a:p>
            <a:pPr algn="ctr">
              <a:defRPr/>
            </a:pP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nachalo4ka.ru/wp-content/uploads/2014/04/knigi-chtenie-shablon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26453" y="0"/>
            <a:ext cx="6973832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Анализ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произведе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4" name="Picture 2" descr="http://ostplay.ru/uploads/thumbs/b/e/b/beb1f35af1a68cc6b5e617a96d026f7f.jpg"/>
          <p:cNvPicPr>
            <a:picLocks noChangeAspect="1" noChangeArrowheads="1"/>
          </p:cNvPicPr>
          <p:nvPr/>
        </p:nvPicPr>
        <p:blipFill>
          <a:blip r:embed="rId3" cstate="print"/>
          <a:srcRect l="22050" r="21251"/>
          <a:stretch>
            <a:fillRect/>
          </a:stretch>
        </p:blipFill>
        <p:spPr bwMode="auto">
          <a:xfrm>
            <a:off x="1115616" y="1052736"/>
            <a:ext cx="2952328" cy="39052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355976" y="2420888"/>
            <a:ext cx="4489799" cy="132343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Назовите героев стихотворения К. Чуковского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Телефон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Кто позвонил, обратился за помощью первым?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211960" y="2483024"/>
            <a:ext cx="4616189" cy="1015663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 попросил крокодил?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Зачем крокодилу нужна дюжина калош?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427984" y="2185120"/>
            <a:ext cx="4451178" cy="1631216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какой просьбой обратились к автору цапли? Почему?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 попросили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зайчатки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какой просьбой обратились мартышки?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572000" y="2204864"/>
            <a:ext cx="4392488" cy="1938992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вели себя при телефонном разговоре газели?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автор называет газелей?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Кто обратился за помощью последним?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 чём просил носорог?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5" grpId="1" animBg="1"/>
      <p:bldP spid="13316" grpId="0" animBg="1"/>
      <p:bldP spid="13316" grpId="1" animBg="1"/>
      <p:bldP spid="13317" grpId="0" animBg="1"/>
      <p:bldP spid="13317" grpId="1" animBg="1"/>
      <p:bldP spid="133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623</Words>
  <Application>Microsoft Office PowerPoint</Application>
  <PresentationFormat>Экран (4:3)</PresentationFormat>
  <Paragraphs>159</Paragraphs>
  <Slides>24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Урок литературного чтения в 1 классе:   </vt:lpstr>
      <vt:lpstr>Настрой на урок</vt:lpstr>
      <vt:lpstr>Слайд 3</vt:lpstr>
      <vt:lpstr>Слайд 4</vt:lpstr>
      <vt:lpstr>Слайд 5</vt:lpstr>
      <vt:lpstr>Слайд 6</vt:lpstr>
      <vt:lpstr>Прочтите слова сначала по слогам, а потом целыми словами: </vt:lpstr>
      <vt:lpstr>Слайд 8</vt:lpstr>
      <vt:lpstr>Слайд 9</vt:lpstr>
      <vt:lpstr>Слайд 10</vt:lpstr>
      <vt:lpstr>Слайд 11</vt:lpstr>
      <vt:lpstr>Слайд 12</vt:lpstr>
      <vt:lpstr>Слайд 13</vt:lpstr>
      <vt:lpstr>Прочтите слова сначала по слогам, а потом целыми словами: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литературного чтения в 1 классе: И. Пивоварова «Кулинаки - пулинаки» О. Григорьев «Стук» И. Токмакова «Разговор Лютика и Жучки»</dc:title>
  <dc:creator>1</dc:creator>
  <cp:lastModifiedBy>user</cp:lastModifiedBy>
  <cp:revision>10</cp:revision>
  <dcterms:created xsi:type="dcterms:W3CDTF">2016-04-23T22:16:47Z</dcterms:created>
  <dcterms:modified xsi:type="dcterms:W3CDTF">2017-06-27T19:35:03Z</dcterms:modified>
</cp:coreProperties>
</file>