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B%D0%B0%D0%B4%D0%B8%D0%BC%D0%B8%D1%80_%D0%9A%D1%80%D0%B0%D1%81%D0%BD%D0%BE%D0%B5_%D0%A1%D0%BE%D0%BB%D0%BD%D1%8B%D1%88%D0%BA%D0%BE_(%D0%BF%D0%B5%D1%80%D1%81%D0%BE%D0%BD%D0%B0%D0%B6)" TargetMode="External"/><Relationship Id="rId2" Type="http://schemas.openxmlformats.org/officeDocument/2006/relationships/hyperlink" Target="https://ru.wikipedia.org/wiki/%D0%A0%D1%83%D1%81%D1%81%D0%BA%D0%B8%D0%B9_%D0%A1%D0%B5%D0%B2%D0%B5%D1%8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2642936" cy="23549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Презентацию </a:t>
            </a:r>
            <a:r>
              <a:rPr lang="ru-RU" sz="4000" dirty="0" smtClean="0"/>
              <a:t>выполнила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ученица 7 «В» класса  </a:t>
            </a:r>
            <a:br>
              <a:rPr lang="ru-RU" dirty="0" smtClean="0"/>
            </a:br>
            <a:r>
              <a:rPr lang="ru-RU" dirty="0" smtClean="0"/>
              <a:t>Банникова Дарья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7810" y="6281936"/>
            <a:ext cx="1512168" cy="576064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1112"/>
          <a:stretch>
            <a:fillRect/>
          </a:stretch>
        </p:blipFill>
        <p:spPr>
          <a:xfrm>
            <a:off x="3275856" y="1412776"/>
            <a:ext cx="5750595" cy="4896546"/>
          </a:xfrm>
        </p:spPr>
      </p:pic>
    </p:spTree>
    <p:extLst>
      <p:ext uri="{BB962C8B-B14F-4D97-AF65-F5344CB8AC3E}">
        <p14:creationId xmlns:p14="http://schemas.microsoft.com/office/powerpoint/2010/main" val="8409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-603448"/>
            <a:ext cx="2808312" cy="1649365"/>
          </a:xfrm>
        </p:spPr>
        <p:txBody>
          <a:bodyPr/>
          <a:lstStyle/>
          <a:p>
            <a:r>
              <a:rPr lang="ru-RU" sz="4800" dirty="0" smtClean="0"/>
              <a:t>БЫЛИНЫ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1268760"/>
            <a:ext cx="2880320" cy="2179320"/>
          </a:xfrm>
        </p:spPr>
        <p:txBody>
          <a:bodyPr/>
          <a:lstStyle/>
          <a:p>
            <a:r>
              <a:rPr lang="ru-RU" dirty="0" smtClean="0"/>
              <a:t>    Подлинную историю трудового народа нельзя знать, не зная устного народного творчества…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r>
              <a:rPr lang="ru-RU" dirty="0" err="1" smtClean="0"/>
              <a:t>М.Горький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003"/>
            <a:ext cx="4104456" cy="23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3140968"/>
            <a:ext cx="6092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Былины(от слова «быль»)-произведения устной поэзии о русских богатырях и народных героях.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Уже тысячу лет назад никто на Руст не мог засвидетельствовать, с каких пор повелось петь былины и сказывать сказки. Они передавались от предков вместе с обычаями и обрядами, с теми навыками, без которых не срубишь избы, не добудешь мёда, не вырежешь ложки. Это были своего рода духовные заповеди, заветы, которые народ чтил.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7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780928"/>
            <a:ext cx="8712968" cy="3744416"/>
          </a:xfrm>
        </p:spPr>
        <p:txBody>
          <a:bodyPr>
            <a:noAutofit/>
          </a:bodyPr>
          <a:lstStyle/>
          <a:p>
            <a:r>
              <a:rPr lang="ru-RU" sz="1400" dirty="0" smtClean="0"/>
              <a:t>…Такова была сила поэтического сказания, сила сказочной выдумки.  Где тайна этого всевластия? Она в самой тесной и прямой связи со всем укладом жизни русского человека . По этой же причине мир и быт русской крестьянской жизни составил основу былинного и сказочного творчества. Действие былин происходит в Киеве, в просторных  каменных палатах- гридницах ,  на киевских улицах, у днепровских причалов, в соборной церкви, на широком княжеском  дворе, на торговых площадях Новгорода , на мосту через Волхов, в разных концах новгородской земли, в других городах: Чернигове,  Ростове, Муроме, Галиче.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Русь и тогда, в далёкою от нас эпоху, вела оживлённую торговлю с соседями. Поэтому в былинах упоминается знаменитый путь «Из </a:t>
            </a:r>
            <a:r>
              <a:rPr lang="ru-RU" sz="1400" dirty="0" err="1" smtClean="0"/>
              <a:t>воряг</a:t>
            </a:r>
            <a:r>
              <a:rPr lang="ru-RU" sz="1400" dirty="0" smtClean="0"/>
              <a:t> в греки»: из </a:t>
            </a:r>
            <a:r>
              <a:rPr lang="ru-RU" sz="1400" dirty="0" err="1"/>
              <a:t>В</a:t>
            </a:r>
            <a:r>
              <a:rPr lang="ru-RU" sz="1400" dirty="0" err="1" smtClean="0"/>
              <a:t>оряжского</a:t>
            </a:r>
            <a:r>
              <a:rPr lang="ru-RU" sz="1400" dirty="0" smtClean="0"/>
              <a:t> (Балтийского) моря в Неву-реку по Ладожскому озеру, по Волхову и Днепру. </a:t>
            </a:r>
            <a:br>
              <a:rPr lang="ru-RU" sz="1400" dirty="0" smtClean="0"/>
            </a:br>
            <a:r>
              <a:rPr lang="ru-RU" sz="1400" dirty="0" smtClean="0"/>
              <a:t>Певцы воспевали широту Русской земли, раскинувшейся под высоким небом, и глубину днепровских омутов: </a:t>
            </a:r>
            <a:br>
              <a:rPr lang="ru-RU" sz="1400" dirty="0" smtClean="0"/>
            </a:br>
            <a:endParaRPr lang="ru-RU" sz="1400" dirty="0" smtClean="0"/>
          </a:p>
          <a:p>
            <a:pPr algn="ctr"/>
            <a:r>
              <a:rPr lang="ru-RU" sz="1400" dirty="0" smtClean="0"/>
              <a:t>Высота ли, высота поднебесная,</a:t>
            </a:r>
            <a:br>
              <a:rPr lang="ru-RU" sz="1400" dirty="0" smtClean="0"/>
            </a:br>
            <a:r>
              <a:rPr lang="ru-RU" sz="1400" dirty="0" err="1" smtClean="0"/>
              <a:t>Глубота</a:t>
            </a:r>
            <a:r>
              <a:rPr lang="ru-RU" sz="1400" dirty="0" smtClean="0"/>
              <a:t>,  </a:t>
            </a:r>
            <a:r>
              <a:rPr lang="ru-RU" sz="1400" dirty="0" err="1" smtClean="0"/>
              <a:t>глубота</a:t>
            </a:r>
            <a:r>
              <a:rPr lang="ru-RU" sz="1400" dirty="0" smtClean="0"/>
              <a:t> океан-моря,</a:t>
            </a:r>
          </a:p>
          <a:p>
            <a:pPr algn="ctr"/>
            <a:r>
              <a:rPr lang="ru-RU" sz="1400" dirty="0" smtClean="0"/>
              <a:t>Широко раздолье по всей земле;</a:t>
            </a:r>
          </a:p>
          <a:p>
            <a:pPr algn="ctr"/>
            <a:r>
              <a:rPr lang="ru-RU" sz="1400" dirty="0" smtClean="0"/>
              <a:t>Глубоки омуты Днепровские.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96143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87824" y="3861048"/>
            <a:ext cx="6156176" cy="2544431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Множество достоверных черт древнего быта в жизни придают былинам документальную ценность. В них рассказывается об устройстве первых городов. За городскими стенами, которые защищали селение, сразу начиналось раздолье чистого поля: богатыри на сильных конях не дожидаются, пока отворят ворота, а скачут через башню наугольную и сразу оказываются на просторе. Лишь позднее города обстроились незащищёнными «</a:t>
            </a:r>
            <a:r>
              <a:rPr lang="ru-RU" sz="1600" dirty="0" err="1" smtClean="0"/>
              <a:t>пригородками</a:t>
            </a:r>
            <a:r>
              <a:rPr lang="ru-RU" sz="1600" dirty="0" smtClean="0"/>
              <a:t>». 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5400600" cy="299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2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21451"/>
            <a:ext cx="4752528" cy="2299437"/>
          </a:xfrm>
        </p:spPr>
        <p:txBody>
          <a:bodyPr>
            <a:noAutofit/>
          </a:bodyPr>
          <a:lstStyle/>
          <a:p>
            <a:r>
              <a:rPr lang="ru-RU" sz="1600" dirty="0" smtClean="0"/>
              <a:t>Хороший конь был в большом почёте на Руси. Заботливый владелец холил его, знал ему цену. Один из былинных героев, Иван-гостиный сын, бьётся о велик «заклад», что на своём трёхлетнем </a:t>
            </a:r>
            <a:r>
              <a:rPr lang="ru-RU" sz="1600" dirty="0" err="1" smtClean="0"/>
              <a:t>Бурочке-косматочке</a:t>
            </a:r>
            <a:r>
              <a:rPr lang="ru-RU" sz="1600" dirty="0" smtClean="0"/>
              <a:t> обскачет всех княжеских жеребцов, а Микулина кобылка обошла княжеского коня  вопреки пословице «Лошадь пашет, конь под седлом». Верный конь предупреждает своего хозяина об опасности- ржёт «во всю голову», бьёт копытами, чтобы разбудить богатыря. </a:t>
            </a:r>
            <a:endParaRPr lang="ru-RU" sz="1600" dirty="0"/>
          </a:p>
        </p:txBody>
      </p:sp>
      <p:pic>
        <p:nvPicPr>
          <p:cNvPr id="4098" name="Picture 2" descr="http://shkolageo.ru/mpakard/%D0%91%D1%8B%D0%BB%D0%B8%D0%BD%D1%8B+%D1%81%D0%BA%D0%BB%D0%B0%D0%B4%D1%8B%D0%B2%D0%B0%D0%BB+%D0%BD%D0%B0%D1%80%D0%BE%D0%B4.+%D0%98%D1%85+%D0%B8%D1%81%D0%BF%D0%BE%D0%BB%D0%BD%D1%8F%D0%BB%D0%B8+%D0%BD%D0%B0%D1%80%D0%BE%D0%B4%D0%BD%D1%8B%D0%B5+%D1%81%D0%BA%D0%B0%D0%B7%D0%B8%D1%82%D0%B5%D0%BB%D0%B8+%D0%BF%D0%BE%D0%B4+%D0%B0%D0%BA%D0%BA%D0%BE%D0%BC%D0%BF%D0%B0%D0%BD%D0%B5%D0%BC%D0%B5%D0%BD%D1%82+%D1%81%D1%82%D0%B0%D1%80%D0%B8%D0%BD%D0%BD%D0%BE%D0%B3%D0%BE+%D1%81%D1%82%D1%80%D1%83%D0%BD%D0%BD%D0%BE%D0%B3%D0%BE+%D0%B8%D0%BD%D1%81%D1%82%D1%80%D1%83%D0%BC%D0%B5%D0%BD%D1%82%D0%B0+%D0%B3%D1%83%D1%81%D0%BB%D0%B8d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506029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44091" y="3415998"/>
            <a:ext cx="6372200" cy="2755384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Сколь неценны эти черты древнего быта, ещё более ценны воплощённые в былинах думы и чувства народа. Людям </a:t>
            </a:r>
            <a:r>
              <a:rPr lang="en-US" sz="1600" dirty="0" smtClean="0"/>
              <a:t>XXI</a:t>
            </a:r>
            <a:r>
              <a:rPr lang="ru-RU" sz="1600" dirty="0" smtClean="0"/>
              <a:t> века  важно понять, ради чего народ пел о богатырях и об их славных делах. Кто они, русские богатыри, во имя чего совершают подвиги и что защищают?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Илья Муромец едет через непроходимые, непроезжие леса ближней, прямой, а не окольной, долгой дорогой. Ему не ведом страх перед загородившем проезд Соловьём-разбойником. Это невыдуманная опасность и не выдуманная дорога . Севера-Восточную Русь с городами Владимиром, Суздалем, Рязанью, Муромом некогда отделяли от Приднепровья со стольным Киевом и прилегающими землями дремучие леса.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7" y="-23160"/>
            <a:ext cx="4776037" cy="323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4005064"/>
            <a:ext cx="7920880" cy="27809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Пример верности воинскому долгу являет и другой воин-богатырь, прославленный в былинах под именем Добрыни Никитича. В схватках с огненным Змеем он дважды одерживает победу.  Богатыри сражаются с врагами во имя покоя и благополучия Руси, они защищают родною землю от всех, кто посягает на её свободу.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Как творение крестьянской Руси, былины охотно делали предметом изображения не только события героической обороны страны , но дела и события повседневной  жизни: рассказывали о работе на пашне, сватовстве и соперничестве, конных состязаниях , торговле и далёких путешествиях, о случаях из городского быта, о споре и кулачных боях, об увеселениях и скоморошьей игре. </a:t>
            </a:r>
            <a:endParaRPr lang="ru-RU" sz="1600" dirty="0"/>
          </a:p>
        </p:txBody>
      </p:sp>
      <p:pic>
        <p:nvPicPr>
          <p:cNvPr id="6146" name="Picture 2" descr="http://img.labirint.ru/images/comments_pic/0925/04laba0811245342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376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36096" cy="37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47943" y="232479"/>
            <a:ext cx="7922840" cy="21793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искусстве былины как бы осуществилась связь времён Древней Руси и нашей эпохи. Искусство прошедших веков не стало музейным, интересным только не многим специалистам,  оно влилось в поток переживаний и мыслей современного человека.</a:t>
            </a:r>
            <a:endParaRPr lang="ru-RU" sz="1800" dirty="0"/>
          </a:p>
        </p:txBody>
      </p:sp>
      <p:pic>
        <p:nvPicPr>
          <p:cNvPr id="7170" name="Picture 2" descr="http://neldekstop.ru/uploads/images/k/a/r/kartinki_bogatiri_russkoj_zemli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8" y="2060848"/>
            <a:ext cx="774439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7778824" cy="3624552"/>
          </a:xfrm>
        </p:spPr>
        <p:txBody>
          <a:bodyPr>
            <a:normAutofit/>
          </a:bodyPr>
          <a:lstStyle/>
          <a:p>
            <a:r>
              <a:rPr lang="ru-RU" sz="1600" dirty="0"/>
              <a:t>Что касается места, где возникли былины, то мнения разделяются: самая распространённая теория предполагает, что былины — южнорусского происхождения, что их первоначальная основа южнорусская. Только со временем, вследствие массового переселения народа из Южной Руси на </a:t>
            </a:r>
            <a:r>
              <a:rPr lang="ru-RU" sz="1600" dirty="0">
                <a:hlinkClick r:id="rId2" tooltip="Русский Север"/>
              </a:rPr>
              <a:t>Русский Север</a:t>
            </a:r>
            <a:r>
              <a:rPr lang="ru-RU" sz="1600" dirty="0"/>
              <a:t>, перенесены туда былины, а затем на первоначальной своей родине они были забыты, вследствие влияния других обстоятельств, вызвавших казацкие думы. Против этой теории выступил </a:t>
            </a:r>
            <a:r>
              <a:rPr lang="ru-RU" sz="1600" dirty="0" err="1"/>
              <a:t>Халанский</a:t>
            </a:r>
            <a:r>
              <a:rPr lang="ru-RU" sz="1600" dirty="0"/>
              <a:t>, осуждая вместе с тем и теорию первоначального общерусского эпоса. Он говорит: «Общерусский древний эпос — такая же фикция, как и древний общерусский язык. У каждого племени был свой эпос — новгородский, словенский, киевский, </a:t>
            </a:r>
            <a:r>
              <a:rPr lang="ru-RU" sz="1600" dirty="0" err="1"/>
              <a:t>полянский</a:t>
            </a:r>
            <a:r>
              <a:rPr lang="ru-RU" sz="1600" dirty="0"/>
              <a:t>, ростовский (ср. указания Тверской летописи), черниговский (сказания в </a:t>
            </a:r>
            <a:r>
              <a:rPr lang="ru-RU" sz="1600" dirty="0" err="1"/>
              <a:t>Никоновской</a:t>
            </a:r>
            <a:r>
              <a:rPr lang="ru-RU" sz="1600" dirty="0"/>
              <a:t> летописи)». Все знали о </a:t>
            </a:r>
            <a:r>
              <a:rPr lang="ru-RU" sz="1600" dirty="0">
                <a:hlinkClick r:id="rId3" tooltip="Владимир Красное Солнышко (персонаж)"/>
              </a:rPr>
              <a:t>Владимире</a:t>
            </a:r>
            <a:r>
              <a:rPr lang="ru-RU" sz="1600" dirty="0"/>
              <a:t>, как о реформаторе всей древнерусской жизни, и все пели о нём, причём происходил обмен поэтическим материалом между отдельными племенами.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3"/>
            <a:ext cx="3403211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439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Презентацию выполнила  ученица 7 «В» класса   Банникова Дарья</vt:lpstr>
      <vt:lpstr>БЫЛИНЫ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Ольга Грязных</cp:lastModifiedBy>
  <cp:revision>16</cp:revision>
  <dcterms:created xsi:type="dcterms:W3CDTF">2017-05-11T10:38:43Z</dcterms:created>
  <dcterms:modified xsi:type="dcterms:W3CDTF">2017-05-12T15:31:40Z</dcterms:modified>
</cp:coreProperties>
</file>