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9" r:id="rId4"/>
    <p:sldId id="278" r:id="rId5"/>
    <p:sldId id="279" r:id="rId6"/>
    <p:sldId id="258" r:id="rId7"/>
    <p:sldId id="259" r:id="rId8"/>
    <p:sldId id="281" r:id="rId9"/>
    <p:sldId id="282" r:id="rId10"/>
    <p:sldId id="283" r:id="rId11"/>
    <p:sldId id="284" r:id="rId12"/>
    <p:sldId id="271" r:id="rId13"/>
    <p:sldId id="280" r:id="rId14"/>
    <p:sldId id="276" r:id="rId15"/>
    <p:sldId id="275" r:id="rId16"/>
    <p:sldId id="287" r:id="rId17"/>
    <p:sldId id="286" r:id="rId18"/>
    <p:sldId id="288" r:id="rId19"/>
    <p:sldId id="285" r:id="rId20"/>
    <p:sldId id="289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457" autoAdjust="0"/>
    <p:restoredTop sz="94660" autoAdjust="0"/>
  </p:normalViewPr>
  <p:slideViewPr>
    <p:cSldViewPr>
      <p:cViewPr varScale="1">
        <p:scale>
          <a:sx n="76" d="100"/>
          <a:sy n="76" d="100"/>
        </p:scale>
        <p:origin x="-1398" y="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02072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Урок- обобщение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Тема урока:</a:t>
            </a:r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sz="3600" b="1" dirty="0" smtClean="0"/>
              <a:t>«Односоставные предложения» </a:t>
            </a:r>
          </a:p>
          <a:p>
            <a:pPr marL="0" indent="0" algn="ctr">
              <a:buNone/>
            </a:pPr>
            <a:endParaRPr lang="ru-RU" sz="3600" b="1" dirty="0" smtClean="0"/>
          </a:p>
          <a:p>
            <a:pPr marL="0" indent="0" algn="ctr">
              <a:buNone/>
            </a:pPr>
            <a:r>
              <a:rPr lang="ru-RU" sz="1800" dirty="0" smtClean="0"/>
              <a:t>Урок разработала учитель </a:t>
            </a:r>
          </a:p>
          <a:p>
            <a:pPr marL="0" indent="0" algn="ctr">
              <a:buNone/>
            </a:pPr>
            <a:r>
              <a:rPr lang="ru-RU" sz="1800" dirty="0" smtClean="0"/>
              <a:t>русского языка и литературы</a:t>
            </a:r>
          </a:p>
          <a:p>
            <a:pPr marL="0" indent="0" algn="ctr">
              <a:buNone/>
            </a:pPr>
            <a:r>
              <a:rPr lang="ru-RU" sz="1800" dirty="0" smtClean="0"/>
              <a:t> </a:t>
            </a:r>
            <a:r>
              <a:rPr lang="ru-RU" sz="1800" dirty="0" err="1" smtClean="0"/>
              <a:t>Шихабидова</a:t>
            </a:r>
            <a:r>
              <a:rPr lang="ru-RU" sz="1800" dirty="0" smtClean="0"/>
              <a:t> З.И.</a:t>
            </a:r>
            <a:endParaRPr lang="ru-RU" sz="1800" dirty="0"/>
          </a:p>
        </p:txBody>
      </p:sp>
    </p:spTree>
    <p:extLst>
      <p:ext uri="{BB962C8B-B14F-4D97-AF65-F5344CB8AC3E}">
        <p14:creationId xmlns="" xmlns:p14="http://schemas.microsoft.com/office/powerpoint/2010/main" val="26753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468059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400" b="0" dirty="0" smtClean="0"/>
              <a:t>Синтаксический разбор предложения</a:t>
            </a:r>
            <a:r>
              <a:rPr lang="ru-RU" sz="2000" dirty="0" smtClean="0"/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400" i="1" dirty="0" smtClean="0"/>
              <a:t>Гигантские клёны склоняются под тяжестью выпавшего снега.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i="1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6829444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i="1" dirty="0" smtClean="0"/>
              <a:t>           </a:t>
            </a:r>
            <a:endParaRPr lang="ru-RU" sz="2000" i="1" dirty="0" smtClean="0"/>
          </a:p>
          <a:p>
            <a:pPr>
              <a:buNone/>
            </a:pPr>
            <a:endParaRPr lang="ru-RU" sz="3200" i="1" dirty="0"/>
          </a:p>
        </p:txBody>
      </p:sp>
    </p:spTree>
    <p:extLst>
      <p:ext uri="{BB962C8B-B14F-4D97-AF65-F5344CB8AC3E}">
        <p14:creationId xmlns="" xmlns:p14="http://schemas.microsoft.com/office/powerpoint/2010/main" val="231904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Шутка-минутка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6043626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В каких предложениях пропущены главные или второстепенные члены? </a:t>
            </a:r>
            <a:endParaRPr lang="ru-RU" sz="2400" dirty="0" smtClean="0"/>
          </a:p>
          <a:p>
            <a:r>
              <a:rPr lang="ru-RU" dirty="0" smtClean="0"/>
              <a:t>Сверкает</a:t>
            </a:r>
            <a:r>
              <a:rPr lang="ru-RU" i="1" dirty="0" smtClean="0"/>
              <a:t> яркий луг росой.</a:t>
            </a:r>
            <a:endParaRPr lang="ru-RU" sz="2400" dirty="0" smtClean="0"/>
          </a:p>
          <a:p>
            <a:r>
              <a:rPr lang="ru-RU" i="1" dirty="0" smtClean="0"/>
              <a:t>Карась - боками гладкими.</a:t>
            </a:r>
            <a:endParaRPr lang="ru-RU" sz="2400" dirty="0" smtClean="0"/>
          </a:p>
          <a:p>
            <a:r>
              <a:rPr lang="ru-RU" i="1" dirty="0" err="1" smtClean="0"/>
              <a:t>Мудрец-умом</a:t>
            </a:r>
            <a:r>
              <a:rPr lang="ru-RU" i="1" dirty="0" smtClean="0"/>
              <a:t>,</a:t>
            </a:r>
            <a:endParaRPr lang="ru-RU" sz="2400" dirty="0" smtClean="0"/>
          </a:p>
          <a:p>
            <a:r>
              <a:rPr lang="ru-RU" i="1" dirty="0" smtClean="0"/>
              <a:t>Лицо – красой,</a:t>
            </a:r>
            <a:endParaRPr lang="ru-RU" sz="2400" dirty="0" smtClean="0"/>
          </a:p>
          <a:p>
            <a:r>
              <a:rPr lang="ru-RU" i="1" dirty="0" smtClean="0"/>
              <a:t>А трус – босыми пятками</a:t>
            </a:r>
            <a:endParaRPr lang="ru-RU" sz="2400" dirty="0" smtClean="0"/>
          </a:p>
          <a:p>
            <a:r>
              <a:rPr lang="ru-RU" dirty="0" smtClean="0"/>
              <a:t>                        (О. </a:t>
            </a:r>
            <a:r>
              <a:rPr lang="ru-RU" dirty="0" err="1" smtClean="0"/>
              <a:t>Дриз</a:t>
            </a:r>
            <a:r>
              <a:rPr lang="ru-RU" dirty="0" smtClean="0"/>
              <a:t>.)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4544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318039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Буквенный диктант.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>Задание: указать тип односоставных предложений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798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im0-tub-ru.yandex.net/i?id=87c54668a9b57dfc9fb26d82ad954864&amp;n=33&amp;h=190&amp;w=25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0"/>
            <a:ext cx="3214710" cy="3000396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500166" y="3214686"/>
            <a:ext cx="7143800" cy="32147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Ins="91440" anchor="b">
            <a:normAutofit fontScale="25000" lnSpcReduction="200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 </a:t>
            </a:r>
            <a:b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b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</a:t>
            </a:r>
            <a:b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</a:t>
            </a:r>
            <a:b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4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1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ru-RU" sz="1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Дополните поговорки и пословицы</a:t>
            </a: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 </a:t>
            </a:r>
            <a:b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8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К какому типу односоставных предложений они относятся?</a:t>
            </a:r>
            <a:br>
              <a:rPr kumimoji="0" lang="ru-RU" sz="8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1. Без труда не … и рыбку из пруда.</a:t>
            </a:r>
            <a:b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2. Тише … – дальше … .</a:t>
            </a:r>
            <a:b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3. Не … «гоп», пока не … .</a:t>
            </a:r>
            <a:b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4. Бездонную бочку водой не … .</a:t>
            </a:r>
            <a:b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5. … – … и саночки возить.</a:t>
            </a:r>
            <a:b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6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6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1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1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endParaRPr kumimoji="0" lang="ru-RU" sz="4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468059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 </a:t>
            </a:r>
            <a:r>
              <a:rPr lang="ru-RU" sz="2700" i="1" dirty="0" smtClean="0"/>
              <a:t>Перестройте предложения с двумя главными членами в безличные.</a:t>
            </a:r>
            <a:br>
              <a:rPr lang="ru-RU" sz="2700" i="1" dirty="0" smtClean="0"/>
            </a:br>
            <a:r>
              <a:rPr lang="ru-RU" sz="2700" i="1" dirty="0" smtClean="0"/>
              <a:t> 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1. Повеял легкий ветерок.</a:t>
            </a:r>
            <a:br>
              <a:rPr lang="ru-RU" sz="2700" dirty="0" smtClean="0"/>
            </a:br>
            <a:r>
              <a:rPr lang="ru-RU" sz="2700" dirty="0" smtClean="0"/>
              <a:t>2. Пахнет ель, мох, вода,.</a:t>
            </a:r>
            <a:br>
              <a:rPr lang="ru-RU" sz="2700" dirty="0" smtClean="0"/>
            </a:br>
            <a:r>
              <a:rPr lang="ru-RU" sz="2700" dirty="0" smtClean="0"/>
              <a:t>3. Сильный ветер зашатал деревья, склонил их к земле. </a:t>
            </a:r>
            <a:br>
              <a:rPr lang="ru-RU" sz="2700" dirty="0" smtClean="0"/>
            </a:br>
            <a:r>
              <a:rPr lang="ru-RU" sz="2700" dirty="0" smtClean="0"/>
              <a:t>4. Темные тучи заволокли полнеба.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798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62892"/>
            <a:ext cx="7239000" cy="596650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ru-RU" sz="2700" dirty="0" smtClean="0"/>
              <a:t>Тестовая работа.</a:t>
            </a:r>
            <a:r>
              <a:rPr lang="ru-RU" sz="1000" b="1" dirty="0" smtClean="0"/>
              <a:t/>
            </a:r>
            <a:br>
              <a:rPr lang="ru-RU" sz="1000" b="1" dirty="0" smtClean="0"/>
            </a:br>
            <a:r>
              <a:rPr lang="ru-RU" sz="1000" b="1" dirty="0" smtClean="0"/>
              <a:t/>
            </a:r>
            <a:br>
              <a:rPr lang="ru-RU" sz="1000" b="1" dirty="0" smtClean="0"/>
            </a:br>
            <a:r>
              <a:rPr lang="ru-RU" sz="1000" b="1" dirty="0" smtClean="0"/>
              <a:t>1. Определите, какое из этих предложений обобщенно-личное.</a:t>
            </a:r>
            <a:r>
              <a:rPr lang="ru-RU" sz="1000" dirty="0" smtClean="0"/>
              <a:t/>
            </a:r>
            <a:br>
              <a:rPr lang="ru-RU" sz="1000" dirty="0" smtClean="0"/>
            </a:br>
            <a:r>
              <a:rPr lang="ru-RU" sz="1000" dirty="0" smtClean="0"/>
              <a:t/>
            </a:r>
            <a:br>
              <a:rPr lang="ru-RU" sz="1000" dirty="0" smtClean="0"/>
            </a:br>
            <a:r>
              <a:rPr lang="ru-RU" sz="1000" b="0" dirty="0" smtClean="0"/>
              <a:t>А) Торопимся в школу.</a:t>
            </a:r>
            <a:r>
              <a:rPr lang="ru-RU" sz="1000" dirty="0" smtClean="0"/>
              <a:t/>
            </a:r>
            <a:br>
              <a:rPr lang="ru-RU" sz="1000" dirty="0" smtClean="0"/>
            </a:br>
            <a:r>
              <a:rPr lang="ru-RU" sz="1000" b="0" dirty="0" smtClean="0"/>
              <a:t>Б) Что посеешь, то и пожнешь.</a:t>
            </a:r>
            <a:r>
              <a:rPr lang="ru-RU" sz="1000" dirty="0" smtClean="0"/>
              <a:t/>
            </a:r>
            <a:br>
              <a:rPr lang="ru-RU" sz="1000" dirty="0" smtClean="0"/>
            </a:br>
            <a:r>
              <a:rPr lang="ru-RU" sz="1000" b="0" dirty="0" smtClean="0"/>
              <a:t>В) В городе наконец построили бассейн.</a:t>
            </a:r>
            <a:r>
              <a:rPr lang="ru-RU" sz="1000" dirty="0" smtClean="0"/>
              <a:t/>
            </a:r>
            <a:br>
              <a:rPr lang="ru-RU" sz="1000" dirty="0" smtClean="0"/>
            </a:br>
            <a:r>
              <a:rPr lang="ru-RU" sz="1000" b="0" dirty="0" smtClean="0"/>
              <a:t>Г) На улице светает.</a:t>
            </a:r>
            <a:br>
              <a:rPr lang="ru-RU" sz="1000" b="0" dirty="0" smtClean="0"/>
            </a:br>
            <a:r>
              <a:rPr lang="ru-RU" sz="1000" dirty="0" smtClean="0"/>
              <a:t/>
            </a:r>
            <a:br>
              <a:rPr lang="ru-RU" sz="1000" dirty="0" smtClean="0"/>
            </a:br>
            <a:r>
              <a:rPr lang="ru-RU" sz="1000" b="1" dirty="0" smtClean="0"/>
              <a:t>2. Укажите неопределенно-личное предложение</a:t>
            </a:r>
            <a:r>
              <a:rPr lang="ru-RU" sz="1000" dirty="0" smtClean="0"/>
              <a:t/>
            </a:r>
            <a:br>
              <a:rPr lang="ru-RU" sz="1000" dirty="0" smtClean="0"/>
            </a:br>
            <a:r>
              <a:rPr lang="ru-RU" sz="1000" dirty="0" smtClean="0"/>
              <a:t>A) Древнерусские зодчие стремились выделять церкви среди остальных городских зданий. B В северных городах на фоне серых бревенчатых домов церкви строили белоснежными. C Купола церквей были медными и золотистыми.</a:t>
            </a:r>
            <a:br>
              <a:rPr lang="ru-RU" sz="1000" dirty="0" smtClean="0"/>
            </a:br>
            <a:r>
              <a:rPr lang="ru-RU" sz="1000" dirty="0" smtClean="0"/>
              <a:t>Б) Их мастера часто золотили.</a:t>
            </a:r>
            <a:br>
              <a:rPr lang="ru-RU" sz="1000" dirty="0" smtClean="0"/>
            </a:br>
            <a:r>
              <a:rPr lang="ru-RU" sz="1000" dirty="0" smtClean="0"/>
              <a:t>В) Пахнет травой</a:t>
            </a:r>
            <a:br>
              <a:rPr lang="ru-RU" sz="1000" dirty="0" smtClean="0"/>
            </a:br>
            <a:r>
              <a:rPr lang="ru-RU" sz="1000" dirty="0" smtClean="0"/>
              <a:t>Г) Полдень</a:t>
            </a:r>
            <a:br>
              <a:rPr lang="ru-RU" sz="1000" dirty="0" smtClean="0"/>
            </a:br>
            <a:r>
              <a:rPr lang="ru-RU" sz="1000" dirty="0" smtClean="0"/>
              <a:t> </a:t>
            </a:r>
            <a:br>
              <a:rPr lang="ru-RU" sz="1000" dirty="0" smtClean="0"/>
            </a:br>
            <a:r>
              <a:rPr lang="ru-RU" sz="1000" b="1" dirty="0" smtClean="0"/>
              <a:t>3. Найдите безличное предложение.</a:t>
            </a:r>
            <a:r>
              <a:rPr lang="ru-RU" sz="1000" dirty="0" smtClean="0"/>
              <a:t/>
            </a:r>
            <a:br>
              <a:rPr lang="ru-RU" sz="1000" dirty="0" smtClean="0"/>
            </a:br>
            <a:r>
              <a:rPr lang="ru-RU" sz="1000" dirty="0" smtClean="0"/>
              <a:t>A) Но вот наступила осень.</a:t>
            </a:r>
            <a:br>
              <a:rPr lang="ru-RU" sz="1000" dirty="0" smtClean="0"/>
            </a:br>
            <a:r>
              <a:rPr lang="ru-RU" sz="1000" dirty="0" smtClean="0"/>
              <a:t>Б) Похолодало.</a:t>
            </a:r>
            <a:br>
              <a:rPr lang="ru-RU" sz="1000" dirty="0" smtClean="0"/>
            </a:br>
            <a:r>
              <a:rPr lang="ru-RU" sz="1000" dirty="0" smtClean="0"/>
              <a:t>В) Пожелтели деревья.</a:t>
            </a:r>
            <a:br>
              <a:rPr lang="ru-RU" sz="1000" dirty="0" smtClean="0"/>
            </a:br>
            <a:r>
              <a:rPr lang="ru-RU" sz="1000" dirty="0" smtClean="0"/>
              <a:t>Г) Ветер срывал с ветвей увядшие листья и кружил над лесом.</a:t>
            </a:r>
            <a:br>
              <a:rPr lang="ru-RU" sz="1000" dirty="0" smtClean="0"/>
            </a:br>
            <a:r>
              <a:rPr lang="ru-RU" sz="1000" dirty="0" smtClean="0"/>
              <a:t/>
            </a:r>
            <a:br>
              <a:rPr lang="ru-RU" sz="1000" dirty="0" smtClean="0"/>
            </a:br>
            <a:r>
              <a:rPr lang="ru-RU" sz="1000" b="1" dirty="0" smtClean="0"/>
              <a:t>4. Найдите назывное предложение</a:t>
            </a:r>
            <a:r>
              <a:rPr lang="ru-RU" sz="1000" dirty="0" smtClean="0"/>
              <a:t>.</a:t>
            </a:r>
            <a:br>
              <a:rPr lang="ru-RU" sz="1000" dirty="0" smtClean="0"/>
            </a:br>
            <a:r>
              <a:rPr lang="ru-RU" sz="1000" dirty="0" smtClean="0"/>
              <a:t>A) Весна.</a:t>
            </a:r>
            <a:br>
              <a:rPr lang="ru-RU" sz="1000" dirty="0" smtClean="0"/>
            </a:br>
            <a:r>
              <a:rPr lang="ru-RU" sz="1000" dirty="0" smtClean="0"/>
              <a:t>Б) Весь лес, и небо над ним, и все кругом залито прозрачным лунным светом.</a:t>
            </a:r>
            <a:br>
              <a:rPr lang="ru-RU" sz="1000" dirty="0" smtClean="0"/>
            </a:br>
            <a:r>
              <a:rPr lang="ru-RU" sz="1000" dirty="0" smtClean="0"/>
              <a:t>В) Молодой месяц тонким лимонным ломтиком желтеет в вершинах деревьев.</a:t>
            </a:r>
            <a:br>
              <a:rPr lang="ru-RU" sz="1000" dirty="0" smtClean="0"/>
            </a:br>
            <a:r>
              <a:rPr lang="ru-RU" sz="1000" dirty="0" smtClean="0"/>
              <a:t>Г) От него разлилась в воздухе душистая зелень.</a:t>
            </a:r>
            <a:br>
              <a:rPr lang="ru-RU" sz="1000" dirty="0" smtClean="0"/>
            </a:br>
            <a:r>
              <a:rPr lang="ru-RU" sz="1000" dirty="0" smtClean="0"/>
              <a:t/>
            </a:r>
            <a:br>
              <a:rPr lang="ru-RU" sz="1000" dirty="0" smtClean="0"/>
            </a:br>
            <a:r>
              <a:rPr lang="ru-RU" sz="1000" b="1" dirty="0" smtClean="0"/>
              <a:t>5. Определите тип предложения – Тропинки в лесу замело снегом.</a:t>
            </a:r>
            <a:r>
              <a:rPr lang="ru-RU" sz="1000" dirty="0" smtClean="0"/>
              <a:t/>
            </a:r>
            <a:br>
              <a:rPr lang="ru-RU" sz="1000" dirty="0" smtClean="0"/>
            </a:br>
            <a:r>
              <a:rPr lang="ru-RU" sz="1000" dirty="0" smtClean="0"/>
              <a:t>A) двусоставное;</a:t>
            </a:r>
            <a:br>
              <a:rPr lang="ru-RU" sz="1000" dirty="0" smtClean="0"/>
            </a:br>
            <a:r>
              <a:rPr lang="ru-RU" sz="1000" dirty="0" smtClean="0"/>
              <a:t>Б) определённо-личное;</a:t>
            </a:r>
            <a:br>
              <a:rPr lang="ru-RU" sz="1000" dirty="0" smtClean="0"/>
            </a:br>
            <a:r>
              <a:rPr lang="ru-RU" sz="1000" dirty="0" smtClean="0"/>
              <a:t>В) безличное;</a:t>
            </a:r>
            <a:br>
              <a:rPr lang="ru-RU" sz="1000" dirty="0" smtClean="0"/>
            </a:br>
            <a:r>
              <a:rPr lang="ru-RU" sz="1000" dirty="0" smtClean="0"/>
              <a:t>Г) неопределённо-личное</a:t>
            </a:r>
            <a:br>
              <a:rPr lang="ru-RU" sz="1000" dirty="0" smtClean="0"/>
            </a:br>
            <a:r>
              <a:rPr lang="ru-RU" sz="1100" b="1" dirty="0" smtClean="0"/>
              <a:t>6.</a:t>
            </a:r>
            <a:r>
              <a:rPr lang="ru-RU" sz="4000" b="1" dirty="0" smtClean="0"/>
              <a:t> </a:t>
            </a:r>
            <a:r>
              <a:rPr lang="ru-RU" sz="900" b="1" dirty="0" smtClean="0"/>
              <a:t>Выберите вариант ,где указано неполное предложение:</a:t>
            </a:r>
            <a:r>
              <a:rPr lang="ru-RU" sz="800" dirty="0" smtClean="0"/>
              <a:t/>
            </a:r>
            <a:br>
              <a:rPr lang="ru-RU" sz="800" dirty="0" smtClean="0"/>
            </a:br>
            <a:r>
              <a:rPr lang="ru-RU" sz="900" i="1" dirty="0" smtClean="0"/>
              <a:t>1.Дела в булочной шли весьма хорошо, лично мои — все хуже</a:t>
            </a:r>
            <a:r>
              <a:rPr lang="ru-RU" sz="900" dirty="0" smtClean="0"/>
              <a:t/>
            </a:r>
            <a:br>
              <a:rPr lang="ru-RU" sz="900" dirty="0" smtClean="0"/>
            </a:br>
            <a:r>
              <a:rPr lang="ru-RU" sz="900" i="1" dirty="0" smtClean="0"/>
              <a:t>2Цыплят по осени считают.</a:t>
            </a:r>
            <a:r>
              <a:rPr lang="ru-RU" sz="900" dirty="0" smtClean="0"/>
              <a:t/>
            </a:r>
            <a:br>
              <a:rPr lang="ru-RU" sz="900" dirty="0" smtClean="0"/>
            </a:br>
            <a:r>
              <a:rPr lang="ru-RU" sz="900" i="1" dirty="0" smtClean="0"/>
              <a:t>3.В селе строят новую школу.</a:t>
            </a:r>
            <a:r>
              <a:rPr lang="ru-RU" sz="900" dirty="0" smtClean="0"/>
              <a:t/>
            </a:r>
            <a:br>
              <a:rPr lang="ru-RU" sz="900" dirty="0" smtClean="0"/>
            </a:br>
            <a:r>
              <a:rPr lang="ru-RU" sz="900" i="1" dirty="0" smtClean="0"/>
              <a:t>4.не хочется мне сегодня домой.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798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01" y="857229"/>
          <a:ext cx="6262713" cy="6455827"/>
        </p:xfrm>
        <a:graphic>
          <a:graphicData uri="http://schemas.openxmlformats.org/drawingml/2006/table">
            <a:tbl>
              <a:tblPr/>
              <a:tblGrid>
                <a:gridCol w="264002"/>
                <a:gridCol w="263479"/>
                <a:gridCol w="265050"/>
                <a:gridCol w="263479"/>
                <a:gridCol w="263479"/>
                <a:gridCol w="263479"/>
                <a:gridCol w="264002"/>
                <a:gridCol w="264002"/>
                <a:gridCol w="264002"/>
                <a:gridCol w="77524"/>
                <a:gridCol w="264526"/>
                <a:gridCol w="264526"/>
                <a:gridCol w="264002"/>
                <a:gridCol w="264002"/>
                <a:gridCol w="77524"/>
                <a:gridCol w="77524"/>
                <a:gridCol w="77524"/>
                <a:gridCol w="77524"/>
                <a:gridCol w="150334"/>
                <a:gridCol w="77524"/>
                <a:gridCol w="77524"/>
                <a:gridCol w="77524"/>
                <a:gridCol w="264002"/>
                <a:gridCol w="77524"/>
                <a:gridCol w="265574"/>
                <a:gridCol w="265574"/>
                <a:gridCol w="264002"/>
                <a:gridCol w="271859"/>
                <a:gridCol w="77524"/>
                <a:gridCol w="155048"/>
                <a:gridCol w="77524"/>
                <a:gridCol w="77524"/>
                <a:gridCol w="264002"/>
              </a:tblGrid>
              <a:tr h="391959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867">
                <a:tc gridSpan="1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867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C0504D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8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86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 dirty="0" smtClean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867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1959">
                <a:tc gridSpan="10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867">
                <a:tc rowSpan="3"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1959">
                <a:tc gridSpan="7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1959">
                <a:tc gridSpan="7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1959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1959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867">
                <a:tc gridSpan="10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08467">
                <a:tc gridSpan="2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703" marR="2970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8737_html_m3f0aeaf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571480"/>
            <a:ext cx="7429552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268033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7. Рефлексия </a:t>
            </a:r>
            <a:br>
              <a:rPr lang="ru-RU" sz="1600" dirty="0" smtClean="0"/>
            </a:br>
            <a:r>
              <a:rPr lang="ru-RU" sz="1800" dirty="0" smtClean="0"/>
              <a:t>1. Как Вам сегодня работалось? </a:t>
            </a:r>
            <a:br>
              <a:rPr lang="ru-RU" sz="1800" dirty="0" smtClean="0"/>
            </a:br>
            <a:r>
              <a:rPr lang="ru-RU" sz="1800" dirty="0" smtClean="0"/>
              <a:t>2. Закончите предложения..</a:t>
            </a:r>
            <a:br>
              <a:rPr lang="ru-RU" sz="1800" dirty="0" smtClean="0"/>
            </a:br>
            <a:r>
              <a:rPr lang="ru-RU" sz="1800" dirty="0" smtClean="0"/>
              <a:t>Сегодня на занятии мне удалось…. </a:t>
            </a:r>
            <a:br>
              <a:rPr lang="ru-RU" sz="1800" dirty="0" smtClean="0"/>
            </a:br>
            <a:r>
              <a:rPr lang="ru-RU" sz="1800" dirty="0" smtClean="0"/>
              <a:t>Самым интересным для меня было….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</p:spTree>
    <p:extLst>
      <p:ext uri="{BB962C8B-B14F-4D97-AF65-F5344CB8AC3E}">
        <p14:creationId xmlns="" xmlns:p14="http://schemas.microsoft.com/office/powerpoint/2010/main" val="64721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2889712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/>
              <a:t>10.Домашнее задание. </a:t>
            </a:r>
            <a:br>
              <a:rPr lang="ru-RU" sz="2400" dirty="0" smtClean="0"/>
            </a:br>
            <a:r>
              <a:rPr lang="ru-RU" sz="2400" dirty="0" smtClean="0"/>
              <a:t>Выписать из худ текста односоставные предложения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Цель урока: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r>
              <a:rPr lang="ru-RU" sz="2400" dirty="0" smtClean="0"/>
              <a:t>Понаблюдать, проследить, выяснить, как «работают»  односоставные предложения в тексте,</a:t>
            </a:r>
            <a:r>
              <a:rPr lang="ru-RU" dirty="0" smtClean="0"/>
              <a:t> </a:t>
            </a:r>
          </a:p>
          <a:p>
            <a:r>
              <a:rPr lang="ru-RU" sz="2400" dirty="0" smtClean="0"/>
              <a:t>продолжить работу над словом и выразительностью речи.</a:t>
            </a:r>
          </a:p>
          <a:p>
            <a:r>
              <a:rPr lang="ru-RU" sz="2400" dirty="0" smtClean="0"/>
              <a:t>выявить пробелы в знаниях, умениях, навыках по данной теме</a:t>
            </a:r>
            <a:endParaRPr lang="ru-RU" sz="2400" b="1" dirty="0"/>
          </a:p>
        </p:txBody>
      </p:sp>
    </p:spTree>
    <p:extLst>
      <p:ext uri="{BB962C8B-B14F-4D97-AF65-F5344CB8AC3E}">
        <p14:creationId xmlns="" xmlns:p14="http://schemas.microsoft.com/office/powerpoint/2010/main" val="136886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2961150"/>
          </a:xfrm>
        </p:spPr>
        <p:txBody>
          <a:bodyPr/>
          <a:lstStyle/>
          <a:p>
            <a:r>
              <a:rPr lang="ru-RU" dirty="0" smtClean="0"/>
              <a:t>Приходите к нам еще!!!!!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4721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Реализация домашнего задания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b="1" dirty="0" smtClean="0"/>
              <a:t>     </a:t>
            </a:r>
          </a:p>
          <a:p>
            <a:pPr>
              <a:buNone/>
            </a:pPr>
            <a:endParaRPr lang="ru-RU" sz="3600" b="1" dirty="0" smtClean="0"/>
          </a:p>
          <a:p>
            <a:pPr>
              <a:buNone/>
            </a:pPr>
            <a:r>
              <a:rPr lang="ru-RU" sz="3600" b="1" dirty="0" smtClean="0"/>
              <a:t>   Сочинение – миниатюра</a:t>
            </a:r>
            <a:r>
              <a:rPr lang="ru-RU" sz="3600" dirty="0" smtClean="0"/>
              <a:t>:</a:t>
            </a:r>
          </a:p>
          <a:p>
            <a:pPr>
              <a:buNone/>
            </a:pPr>
            <a:r>
              <a:rPr lang="ru-RU" sz="3600" dirty="0" smtClean="0"/>
              <a:t>         «В зимнем лесу»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8422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253536"/>
            <a:ext cx="7186634" cy="1746704"/>
          </a:xfrm>
        </p:spPr>
        <p:txBody>
          <a:bodyPr>
            <a:normAutofit/>
          </a:bodyPr>
          <a:lstStyle/>
          <a:p>
            <a:r>
              <a:rPr lang="ru-RU" dirty="0" smtClean="0"/>
              <a:t>    Повторим пройденное?</a:t>
            </a:r>
            <a:endParaRPr lang="ru-RU" dirty="0"/>
          </a:p>
        </p:txBody>
      </p:sp>
      <p:pic>
        <p:nvPicPr>
          <p:cNvPr id="1026" name="Picture 2" descr="https://im0-tub-ru.yandex.net/i?id=87c54668a9b57dfc9fb26d82ad954864&amp;n=33&amp;h=190&amp;w=25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928934"/>
            <a:ext cx="6286544" cy="30003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i="1" dirty="0" smtClean="0"/>
              <a:t>Семнадцатое декабря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40108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i="1" dirty="0" smtClean="0"/>
              <a:t>                   Классная работа.</a:t>
            </a:r>
          </a:p>
          <a:p>
            <a:pPr>
              <a:buNone/>
            </a:pPr>
            <a:r>
              <a:rPr lang="ru-RU" sz="2000" i="1" dirty="0" smtClean="0"/>
              <a:t>                            Односоставные  и неполные предложения.</a:t>
            </a:r>
          </a:p>
          <a:p>
            <a:pPr>
              <a:buNone/>
            </a:pPr>
            <a:r>
              <a:rPr lang="ru-RU" sz="2000" i="1" dirty="0" smtClean="0"/>
              <a:t>                                            Словарная работа.</a:t>
            </a:r>
          </a:p>
          <a:p>
            <a:pPr>
              <a:buNone/>
            </a:pPr>
            <a:r>
              <a:rPr lang="ru-RU" sz="3200" i="1" dirty="0" smtClean="0"/>
              <a:t>Ремонт ,терраса, компьютер, прелестный, массивный, поздний, аккуратно.</a:t>
            </a:r>
          </a:p>
          <a:p>
            <a:pPr>
              <a:buNone/>
            </a:pPr>
            <a:endParaRPr lang="ru-RU" sz="3200" i="1" dirty="0"/>
          </a:p>
        </p:txBody>
      </p:sp>
    </p:spTree>
    <p:extLst>
      <p:ext uri="{BB962C8B-B14F-4D97-AF65-F5344CB8AC3E}">
        <p14:creationId xmlns="" xmlns:p14="http://schemas.microsoft.com/office/powerpoint/2010/main" val="231904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/>
          <a:lstStyle/>
          <a:p>
            <a:pPr algn="ctr"/>
            <a:r>
              <a:rPr lang="ru-RU" dirty="0" smtClean="0"/>
              <a:t>Эпиграф к уроку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                          «Не стыдно не знать,</a:t>
            </a:r>
          </a:p>
          <a:p>
            <a:pPr>
              <a:buNone/>
            </a:pPr>
            <a:r>
              <a:rPr lang="ru-RU" dirty="0" smtClean="0"/>
              <a:t>                                          Стыдно не учиться» </a:t>
            </a:r>
          </a:p>
          <a:p>
            <a:pPr>
              <a:buNone/>
            </a:pPr>
            <a:r>
              <a:rPr lang="ru-RU" dirty="0" smtClean="0"/>
              <a:t>                                                         пословица     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798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Лингвистическая разминка. 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Выразительно прочитайте и назовите типы односоставных предложений.</a:t>
            </a:r>
          </a:p>
          <a:p>
            <a:r>
              <a:rPr lang="ru-RU" b="1" dirty="0" smtClean="0"/>
              <a:t>Учись у них – у дуба, у берёзы</a:t>
            </a:r>
            <a:endParaRPr lang="ru-RU" dirty="0" smtClean="0"/>
          </a:p>
          <a:p>
            <a:r>
              <a:rPr lang="ru-RU" b="1" dirty="0" smtClean="0"/>
              <a:t>Кругом зима. Жестокая пора!</a:t>
            </a:r>
            <a:endParaRPr lang="ru-RU" dirty="0" smtClean="0"/>
          </a:p>
          <a:p>
            <a:r>
              <a:rPr lang="ru-RU" b="1" dirty="0" smtClean="0"/>
              <a:t>Ель рукавом мне тропинку завесила.</a:t>
            </a:r>
            <a:endParaRPr lang="ru-RU" dirty="0" smtClean="0"/>
          </a:p>
          <a:p>
            <a:r>
              <a:rPr lang="ru-RU" b="1" dirty="0" smtClean="0"/>
              <a:t>Ветер. В лесу одному</a:t>
            </a:r>
            <a:endParaRPr lang="ru-RU" dirty="0" smtClean="0"/>
          </a:p>
          <a:p>
            <a:r>
              <a:rPr lang="ru-RU" b="1" dirty="0" smtClean="0"/>
              <a:t>Шумно, и жутко, и грустно, и весело, -</a:t>
            </a:r>
            <a:endParaRPr lang="ru-RU" dirty="0" smtClean="0"/>
          </a:p>
          <a:p>
            <a:r>
              <a:rPr lang="ru-RU" b="1" dirty="0" smtClean="0"/>
              <a:t>Я ничего не пойму.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36675" y="3244334"/>
            <a:ext cx="30706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. Устный фронтальный опрос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8422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Употребление односоставных предложений в речи.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Работа с текстом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i="1" dirty="0" smtClean="0"/>
              <a:t>1.Снега ,снега.2. Царство снега.3. Волнистые ковры на земле и пуховые шапки снега на ветвях .4.Гигантские клёны склоняются под тяжестью выпавшего снега. 5.А вокруг тишина.6. Она опутывает ,сковывает.7. И хочется стоять и стоять, наслаждаясь этой тишиной.</a:t>
            </a:r>
          </a:p>
          <a:p>
            <a:pPr>
              <a:buNone/>
            </a:pPr>
            <a:endParaRPr lang="ru-RU" i="1" dirty="0" smtClean="0"/>
          </a:p>
          <a:p>
            <a:r>
              <a:rPr lang="ru-RU" i="1" dirty="0" smtClean="0"/>
              <a:t>  </a:t>
            </a:r>
            <a:r>
              <a:rPr lang="ru-RU" dirty="0" smtClean="0"/>
              <a:t>Можно ли данные предложения назвать текстом? Докажите данное утверждение.</a:t>
            </a:r>
          </a:p>
          <a:p>
            <a:r>
              <a:rPr lang="ru-RU" dirty="0" smtClean="0"/>
              <a:t>-Определите тип и стиль текста.</a:t>
            </a:r>
          </a:p>
          <a:p>
            <a:r>
              <a:rPr lang="ru-RU" dirty="0" smtClean="0"/>
              <a:t>Определите типы односоставных предложений</a:t>
            </a:r>
          </a:p>
          <a:p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9681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261</TotalTime>
  <Words>339</Words>
  <Application>Microsoft Office PowerPoint</Application>
  <PresentationFormat>Экран (4:3)</PresentationFormat>
  <Paragraphs>107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Литейная</vt:lpstr>
      <vt:lpstr>Урок- обобщение</vt:lpstr>
      <vt:lpstr>Цель урока:</vt:lpstr>
      <vt:lpstr>Реализация домашнего задания</vt:lpstr>
      <vt:lpstr>    Повторим пройденное?</vt:lpstr>
      <vt:lpstr>Семнадцатое декабря.</vt:lpstr>
      <vt:lpstr>Эпиграф к уроку</vt:lpstr>
      <vt:lpstr>Лингвистическая разминка.   </vt:lpstr>
      <vt:lpstr>Употребление односоставных предложений в речи.</vt:lpstr>
      <vt:lpstr> Работа с текстом</vt:lpstr>
      <vt:lpstr>Синтаксический разбор предложения.  Гигантские клёны склоняются под тяжестью выпавшего снега. </vt:lpstr>
      <vt:lpstr>Шутка-минутка</vt:lpstr>
      <vt:lpstr>.      Буквенный диктант.   Задание: указать тип односоставных предложений</vt:lpstr>
      <vt:lpstr>Слайд 13</vt:lpstr>
      <vt:lpstr>.       Перестройте предложения с двумя главными членами в безличные.   1. Повеял легкий ветерок. 2. Пахнет ель, мох, вода,. 3. Сильный ветер зашатал деревья, склонил их к земле.  4. Темные тучи заволокли полнеба. </vt:lpstr>
      <vt:lpstr>Тестовая работа.  1. Определите, какое из этих предложений обобщенно-личное.  А) Торопимся в школу. Б) Что посеешь, то и пожнешь. В) В городе наконец построили бассейн. Г) На улице светает.  2. Укажите неопределенно-личное предложение A) Древнерусские зодчие стремились выделять церкви среди остальных городских зданий. B В северных городах на фоне серых бревенчатых домов церкви строили белоснежными. C Купола церквей были медными и золотистыми. Б) Их мастера часто золотили. В) Пахнет травой Г) Полдень   3. Найдите безличное предложение. A) Но вот наступила осень. Б) Похолодало. В) Пожелтели деревья. Г) Ветер срывал с ветвей увядшие листья и кружил над лесом.  4. Найдите назывное предложение. A) Весна. Б) Весь лес, и небо над ним, и все кругом залито прозрачным лунным светом. В) Молодой месяц тонким лимонным ломтиком желтеет в вершинах деревьев. Г) От него разлилась в воздухе душистая зелень.  5. Определите тип предложения – Тропинки в лесу замело снегом. A) двусоставное; Б) определённо-личное; В) безличное; Г) неопределённо-личное 6. Выберите вариант ,где указано неполное предложение: 1.Дела в булочной шли весьма хорошо, лично мои — все хуже 2Цыплят по осени считают. 3.В селе строят новую школу. 4.не хочется мне сегодня домой.</vt:lpstr>
      <vt:lpstr>Слайд 16</vt:lpstr>
      <vt:lpstr>Слайд 17</vt:lpstr>
      <vt:lpstr> 7. Рефлексия  1. Как Вам сегодня работалось?  2. Закончите предложения.. Сегодня на занятии мне удалось….  Самым интересным для меня было…. </vt:lpstr>
      <vt:lpstr>10.Домашнее задание.  Выписать из худ текста односоставные предложения  </vt:lpstr>
      <vt:lpstr>Приходите к нам еще!!!!!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Урок- Обобщение</dc:title>
  <dc:creator>андрей</dc:creator>
  <cp:lastModifiedBy>11</cp:lastModifiedBy>
  <cp:revision>29</cp:revision>
  <dcterms:created xsi:type="dcterms:W3CDTF">2014-12-09T11:46:05Z</dcterms:created>
  <dcterms:modified xsi:type="dcterms:W3CDTF">2015-12-17T17:38:17Z</dcterms:modified>
</cp:coreProperties>
</file>