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7" r:id="rId8"/>
    <p:sldMasterId id="2147483769" r:id="rId9"/>
    <p:sldMasterId id="2147483781" r:id="rId10"/>
    <p:sldMasterId id="2147483793" r:id="rId11"/>
    <p:sldMasterId id="2147483805" r:id="rId12"/>
    <p:sldMasterId id="2147483817" r:id="rId13"/>
  </p:sldMasterIdLst>
  <p:sldIdLst>
    <p:sldId id="286" r:id="rId14"/>
    <p:sldId id="257" r:id="rId15"/>
    <p:sldId id="258" r:id="rId16"/>
    <p:sldId id="259" r:id="rId17"/>
    <p:sldId id="260" r:id="rId18"/>
    <p:sldId id="263" r:id="rId19"/>
    <p:sldId id="272" r:id="rId20"/>
    <p:sldId id="274" r:id="rId21"/>
    <p:sldId id="279" r:id="rId22"/>
    <p:sldId id="280" r:id="rId23"/>
    <p:sldId id="282" r:id="rId24"/>
    <p:sldId id="281" r:id="rId25"/>
    <p:sldId id="275" r:id="rId26"/>
    <p:sldId id="276" r:id="rId27"/>
    <p:sldId id="264" r:id="rId28"/>
    <p:sldId id="271" r:id="rId29"/>
    <p:sldId id="267" r:id="rId30"/>
    <p:sldId id="269" r:id="rId31"/>
    <p:sldId id="285" r:id="rId32"/>
    <p:sldId id="284" r:id="rId33"/>
    <p:sldId id="283" r:id="rId34"/>
    <p:sldId id="261" r:id="rId35"/>
    <p:sldId id="262" r:id="rId36"/>
    <p:sldId id="27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8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388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7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016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01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24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108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598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721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9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32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1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288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42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32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36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9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973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31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74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864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826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2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098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115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258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862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715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965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191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125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964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17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7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452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809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860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10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45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1F04C-3FE6-48D6-90DC-AEC4A3D29854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3C38B2A-0B4C-43AE-83A4-3F06F12C40AC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06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60" y="214291"/>
            <a:ext cx="11379200" cy="7588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>
            <a:lvl1pPr>
              <a:defRPr/>
            </a:lvl1pPr>
            <a:lvl2pPr>
              <a:defRPr sz="2800" b="1"/>
            </a:lvl2pPr>
            <a:lvl3pPr>
              <a:defRPr sz="2800" b="1"/>
            </a:lvl3pPr>
            <a:lvl4pPr>
              <a:defRPr sz="2800" b="1" baseline="0"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 sz="2800" b="1">
                <a:solidFill>
                  <a:srgbClr val="0070C0"/>
                </a:solidFill>
              </a:defRPr>
            </a:lvl5pPr>
          </a:lstStyle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1"/>
            <a:r>
              <a:rPr lang="ru-RU" dirty="0" smtClean="0"/>
              <a:t>Образовательные технологии</a:t>
            </a:r>
          </a:p>
          <a:p>
            <a:pPr lvl="2"/>
            <a:r>
              <a:rPr lang="ru-RU" dirty="0" smtClean="0"/>
              <a:t>Средства педагогической диагностики</a:t>
            </a:r>
          </a:p>
          <a:p>
            <a:pPr lvl="3"/>
            <a:r>
              <a:rPr lang="ru-RU" dirty="0" smtClean="0"/>
              <a:t>Использование ИКТ в образовательном процессе</a:t>
            </a:r>
          </a:p>
          <a:p>
            <a:pPr lvl="4"/>
            <a:r>
              <a:rPr lang="ru-RU" dirty="0" smtClean="0"/>
              <a:t>Работа в МО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C2C8-5435-488F-807D-915F56D5E3B3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3646-4D11-4E21-8487-C90226C854B7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25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2800" b="1" i="1" cap="all" spc="250" baseline="0">
                <a:solidFill>
                  <a:srgbClr val="00B050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3600" b="1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1452E-2BBD-4388-8810-BD391D79D480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DCA7E2F-3D0D-4B34-A326-7048B0E85325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84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>
            <a:lvl1pPr>
              <a:defRPr sz="24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D5D54-C6C9-467D-97FE-C2EAFC794BBE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6CA79-1614-4A25-8397-8FE35ADE12E0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611F-4907-4ACE-8059-026C5E7AAD90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7420BB0-B3E3-4D72-B8CD-F09D5270F6BA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1D823-CA74-40EB-ADC5-026D7CAE8141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AD88-B474-4274-8C76-E4EA80120817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9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048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D585-A184-4F5B-9287-66CBEBF11CA4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81309B-9A1D-44FF-8E23-9481798679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0752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0DDEDD4-BE4F-4C26-A8A8-73E5F8589CFC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0C410-A00A-4F8F-8C1F-60BECBBBEB08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65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AEC02-04B3-457B-8138-5D1459AFD1C6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34718-6A31-4F36-810C-08E1493DC3A4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12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C61D-0143-4EA0-A460-DA3AE0FD4C93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5CFE-F2C0-45BB-9E74-778B82D94C96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7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C1F11-057A-4C0E-93C2-E1C789EFCA03}" type="slidenum">
              <a:rPr lang="ru-RU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EEC01-4626-4203-B17A-01751E78E981}" type="datetimeFigureOut">
              <a:rPr lang="ru-RU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86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4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11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11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2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2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02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32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9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5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1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75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69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3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79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0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99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53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4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44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0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gray">
          <a:xfrm rot="21127602">
            <a:off x="508000" y="304800"/>
            <a:ext cx="5689600" cy="4267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gray">
          <a:xfrm rot="20388955">
            <a:off x="1016000" y="1219200"/>
            <a:ext cx="6502400" cy="4876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6" name="Picture 12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b="6250"/>
          <a:stretch>
            <a:fillRect/>
          </a:stretch>
        </p:blipFill>
        <p:spPr bwMode="gray">
          <a:xfrm>
            <a:off x="3289301" y="0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7"/>
          <p:cNvSpPr>
            <a:spLocks/>
          </p:cNvSpPr>
          <p:nvPr/>
        </p:nvSpPr>
        <p:spPr bwMode="gray">
          <a:xfrm>
            <a:off x="3860800" y="0"/>
            <a:ext cx="8331200" cy="6858000"/>
          </a:xfrm>
          <a:custGeom>
            <a:avLst/>
            <a:gdLst>
              <a:gd name="T0" fmla="*/ 305 w 3936"/>
              <a:gd name="T1" fmla="*/ 4317 h 4320"/>
              <a:gd name="T2" fmla="*/ 0 w 3936"/>
              <a:gd name="T3" fmla="*/ 0 h 4320"/>
              <a:gd name="T4" fmla="*/ 3936 w 3936"/>
              <a:gd name="T5" fmla="*/ 0 h 4320"/>
              <a:gd name="T6" fmla="*/ 3936 w 3936"/>
              <a:gd name="T7" fmla="*/ 4320 h 4320"/>
              <a:gd name="T8" fmla="*/ 305 w 3936"/>
              <a:gd name="T9" fmla="*/ 4317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6" h="4320">
                <a:moveTo>
                  <a:pt x="305" y="4317"/>
                </a:moveTo>
                <a:lnTo>
                  <a:pt x="0" y="0"/>
                </a:lnTo>
                <a:lnTo>
                  <a:pt x="3936" y="0"/>
                </a:lnTo>
                <a:lnTo>
                  <a:pt x="3936" y="4320"/>
                </a:lnTo>
                <a:lnTo>
                  <a:pt x="305" y="4317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gray">
          <a:xfrm>
            <a:off x="10363200" y="6186488"/>
            <a:ext cx="104387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>
                <a:solidFill>
                  <a:srgbClr val="000000"/>
                </a:solidFill>
              </a:rPr>
              <a:t>L/O/G/O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gray">
          <a:xfrm>
            <a:off x="4876800" y="52578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gray">
          <a:xfrm>
            <a:off x="4876800" y="54864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gray">
          <a:xfrm>
            <a:off x="4876800" y="57150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gray">
          <a:xfrm>
            <a:off x="4876800" y="59436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gray">
          <a:xfrm>
            <a:off x="4876800" y="61722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4" name="Picture 29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26168" y="1"/>
            <a:ext cx="51223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 descr="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35201" y="1193800"/>
            <a:ext cx="52916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76800" y="4884738"/>
            <a:ext cx="39624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0" y="1295401"/>
            <a:ext cx="7518400" cy="1012825"/>
          </a:xfrm>
        </p:spPr>
        <p:txBody>
          <a:bodyPr/>
          <a:lstStyle>
            <a:lvl1pPr algn="r">
              <a:defRPr sz="55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2514600"/>
            <a:ext cx="66040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5F86EC6B-C272-4756-B0A9-5F401926798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38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CB4C7-D135-4D73-8CF6-54979CD94C6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7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E8016-3A5F-40B6-A061-54766BD11A6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6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E07D8-6CD8-4A36-A27F-DBD33EF72DC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22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928CD-DBDA-47AF-85A9-9BCF928E7F3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63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D0BBE-9EF1-46E0-98A0-DE5A87B571FD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00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12D9D-8A69-46F8-A275-24A17BFEE16D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34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43C8C-1CBA-4D66-8AC7-A158424C4C2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12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FD5BA-60F9-4A5A-9AE6-5F4618AFF74C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03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EBAD1-CAEE-4F3E-8330-6C422BA336C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66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76201"/>
            <a:ext cx="2743200" cy="6049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026400" cy="6049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5F043-DBE3-4743-BA25-B528A82614D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91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gray">
          <a:xfrm rot="21127602">
            <a:off x="508000" y="304800"/>
            <a:ext cx="5689600" cy="4267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gray">
          <a:xfrm rot="20388955">
            <a:off x="1016000" y="1219200"/>
            <a:ext cx="6502400" cy="4876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6" name="Picture 12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b="6250"/>
          <a:stretch>
            <a:fillRect/>
          </a:stretch>
        </p:blipFill>
        <p:spPr bwMode="gray">
          <a:xfrm>
            <a:off x="3289301" y="0"/>
            <a:ext cx="280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7"/>
          <p:cNvSpPr>
            <a:spLocks/>
          </p:cNvSpPr>
          <p:nvPr/>
        </p:nvSpPr>
        <p:spPr bwMode="gray">
          <a:xfrm>
            <a:off x="3860800" y="0"/>
            <a:ext cx="8331200" cy="6858000"/>
          </a:xfrm>
          <a:custGeom>
            <a:avLst/>
            <a:gdLst>
              <a:gd name="T0" fmla="*/ 305 w 3936"/>
              <a:gd name="T1" fmla="*/ 4317 h 4320"/>
              <a:gd name="T2" fmla="*/ 0 w 3936"/>
              <a:gd name="T3" fmla="*/ 0 h 4320"/>
              <a:gd name="T4" fmla="*/ 3936 w 3936"/>
              <a:gd name="T5" fmla="*/ 0 h 4320"/>
              <a:gd name="T6" fmla="*/ 3936 w 3936"/>
              <a:gd name="T7" fmla="*/ 4320 h 4320"/>
              <a:gd name="T8" fmla="*/ 305 w 3936"/>
              <a:gd name="T9" fmla="*/ 4317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6" h="4320">
                <a:moveTo>
                  <a:pt x="305" y="4317"/>
                </a:moveTo>
                <a:lnTo>
                  <a:pt x="0" y="0"/>
                </a:lnTo>
                <a:lnTo>
                  <a:pt x="3936" y="0"/>
                </a:lnTo>
                <a:lnTo>
                  <a:pt x="3936" y="4320"/>
                </a:lnTo>
                <a:lnTo>
                  <a:pt x="305" y="4317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gray">
          <a:xfrm>
            <a:off x="10363200" y="6186488"/>
            <a:ext cx="104387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>
                <a:solidFill>
                  <a:srgbClr val="000000"/>
                </a:solidFill>
              </a:rPr>
              <a:t>L/O/G/O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gray">
          <a:xfrm>
            <a:off x="4876800" y="52578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gray">
          <a:xfrm>
            <a:off x="4876800" y="54864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gray">
          <a:xfrm>
            <a:off x="4876800" y="57150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gray">
          <a:xfrm>
            <a:off x="4876800" y="59436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gray">
          <a:xfrm>
            <a:off x="4876800" y="6172200"/>
            <a:ext cx="670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4" name="Picture 29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26168" y="1"/>
            <a:ext cx="51223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 descr="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35201" y="1193800"/>
            <a:ext cx="52916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76800" y="4884738"/>
            <a:ext cx="39624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0" y="1295401"/>
            <a:ext cx="7518400" cy="1012825"/>
          </a:xfrm>
        </p:spPr>
        <p:txBody>
          <a:bodyPr/>
          <a:lstStyle>
            <a:lvl1pPr algn="r">
              <a:defRPr sz="55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2514600"/>
            <a:ext cx="66040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5F86EC6B-C272-4756-B0A9-5F401926798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88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CB4C7-D135-4D73-8CF6-54979CD94C6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48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E8016-3A5F-40B6-A061-54766BD11A6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07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E07D8-6CD8-4A36-A27F-DBD33EF72DC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8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928CD-DBDA-47AF-85A9-9BCF928E7F3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1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D0BBE-9EF1-46E0-98A0-DE5A87B571FD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5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12D9D-8A69-46F8-A275-24A17BFEE16D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43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43C8C-1CBA-4D66-8AC7-A158424C4C2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83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FD5BA-60F9-4A5A-9AE6-5F4618AFF74C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18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EBAD1-CAEE-4F3E-8330-6C422BA336C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03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76201"/>
            <a:ext cx="2743200" cy="6049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026400" cy="6049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5F043-DBE3-4743-BA25-B528A82614D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93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B9FA83F-5BBB-4DE5-B80D-C35BB40A23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562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DC4F6-AE5E-488C-9F54-0633AC51E2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091849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8F193DC-04C0-47F8-8BED-6124ED853E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2862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72747-2F9F-4642-A598-A7A2F5A7CE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098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58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E60BB-7E11-414B-815A-16B1F846FD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573010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CDCD8-F0E5-4CDF-BA0C-055996CBE6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344874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7C3F9-48DC-4643-A1DA-24917FEC70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34334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08B5C-3138-4198-9A58-46A9F7E75C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8587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5745E0FB-5D56-48D1-A880-705AE4CD4A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789731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DAB34-F89F-4DAF-A70F-94456F28C3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81010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A30F7-8AA0-4562-AC05-456725F81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13788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E888F-4668-4CAA-BCC5-0B8AC20C34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3877"/>
      </p:ext>
    </p:extLst>
  </p:cSld>
  <p:clrMapOvr>
    <a:masterClrMapping/>
  </p:clrMapOvr>
  <p:transition spd="med" advClick="0">
    <p:pull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1237B-399C-40D6-8842-791391D883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17415"/>
      </p:ext>
    </p:extLst>
  </p:cSld>
  <p:clrMapOvr>
    <a:masterClrMapping/>
  </p:clrMapOvr>
  <p:transition spd="med" advClick="0">
    <p:pull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B0DA8-75DA-470F-BA98-1FD65894F6D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39227"/>
      </p:ext>
    </p:extLst>
  </p:cSld>
  <p:clrMapOvr>
    <a:masterClrMapping/>
  </p:clrMapOvr>
  <p:transition spd="med" advClick="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373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78910-E66E-4929-86DB-F745F1EAF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21225"/>
      </p:ext>
    </p:extLst>
  </p:cSld>
  <p:clrMapOvr>
    <a:masterClrMapping/>
  </p:clrMapOvr>
  <p:transition spd="med" advClick="0">
    <p:pull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5DD3F-94E6-4D2D-BAC1-3F4390496E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4102"/>
      </p:ext>
    </p:extLst>
  </p:cSld>
  <p:clrMapOvr>
    <a:masterClrMapping/>
  </p:clrMapOvr>
  <p:transition spd="med" advClick="0">
    <p:pull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EFC24-D7B0-4335-93B4-37901F017F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20257"/>
      </p:ext>
    </p:extLst>
  </p:cSld>
  <p:clrMapOvr>
    <a:masterClrMapping/>
  </p:clrMapOvr>
  <p:transition spd="med" advClick="0">
    <p:pull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B743D-8691-4B96-BE58-755B603B917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59236"/>
      </p:ext>
    </p:extLst>
  </p:cSld>
  <p:clrMapOvr>
    <a:masterClrMapping/>
  </p:clrMapOvr>
  <p:transition spd="med" advClick="0">
    <p:pull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1413-95DC-40B9-9977-098DF741DFE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14665"/>
      </p:ext>
    </p:extLst>
  </p:cSld>
  <p:clrMapOvr>
    <a:masterClrMapping/>
  </p:clrMapOvr>
  <p:transition spd="med" advClick="0">
    <p:pull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87A5F-CD0C-4026-872A-024EBB8D975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7828"/>
      </p:ext>
    </p:extLst>
  </p:cSld>
  <p:clrMapOvr>
    <a:masterClrMapping/>
  </p:clrMapOvr>
  <p:transition spd="med" advClick="0">
    <p:pull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6D280-692E-4195-8B52-D192027F1F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69524"/>
      </p:ext>
    </p:extLst>
  </p:cSld>
  <p:clrMapOvr>
    <a:masterClrMapping/>
  </p:clrMapOvr>
  <p:transition spd="med" advClick="0">
    <p:pull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45A33-0754-42B7-9CDE-BD3C35F426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89845"/>
      </p:ext>
    </p:extLst>
  </p:cSld>
  <p:clrMapOvr>
    <a:masterClrMapping/>
  </p:clrMapOvr>
  <p:transition spd="med" advClick="0">
    <p:pull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BE5143B-6709-49F2-85EA-B62633777A1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9721"/>
      </p:ext>
    </p:extLst>
  </p:cSld>
  <p:clrMapOvr>
    <a:masterClrMapping/>
  </p:clrMapOvr>
  <p:transition spd="med" advClick="0">
    <p:pull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0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952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52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49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92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19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49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86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09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892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02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89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11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586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62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7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208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284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95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79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02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9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6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A0D9B-36E9-4000-B6D7-B553BD902C9A}" type="datetimeFigureOut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15.03.2017</a:t>
            </a:fld>
            <a:endParaRPr lang="ru-RU" dirty="0"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F4B406-85D4-471E-BD2D-9D3DA034B6A9}" type="slidenum">
              <a:rPr lang="ru-RU">
                <a:solidFill>
                  <a:srgbClr val="B32C16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B32C16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Результаты педагогической деятельности</a:t>
            </a:r>
            <a:endParaRPr lang="en-US" altLang="ru-RU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Сравнительный анализ </a:t>
            </a:r>
          </a:p>
          <a:p>
            <a:pPr lvl="0"/>
            <a:r>
              <a:rPr lang="ru-RU" altLang="ru-RU" smtClean="0"/>
              <a:t>деятельности педагога за 3 года</a:t>
            </a:r>
          </a:p>
          <a:p>
            <a:pPr lvl="0"/>
            <a:endParaRPr lang="ru-RU" altLang="ru-RU" smtClean="0"/>
          </a:p>
          <a:p>
            <a:pPr lvl="1"/>
            <a:r>
              <a:rPr lang="ru-RU" altLang="ru-RU" smtClean="0"/>
              <a:t>Результаты контрольных срезов</a:t>
            </a:r>
          </a:p>
          <a:p>
            <a:pPr lvl="2"/>
            <a:r>
              <a:rPr lang="ru-RU" altLang="ru-RU" smtClean="0"/>
              <a:t>Участие учащихся в школьных и районных, областных конкурсах;</a:t>
            </a:r>
          </a:p>
          <a:p>
            <a:pPr lvl="3"/>
            <a:r>
              <a:rPr lang="ru-RU" altLang="ru-RU" smtClean="0"/>
              <a:t>Результаты промежуточной и итоговой аттестации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231618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 kern="1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ctr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•"/>
        <a:defRPr sz="2700" b="1" kern="1200">
          <a:solidFill>
            <a:srgbClr val="0070C0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800" kern="1200">
          <a:solidFill>
            <a:srgbClr val="0070C0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800" kern="1200">
          <a:solidFill>
            <a:srgbClr val="C00000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800" kern="1200">
          <a:solidFill>
            <a:srgbClr val="FFC000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5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8" descr="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b="6250"/>
          <a:stretch>
            <a:fillRect/>
          </a:stretch>
        </p:blipFill>
        <p:spPr bwMode="gray">
          <a:xfrm>
            <a:off x="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Freeform 29"/>
          <p:cNvSpPr>
            <a:spLocks/>
          </p:cNvSpPr>
          <p:nvPr/>
        </p:nvSpPr>
        <p:spPr bwMode="ltGray">
          <a:xfrm>
            <a:off x="304800" y="0"/>
            <a:ext cx="11887200" cy="6883400"/>
          </a:xfrm>
          <a:custGeom>
            <a:avLst/>
            <a:gdLst>
              <a:gd name="T0" fmla="*/ 312 w 5480"/>
              <a:gd name="T1" fmla="*/ 4336 h 4336"/>
              <a:gd name="T2" fmla="*/ 0 w 5480"/>
              <a:gd name="T3" fmla="*/ 0 h 4336"/>
              <a:gd name="T4" fmla="*/ 5480 w 5480"/>
              <a:gd name="T5" fmla="*/ 0 h 4336"/>
              <a:gd name="T6" fmla="*/ 5480 w 5480"/>
              <a:gd name="T7" fmla="*/ 4320 h 4336"/>
              <a:gd name="T8" fmla="*/ 312 w 5480"/>
              <a:gd name="T9" fmla="*/ 4336 h 4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0" h="4336">
                <a:moveTo>
                  <a:pt x="312" y="4336"/>
                </a:moveTo>
                <a:lnTo>
                  <a:pt x="0" y="0"/>
                </a:lnTo>
                <a:lnTo>
                  <a:pt x="5480" y="0"/>
                </a:lnTo>
                <a:lnTo>
                  <a:pt x="5480" y="4320"/>
                </a:lnTo>
                <a:lnTo>
                  <a:pt x="312" y="433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3372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76200"/>
            <a:ext cx="9245600" cy="914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759200" y="6477001"/>
            <a:ext cx="28448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705600" y="6477001"/>
            <a:ext cx="2641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03200" y="6477001"/>
            <a:ext cx="5080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15D67C-05BF-4A9B-B8D5-0AE6FF20F7B5}" type="slidenum">
              <a:rPr lang="en-US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  <p:pic>
        <p:nvPicPr>
          <p:cNvPr id="1033" name="Picture 20" descr="0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1600" y="5638800"/>
            <a:ext cx="2235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Text Box 21"/>
          <p:cNvSpPr txBox="1">
            <a:spLocks noChangeArrowheads="1"/>
          </p:cNvSpPr>
          <p:nvPr/>
        </p:nvSpPr>
        <p:spPr bwMode="gray">
          <a:xfrm>
            <a:off x="9400117" y="6465888"/>
            <a:ext cx="20129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>
                <a:solidFill>
                  <a:srgbClr val="000000"/>
                </a:solidFill>
              </a:rPr>
              <a:t>www.themegallery.com</a:t>
            </a:r>
          </a:p>
        </p:txBody>
      </p:sp>
      <p:grpSp>
        <p:nvGrpSpPr>
          <p:cNvPr id="1035" name="Group 22"/>
          <p:cNvGrpSpPr>
            <a:grpSpLocks/>
          </p:cNvGrpSpPr>
          <p:nvPr/>
        </p:nvGrpSpPr>
        <p:grpSpPr bwMode="auto">
          <a:xfrm>
            <a:off x="1016000" y="381000"/>
            <a:ext cx="9042400" cy="609600"/>
            <a:chOff x="480" y="240"/>
            <a:chExt cx="3168" cy="576"/>
          </a:xfrm>
        </p:grpSpPr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480" y="240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480" y="384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480" y="528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480" y="672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480" y="816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1040" name="Rectangle 16" descr="04"/>
          <p:cNvSpPr>
            <a:spLocks noChangeArrowheads="1"/>
          </p:cNvSpPr>
          <p:nvPr/>
        </p:nvSpPr>
        <p:spPr bwMode="gray">
          <a:xfrm rot="1760290">
            <a:off x="10684933" y="263525"/>
            <a:ext cx="1202267" cy="901700"/>
          </a:xfrm>
          <a:prstGeom prst="rect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41" name="Rectangle 17" descr="03"/>
          <p:cNvSpPr>
            <a:spLocks noChangeArrowheads="1"/>
          </p:cNvSpPr>
          <p:nvPr/>
        </p:nvSpPr>
        <p:spPr bwMode="gray">
          <a:xfrm rot="682726">
            <a:off x="9711267" y="211138"/>
            <a:ext cx="1363133" cy="102235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038" name="Picture 19" descr="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29333" y="0"/>
            <a:ext cx="25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8" descr="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565467" y="193676"/>
            <a:ext cx="22013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69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8" descr="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b="6250"/>
          <a:stretch>
            <a:fillRect/>
          </a:stretch>
        </p:blipFill>
        <p:spPr bwMode="gray">
          <a:xfrm>
            <a:off x="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Freeform 29"/>
          <p:cNvSpPr>
            <a:spLocks/>
          </p:cNvSpPr>
          <p:nvPr/>
        </p:nvSpPr>
        <p:spPr bwMode="ltGray">
          <a:xfrm>
            <a:off x="304800" y="0"/>
            <a:ext cx="11887200" cy="6883400"/>
          </a:xfrm>
          <a:custGeom>
            <a:avLst/>
            <a:gdLst>
              <a:gd name="T0" fmla="*/ 312 w 5480"/>
              <a:gd name="T1" fmla="*/ 4336 h 4336"/>
              <a:gd name="T2" fmla="*/ 0 w 5480"/>
              <a:gd name="T3" fmla="*/ 0 h 4336"/>
              <a:gd name="T4" fmla="*/ 5480 w 5480"/>
              <a:gd name="T5" fmla="*/ 0 h 4336"/>
              <a:gd name="T6" fmla="*/ 5480 w 5480"/>
              <a:gd name="T7" fmla="*/ 4320 h 4336"/>
              <a:gd name="T8" fmla="*/ 312 w 5480"/>
              <a:gd name="T9" fmla="*/ 4336 h 4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0" h="4336">
                <a:moveTo>
                  <a:pt x="312" y="4336"/>
                </a:moveTo>
                <a:lnTo>
                  <a:pt x="0" y="0"/>
                </a:lnTo>
                <a:lnTo>
                  <a:pt x="5480" y="0"/>
                </a:lnTo>
                <a:lnTo>
                  <a:pt x="5480" y="4320"/>
                </a:lnTo>
                <a:lnTo>
                  <a:pt x="312" y="433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3372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76200"/>
            <a:ext cx="9245600" cy="914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759200" y="6477001"/>
            <a:ext cx="28448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705600" y="6477001"/>
            <a:ext cx="2641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03200" y="6477001"/>
            <a:ext cx="5080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15D67C-05BF-4A9B-B8D5-0AE6FF20F7B5}" type="slidenum">
              <a:rPr lang="en-US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  <p:pic>
        <p:nvPicPr>
          <p:cNvPr id="1033" name="Picture 20" descr="0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1600" y="5638800"/>
            <a:ext cx="2235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Text Box 21"/>
          <p:cNvSpPr txBox="1">
            <a:spLocks noChangeArrowheads="1"/>
          </p:cNvSpPr>
          <p:nvPr/>
        </p:nvSpPr>
        <p:spPr bwMode="gray">
          <a:xfrm>
            <a:off x="9400117" y="6465888"/>
            <a:ext cx="20129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>
                <a:solidFill>
                  <a:srgbClr val="000000"/>
                </a:solidFill>
              </a:rPr>
              <a:t>www.themegallery.com</a:t>
            </a:r>
          </a:p>
        </p:txBody>
      </p:sp>
      <p:grpSp>
        <p:nvGrpSpPr>
          <p:cNvPr id="1035" name="Group 22"/>
          <p:cNvGrpSpPr>
            <a:grpSpLocks/>
          </p:cNvGrpSpPr>
          <p:nvPr/>
        </p:nvGrpSpPr>
        <p:grpSpPr bwMode="auto">
          <a:xfrm>
            <a:off x="1016000" y="381000"/>
            <a:ext cx="9042400" cy="609600"/>
            <a:chOff x="480" y="240"/>
            <a:chExt cx="3168" cy="576"/>
          </a:xfrm>
        </p:grpSpPr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480" y="240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480" y="384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480" y="528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480" y="672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480" y="816"/>
              <a:ext cx="3168" cy="0"/>
            </a:xfrm>
            <a:prstGeom prst="line">
              <a:avLst/>
            </a:prstGeom>
            <a:noFill/>
            <a:ln w="9525">
              <a:solidFill>
                <a:schemeClr val="bg1">
                  <a:alpha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1040" name="Rectangle 16" descr="04"/>
          <p:cNvSpPr>
            <a:spLocks noChangeArrowheads="1"/>
          </p:cNvSpPr>
          <p:nvPr/>
        </p:nvSpPr>
        <p:spPr bwMode="gray">
          <a:xfrm rot="1760290">
            <a:off x="10684933" y="263525"/>
            <a:ext cx="1202267" cy="901700"/>
          </a:xfrm>
          <a:prstGeom prst="rect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41" name="Rectangle 17" descr="03"/>
          <p:cNvSpPr>
            <a:spLocks noChangeArrowheads="1"/>
          </p:cNvSpPr>
          <p:nvPr/>
        </p:nvSpPr>
        <p:spPr bwMode="gray">
          <a:xfrm rot="682726">
            <a:off x="9711267" y="211138"/>
            <a:ext cx="1363133" cy="102235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038" name="Picture 19" descr="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29333" y="0"/>
            <a:ext cx="25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8" descr="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565467" y="193676"/>
            <a:ext cx="22013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14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FD0D74-7998-43F5-9D78-BE2429918BC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53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92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0">
          <a:gsLst>
            <a:gs pos="73000">
              <a:srgbClr val="FBEAC7"/>
            </a:gs>
            <a:gs pos="100000">
              <a:srgbClr val="FEE7F2"/>
            </a:gs>
            <a:gs pos="97000">
              <a:srgbClr val="FAC77D"/>
            </a:gs>
            <a:gs pos="99000">
              <a:srgbClr val="FBA97D"/>
            </a:gs>
            <a:gs pos="9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 fontAlgn="base"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99258022-E16E-4B67-BC97-6256FB2247E8}" type="slidenum">
              <a:rPr lang="ru-RU" altLang="ru-RU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med" advClick="0">
    <p:pull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3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5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3612" y="908720"/>
            <a:ext cx="8784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i="1" dirty="0">
                <a:solidFill>
                  <a:srgbClr val="0070C0"/>
                </a:solidFill>
              </a:rPr>
              <a:t>«Үштөбе жалпы орта білім беру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i="1" dirty="0">
                <a:solidFill>
                  <a:srgbClr val="0070C0"/>
                </a:solidFill>
              </a:rPr>
              <a:t>тірек мектебі»КММ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8119" y="3136614"/>
            <a:ext cx="86757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600" b="1" i="1" dirty="0">
                <a:solidFill>
                  <a:srgbClr val="FF0000"/>
                </a:solidFill>
              </a:rPr>
              <a:t>Бастауыш сынып мұғалімі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600" b="1" i="1" dirty="0">
                <a:solidFill>
                  <a:srgbClr val="FF0000"/>
                </a:solidFill>
              </a:rPr>
              <a:t>Омирбаева Майгуль Рымбековна</a:t>
            </a:r>
          </a:p>
        </p:txBody>
      </p:sp>
    </p:spTree>
    <p:extLst>
      <p:ext uri="{BB962C8B-B14F-4D97-AF65-F5344CB8AC3E}">
        <p14:creationId xmlns:p14="http://schemas.microsoft.com/office/powerpoint/2010/main" val="41585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lii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00" y="285750"/>
            <a:ext cx="2968874" cy="41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File1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728" y="188640"/>
            <a:ext cx="1380752" cy="99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орп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2381" y="5467958"/>
            <a:ext cx="2075631" cy="127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 descr="орп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276" y="5598319"/>
            <a:ext cx="238772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 descr="File1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2862" y="3272"/>
            <a:ext cx="158339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File1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725" y="5557838"/>
            <a:ext cx="139065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5" name="WordArt 17"/>
          <p:cNvSpPr>
            <a:spLocks noChangeArrowheads="1" noChangeShapeType="1" noTextEdit="1"/>
          </p:cNvSpPr>
          <p:nvPr/>
        </p:nvSpPr>
        <p:spPr bwMode="auto">
          <a:xfrm>
            <a:off x="5638800" y="3886201"/>
            <a:ext cx="5143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7186" name="WordArt 18"/>
          <p:cNvSpPr>
            <a:spLocks noChangeArrowheads="1" noChangeShapeType="1" noTextEdit="1"/>
          </p:cNvSpPr>
          <p:nvPr/>
        </p:nvSpPr>
        <p:spPr bwMode="auto">
          <a:xfrm>
            <a:off x="8229600" y="4038601"/>
            <a:ext cx="6858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7191" name="WordArt 23"/>
          <p:cNvSpPr>
            <a:spLocks noChangeArrowheads="1" noChangeShapeType="1" noTextEdit="1"/>
          </p:cNvSpPr>
          <p:nvPr/>
        </p:nvSpPr>
        <p:spPr bwMode="auto">
          <a:xfrm>
            <a:off x="3810000" y="5715001"/>
            <a:ext cx="45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7192" name="WordArt 24"/>
          <p:cNvSpPr>
            <a:spLocks noChangeArrowheads="1" noChangeShapeType="1" noTextEdit="1"/>
          </p:cNvSpPr>
          <p:nvPr/>
        </p:nvSpPr>
        <p:spPr bwMode="auto">
          <a:xfrm>
            <a:off x="5867400" y="5867401"/>
            <a:ext cx="6858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7193" name="WordArt 25"/>
          <p:cNvSpPr>
            <a:spLocks noChangeArrowheads="1" noChangeShapeType="1" noTextEdit="1"/>
          </p:cNvSpPr>
          <p:nvPr/>
        </p:nvSpPr>
        <p:spPr bwMode="auto">
          <a:xfrm>
            <a:off x="8305800" y="5791201"/>
            <a:ext cx="609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7194" name="WordArt 26"/>
          <p:cNvSpPr>
            <a:spLocks noChangeArrowheads="1" noChangeShapeType="1" noTextEdit="1"/>
          </p:cNvSpPr>
          <p:nvPr/>
        </p:nvSpPr>
        <p:spPr bwMode="auto">
          <a:xfrm>
            <a:off x="2814452" y="1092530"/>
            <a:ext cx="8752114" cy="255249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042"/>
              </a:avLst>
            </a:prstTxWarp>
          </a:bodyPr>
          <a:lstStyle/>
          <a:p>
            <a:pPr algn="ctr"/>
            <a:r>
              <a:rPr lang="ru-RU" sz="6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ru-RU" sz="6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Түсіп</a:t>
            </a:r>
            <a:r>
              <a:rPr lang="ru-RU" sz="6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6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қалған</a:t>
            </a:r>
            <a:r>
              <a:rPr lang="ru-RU" sz="6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6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әріпті</a:t>
            </a:r>
            <a:r>
              <a:rPr lang="ru-RU" sz="6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тап”</a:t>
            </a: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4876800" y="5562600"/>
            <a:ext cx="609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7197" name="WordArt 29"/>
          <p:cNvSpPr>
            <a:spLocks noChangeArrowheads="1" noChangeShapeType="1" noTextEdit="1"/>
          </p:cNvSpPr>
          <p:nvPr/>
        </p:nvSpPr>
        <p:spPr bwMode="auto">
          <a:xfrm>
            <a:off x="7162800" y="5638800"/>
            <a:ext cx="457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7198" name="WordArt 30"/>
          <p:cNvSpPr>
            <a:spLocks noChangeArrowheads="1" noChangeShapeType="1" noTextEdit="1"/>
          </p:cNvSpPr>
          <p:nvPr/>
        </p:nvSpPr>
        <p:spPr bwMode="auto">
          <a:xfrm>
            <a:off x="9372600" y="5638800"/>
            <a:ext cx="609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8700" y="4036061"/>
            <a:ext cx="265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i="1" dirty="0">
                <a:solidFill>
                  <a:prstClr val="black"/>
                </a:solidFill>
              </a:rPr>
              <a:t>Көйл.....к</a:t>
            </a:r>
            <a:endParaRPr lang="ru-RU" sz="4800" b="1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2277" y="4636962"/>
            <a:ext cx="1669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i="1" dirty="0">
                <a:solidFill>
                  <a:prstClr val="black"/>
                </a:solidFill>
              </a:rPr>
              <a:t>қо...н</a:t>
            </a:r>
            <a:endParaRPr lang="ru-RU" sz="4800" b="1" i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9015" y="4210577"/>
            <a:ext cx="289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prstClr val="black"/>
                </a:solidFill>
              </a:rPr>
              <a:t>тоқ...лдақ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2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9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5" grpId="0" animBg="1"/>
      <p:bldP spid="7186" grpId="0" animBg="1"/>
      <p:bldP spid="7191" grpId="0" animBg="1"/>
      <p:bldP spid="7192" grpId="0" animBg="1"/>
      <p:bldP spid="7193" grpId="0" animBg="1"/>
      <p:bldP spid="7194" grpId="0" animBg="1"/>
      <p:bldP spid="7196" grpId="0" animBg="1"/>
      <p:bldP spid="7197" grpId="0" animBg="1"/>
      <p:bldP spid="7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9536" y="1569661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Олардың                     қолғабым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біздің                           ауласы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k-KZ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менің                           мұғалімдерің 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сендердің                    мектебіміз</a:t>
            </a:r>
            <a:endParaRPr lang="kk-KZ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8749" y="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Дұрыс </a:t>
            </a:r>
          </a:p>
          <a:p>
            <a:pPr algn="ctr"/>
            <a:r>
              <a:rPr lang="kk-KZ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сәйкестендір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737320"/>
            <a:ext cx="7858180" cy="6120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9736" y="129686"/>
            <a:ext cx="4287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3200" b="1" i="1" kern="0" dirty="0">
                <a:solidFill>
                  <a:srgbClr val="FF3300"/>
                </a:solidFill>
              </a:rPr>
              <a:t>Семантикалық карта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264" y="285008"/>
            <a:ext cx="11285517" cy="593766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жұрттар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Ы. </a:t>
            </a: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Алтынсарин</a:t>
            </a:r>
            <a:endParaRPr lang="ru-RU" sz="36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Ы.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Алтынсарин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білетініңді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сүйегіне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Өлеңді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Сарай не арба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сөздеріне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сипаттаманы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сүйегіне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Кәзіргі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уақыттағы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сүйегіне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Айшылық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алыс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жерлер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көзді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ашып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жұмғанша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құра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жайлы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мақал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Өлеңді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өмірмен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салыстыр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дәлелде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жұмыстарды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жүргізу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функционалдық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сауаттылықтарын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арттырамын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kk-KZ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395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884" y="487025"/>
            <a:ext cx="118761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 есім дегеніміз не?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Түсіну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Жұмбақты оқып шешуін тап. Шешуіне қатысты екі сөйлем құра. Сызбаға зат есім жайлы білгенінді жаз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Қолдану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Ребусты шешіп, шешуіндегі сөзге әңгіме құра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Талдау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Мәтінді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көшіріп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жаз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есімді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тап,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жалқы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жалпы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есімдерді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ажырат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Жинақтауы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Артық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сөзді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тап.Кітап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дәптер,қайшы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қалам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Бағалауы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Шағын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эссе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жаз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Сенің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атын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кім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Сенің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сүйікті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жануарын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бар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үшін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істей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алатындығынды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ойландың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ба?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Жануарларды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қорғауға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сенің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тигізер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үлесің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қандай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Оқушылардың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шығармашылығын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дамыту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мақсатында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бес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жолды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өлең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сурет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бойынша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әңгіме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құрастыру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тақырып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төңірегінде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өлеңдер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құрастыру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жұмыстарын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жүргіземін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453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мама сотка\IMG-20170224-WA01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9" y="997528"/>
            <a:ext cx="5545777" cy="466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ама сотка\IMG-20170224-WA0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97529"/>
            <a:ext cx="5981205" cy="48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401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мама сотка\IMG-20170224-WA00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90940"/>
            <a:ext cx="4120737" cy="280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ама сотка\IMG-20170224-WA00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65" y="290940"/>
            <a:ext cx="3764477" cy="312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6" y="3224686"/>
            <a:ext cx="4928722" cy="3106122"/>
          </a:xfrm>
          <a:prstGeom prst="rect">
            <a:avLst/>
          </a:prstGeom>
        </p:spPr>
      </p:pic>
      <p:pic>
        <p:nvPicPr>
          <p:cNvPr id="6" name="Рисунок 5" descr="D:\мама сотка\IMG-20170224-WA0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09" y="3467593"/>
            <a:ext cx="4629263" cy="3390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29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мама сотка\IMG-20170224-WA005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6" y="3099458"/>
            <a:ext cx="4750130" cy="35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ама сотка\IMG-20170224-WA00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" y="3212277"/>
            <a:ext cx="4892632" cy="364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9" y="397187"/>
            <a:ext cx="4048948" cy="2280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61" y="283630"/>
            <a:ext cx="4998974" cy="28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2" y="419338"/>
            <a:ext cx="4195946" cy="31469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03" y="219307"/>
            <a:ext cx="4729363" cy="3547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6" y="3823855"/>
            <a:ext cx="4318659" cy="28203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3" y="3566298"/>
            <a:ext cx="3503220" cy="28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8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фото кл час\майгул сабак\DSCN28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296884"/>
            <a:ext cx="4631376" cy="323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 кл час\майгул сабак\DSCN28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43" y="3367542"/>
            <a:ext cx="3934691" cy="321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925" y="296884"/>
            <a:ext cx="3998236" cy="2998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3607129"/>
            <a:ext cx="4334494" cy="3250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028" y="3607129"/>
            <a:ext cx="352379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459596" y="2029003"/>
            <a:ext cx="72728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k-KZ" sz="4800" b="1" i="1" dirty="0" smtClean="0">
                <a:solidFill>
                  <a:srgbClr val="7030A0"/>
                </a:solidFill>
              </a:rPr>
              <a:t>Функционалдық сауаттылықты топтық жұмыста      жүзеге асыру жолдары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90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папки\Майгуль\1 сынып фотопапка (3)\фото кл час\DSCN18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0189"/>
          <a:stretch/>
        </p:blipFill>
        <p:spPr bwMode="auto">
          <a:xfrm>
            <a:off x="388332" y="427416"/>
            <a:ext cx="3537346" cy="2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2 сынып\Новая папка (3)\20160217_14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87" y="4005064"/>
            <a:ext cx="3414063" cy="24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0" y="3764499"/>
            <a:ext cx="3309608" cy="256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05" y="511825"/>
            <a:ext cx="3535204" cy="27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15" y="3494606"/>
            <a:ext cx="4334494" cy="3250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300" y="-181753"/>
            <a:ext cx="5121084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9" y="139748"/>
            <a:ext cx="3826301" cy="298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33" y="3550723"/>
            <a:ext cx="3520226" cy="273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46" y="371878"/>
            <a:ext cx="3696983" cy="276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6" y="3121205"/>
            <a:ext cx="4267570" cy="355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044" y="3184381"/>
            <a:ext cx="4291956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31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"/>
            <a:ext cx="6934200" cy="765176"/>
          </a:xfrm>
        </p:spPr>
        <p:txBody>
          <a:bodyPr/>
          <a:lstStyle/>
          <a:p>
            <a:pPr algn="ctr" eaLnBrk="1" hangingPunct="1">
              <a:defRPr/>
            </a:pPr>
            <a:r>
              <a:rPr lang="kk-KZ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«Кемпірқосақ»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942255" y="4417989"/>
            <a:ext cx="8354992" cy="341333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kk-KZ" alt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Тақтадағы кемпірқосақ суретіне  ең төменгі күлгін түстен ең жоғары орналасқан қызыл түске </a:t>
            </a:r>
            <a:r>
              <a:rPr lang="kk-KZ" alt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есімдері жазылған </a:t>
            </a:r>
            <a:r>
              <a:rPr lang="kk-KZ" alt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стикерді желімдеу.</a:t>
            </a:r>
            <a:endParaRPr lang="ru-RU" altLang="ru-RU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C:\Users\Muhit\Documents\радуг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50" y="931799"/>
            <a:ext cx="9745683" cy="348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2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76201"/>
            <a:ext cx="6934200" cy="688975"/>
          </a:xfrm>
        </p:spPr>
        <p:txBody>
          <a:bodyPr/>
          <a:lstStyle/>
          <a:p>
            <a:pPr algn="ctr" eaLnBrk="1" hangingPunct="1">
              <a:defRPr/>
            </a:pPr>
            <a:r>
              <a:rPr lang="kk-KZ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«Кемпірқосақ»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2251075" y="3545610"/>
            <a:ext cx="8229600" cy="30956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kk-KZ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Тақтадағы кемпірқосақ суретіне ең төменгі күлгін түстен ең жоғары орналасқан қызыл түске </a:t>
            </a:r>
            <a:r>
              <a:rPr lang="kk-KZ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есімдері жазылған </a:t>
            </a:r>
            <a:r>
              <a:rPr lang="kk-KZ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стикерді желімдеу арқылы өздерінің сабақтағы түсінік (немесе көңіл-күй) деңгейін білдіреді.</a:t>
            </a:r>
            <a:endParaRPr lang="ru-RU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C:\Users\Muhit\Documents\радуг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50" y="765176"/>
            <a:ext cx="9144000" cy="2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33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GORD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WordArt 5"/>
          <p:cNvSpPr>
            <a:spLocks noChangeArrowheads="1" noChangeShapeType="1" noTextEdit="1"/>
          </p:cNvSpPr>
          <p:nvPr/>
        </p:nvSpPr>
        <p:spPr bwMode="auto">
          <a:xfrm>
            <a:off x="1847851" y="1916113"/>
            <a:ext cx="7345363" cy="3816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i="1" kern="1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Уақыт бөліп 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i="1" kern="1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тыңдағандарыңызға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3600" b="1" i="1" kern="10"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рахмет!</a:t>
            </a:r>
          </a:p>
        </p:txBody>
      </p:sp>
      <p:pic>
        <p:nvPicPr>
          <p:cNvPr id="167942" name="Picture 4" descr="8577757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333376"/>
            <a:ext cx="28035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04038"/>
      </p:ext>
    </p:extLst>
  </p:cSld>
  <p:clrMapOvr>
    <a:masterClrMapping/>
  </p:clrMapOvr>
  <p:transition spd="med" advClick="0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ock_of_freedom-1156673769_i_6902_fu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151063" y="3994151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 rot="-1698045">
            <a:off x="1166813" y="4004836"/>
            <a:ext cx="3486151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4000" b="1" dirty="0">
                <a:solidFill>
                  <a:prstClr val="black"/>
                </a:solidFill>
              </a:rPr>
              <a:t>  </a:t>
            </a:r>
            <a:r>
              <a:rPr lang="kk-KZ" sz="6000" b="1" dirty="0">
                <a:solidFill>
                  <a:prstClr val="black"/>
                </a:solidFill>
              </a:rPr>
              <a:t>Жүректен</a:t>
            </a:r>
            <a:r>
              <a:rPr lang="kk-KZ" sz="4800" b="1" dirty="0">
                <a:solidFill>
                  <a:prstClr val="black"/>
                </a:solidFill>
              </a:rPr>
              <a:t> 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 rot="19659735">
            <a:off x="7616496" y="3489387"/>
            <a:ext cx="3157537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4800" b="1" dirty="0">
                <a:solidFill>
                  <a:prstClr val="black"/>
                </a:solidFill>
              </a:rPr>
              <a:t>              </a:t>
            </a:r>
            <a:r>
              <a:rPr lang="kk-KZ" sz="6000" b="1" dirty="0">
                <a:solidFill>
                  <a:prstClr val="black"/>
                </a:solidFill>
              </a:rPr>
              <a:t>Жүрекке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25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380"/>
            <a:ext cx="12192000" cy="799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6" name="Picture 6" descr="Gul_flash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1479">
            <a:off x="7647566" y="3854534"/>
            <a:ext cx="2702927" cy="271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Прямоугольник 7"/>
          <p:cNvSpPr>
            <a:spLocks noChangeArrowheads="1"/>
          </p:cNvSpPr>
          <p:nvPr/>
        </p:nvSpPr>
        <p:spPr bwMode="auto">
          <a:xfrm>
            <a:off x="3024201" y="1799638"/>
            <a:ext cx="8015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k-KZ" sz="9600" b="1" dirty="0" smtClean="0">
                <a:solidFill>
                  <a:srgbClr val="FF0000"/>
                </a:solidFill>
                <a:latin typeface="Comic Sans MS" pitchFamily="66" charset="0"/>
              </a:rPr>
              <a:t>Топтасайық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5" descr="00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198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280" y="3566684"/>
            <a:ext cx="4114825" cy="28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459596" y="2029003"/>
            <a:ext cx="72728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k-KZ" sz="4800" b="1" i="1" dirty="0">
                <a:solidFill>
                  <a:srgbClr val="7030A0"/>
                </a:solidFill>
              </a:rPr>
              <a:t>Функционалдық сауаттылықты топтық жұмыста      жүзеге асыру жолдары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67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1272" y="650175"/>
            <a:ext cx="9797143" cy="4907477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Функционалы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сауаттылық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ортада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құжаттармен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банкте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сауалнама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толтыру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ақпараттармен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танысу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ортамен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тез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әлеуметтенуіне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бейімдеу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70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354" y="650175"/>
            <a:ext cx="10972800" cy="4525963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оқушыларының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сауаттылығы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пәнді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пайдалана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білуін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802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5016500" y="1344613"/>
            <a:ext cx="71438" cy="5040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TextBox 6"/>
          <p:cNvSpPr txBox="1">
            <a:spLocks noChangeArrowheads="1"/>
          </p:cNvSpPr>
          <p:nvPr/>
        </p:nvSpPr>
        <p:spPr bwMode="auto">
          <a:xfrm>
            <a:off x="1919288" y="1344614"/>
            <a:ext cx="3097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Жалаң сөйлем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TextBox 7"/>
          <p:cNvSpPr txBox="1">
            <a:spLocks noChangeArrowheads="1"/>
          </p:cNvSpPr>
          <p:nvPr/>
        </p:nvSpPr>
        <p:spPr bwMode="auto">
          <a:xfrm>
            <a:off x="1660526" y="3933825"/>
            <a:ext cx="3355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Жайылма сөйлем</a:t>
            </a: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5283200" y="1628775"/>
            <a:ext cx="531653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Ұшақ биікке көтерілді.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Айман мені кітапханада күтеді.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 жылында.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kk-KZ" altLang="ru-RU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 - жарақтың бәрі бар.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Әжем шұлық тоқыды.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 байланды.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kk-KZ" altLang="ru-RU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5123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8" y="1373332"/>
            <a:ext cx="3655854" cy="412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91" y="1373332"/>
            <a:ext cx="3473696" cy="412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20" y="422980"/>
            <a:ext cx="2075384" cy="139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85" y="422980"/>
            <a:ext cx="182170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76483"/>
      </p:ext>
    </p:extLst>
  </p:cSld>
  <p:clrMapOvr>
    <a:masterClrMapping/>
  </p:clrMapOvr>
  <p:transition spd="med" advClick="0">
    <p:pull dir="r"/>
  </p:transition>
</p:sld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ері байланыс Айман">
  <a:themeElements>
    <a:clrScheme name="Default Design 2">
      <a:dk1>
        <a:srgbClr val="000000"/>
      </a:dk1>
      <a:lt1>
        <a:srgbClr val="DCFCDE"/>
      </a:lt1>
      <a:dk2>
        <a:srgbClr val="000000"/>
      </a:dk2>
      <a:lt2>
        <a:srgbClr val="FFFFFF"/>
      </a:lt2>
      <a:accent1>
        <a:srgbClr val="AD6DD5"/>
      </a:accent1>
      <a:accent2>
        <a:srgbClr val="4AD828"/>
      </a:accent2>
      <a:accent3>
        <a:srgbClr val="EBFDEC"/>
      </a:accent3>
      <a:accent4>
        <a:srgbClr val="000000"/>
      </a:accent4>
      <a:accent5>
        <a:srgbClr val="D3BAE7"/>
      </a:accent5>
      <a:accent6>
        <a:srgbClr val="42C423"/>
      </a:accent6>
      <a:hlink>
        <a:srgbClr val="F8A858"/>
      </a:hlink>
      <a:folHlink>
        <a:srgbClr val="5FB5E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D9"/>
        </a:lt1>
        <a:dk2>
          <a:srgbClr val="000000"/>
        </a:dk2>
        <a:lt2>
          <a:srgbClr val="FFFFFF"/>
        </a:lt2>
        <a:accent1>
          <a:srgbClr val="6CD69C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BAE8CB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DCFCDE"/>
        </a:lt1>
        <a:dk2>
          <a:srgbClr val="000000"/>
        </a:dk2>
        <a:lt2>
          <a:srgbClr val="FFFFFF"/>
        </a:lt2>
        <a:accent1>
          <a:srgbClr val="AD6DD5"/>
        </a:accent1>
        <a:accent2>
          <a:srgbClr val="4AD828"/>
        </a:accent2>
        <a:accent3>
          <a:srgbClr val="EBFDEC"/>
        </a:accent3>
        <a:accent4>
          <a:srgbClr val="000000"/>
        </a:accent4>
        <a:accent5>
          <a:srgbClr val="D3BAE7"/>
        </a:accent5>
        <a:accent6>
          <a:srgbClr val="42C423"/>
        </a:accent6>
        <a:hlink>
          <a:srgbClr val="F8A858"/>
        </a:hlink>
        <a:folHlink>
          <a:srgbClr val="5FB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DCE7"/>
        </a:lt1>
        <a:dk2>
          <a:srgbClr val="000000"/>
        </a:dk2>
        <a:lt2>
          <a:srgbClr val="FFFFFF"/>
        </a:lt2>
        <a:accent1>
          <a:srgbClr val="65DADD"/>
        </a:accent1>
        <a:accent2>
          <a:srgbClr val="EB9F15"/>
        </a:accent2>
        <a:accent3>
          <a:srgbClr val="FDEBF1"/>
        </a:accent3>
        <a:accent4>
          <a:srgbClr val="000000"/>
        </a:accent4>
        <a:accent5>
          <a:srgbClr val="B8EAEB"/>
        </a:accent5>
        <a:accent6>
          <a:srgbClr val="D59012"/>
        </a:accent6>
        <a:hlink>
          <a:srgbClr val="B4D977"/>
        </a:hlink>
        <a:folHlink>
          <a:srgbClr val="F973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Кері байланыс Айман">
  <a:themeElements>
    <a:clrScheme name="Default Design 2">
      <a:dk1>
        <a:srgbClr val="000000"/>
      </a:dk1>
      <a:lt1>
        <a:srgbClr val="DCFCDE"/>
      </a:lt1>
      <a:dk2>
        <a:srgbClr val="000000"/>
      </a:dk2>
      <a:lt2>
        <a:srgbClr val="FFFFFF"/>
      </a:lt2>
      <a:accent1>
        <a:srgbClr val="AD6DD5"/>
      </a:accent1>
      <a:accent2>
        <a:srgbClr val="4AD828"/>
      </a:accent2>
      <a:accent3>
        <a:srgbClr val="EBFDEC"/>
      </a:accent3>
      <a:accent4>
        <a:srgbClr val="000000"/>
      </a:accent4>
      <a:accent5>
        <a:srgbClr val="D3BAE7"/>
      </a:accent5>
      <a:accent6>
        <a:srgbClr val="42C423"/>
      </a:accent6>
      <a:hlink>
        <a:srgbClr val="F8A858"/>
      </a:hlink>
      <a:folHlink>
        <a:srgbClr val="5FB5E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D9"/>
        </a:lt1>
        <a:dk2>
          <a:srgbClr val="000000"/>
        </a:dk2>
        <a:lt2>
          <a:srgbClr val="FFFFFF"/>
        </a:lt2>
        <a:accent1>
          <a:srgbClr val="6CD69C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BAE8CB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DCFCDE"/>
        </a:lt1>
        <a:dk2>
          <a:srgbClr val="000000"/>
        </a:dk2>
        <a:lt2>
          <a:srgbClr val="FFFFFF"/>
        </a:lt2>
        <a:accent1>
          <a:srgbClr val="AD6DD5"/>
        </a:accent1>
        <a:accent2>
          <a:srgbClr val="4AD828"/>
        </a:accent2>
        <a:accent3>
          <a:srgbClr val="EBFDEC"/>
        </a:accent3>
        <a:accent4>
          <a:srgbClr val="000000"/>
        </a:accent4>
        <a:accent5>
          <a:srgbClr val="D3BAE7"/>
        </a:accent5>
        <a:accent6>
          <a:srgbClr val="42C423"/>
        </a:accent6>
        <a:hlink>
          <a:srgbClr val="F8A858"/>
        </a:hlink>
        <a:folHlink>
          <a:srgbClr val="5FB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DCE7"/>
        </a:lt1>
        <a:dk2>
          <a:srgbClr val="000000"/>
        </a:dk2>
        <a:lt2>
          <a:srgbClr val="FFFFFF"/>
        </a:lt2>
        <a:accent1>
          <a:srgbClr val="65DADD"/>
        </a:accent1>
        <a:accent2>
          <a:srgbClr val="EB9F15"/>
        </a:accent2>
        <a:accent3>
          <a:srgbClr val="FDEBF1"/>
        </a:accent3>
        <a:accent4>
          <a:srgbClr val="000000"/>
        </a:accent4>
        <a:accent5>
          <a:srgbClr val="B8EAEB"/>
        </a:accent5>
        <a:accent6>
          <a:srgbClr val="D59012"/>
        </a:accent6>
        <a:hlink>
          <a:srgbClr val="B4D977"/>
        </a:hlink>
        <a:folHlink>
          <a:srgbClr val="F973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304</Words>
  <Application>Microsoft Office PowerPoint</Application>
  <PresentationFormat>Широкоэкранный</PresentationFormat>
  <Paragraphs>72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24</vt:i4>
      </vt:variant>
    </vt:vector>
  </HeadingPairs>
  <TitlesOfParts>
    <vt:vector size="45" baseType="lpstr">
      <vt:lpstr>Arial</vt:lpstr>
      <vt:lpstr>Calibri</vt:lpstr>
      <vt:lpstr>Comic Sans MS</vt:lpstr>
      <vt:lpstr>Constantia</vt:lpstr>
      <vt:lpstr>Georgia</vt:lpstr>
      <vt:lpstr>Times New Roman</vt:lpstr>
      <vt:lpstr>Wingdings</vt:lpstr>
      <vt:lpstr>Wingdings 2</vt:lpstr>
      <vt:lpstr>1_Тема Office</vt:lpstr>
      <vt:lpstr>2_Тема Office</vt:lpstr>
      <vt:lpstr>3_Тема Office</vt:lpstr>
      <vt:lpstr>Кері байланыс Айман</vt:lpstr>
      <vt:lpstr>1_Кері байланыс Айман</vt:lpstr>
      <vt:lpstr>2_Поток</vt:lpstr>
      <vt:lpstr>2_Оформление по умолчанию</vt:lpstr>
      <vt:lpstr>5_Тема Office</vt:lpstr>
      <vt:lpstr>Тема Office</vt:lpstr>
      <vt:lpstr>4_Тема Office</vt:lpstr>
      <vt:lpstr>6_Тема Office</vt:lpstr>
      <vt:lpstr>7_Тема Office</vt:lpstr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«Кемпірқосақ»</vt:lpstr>
      <vt:lpstr>«Кемпірқосақ»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майгуль омирбаева</dc:creator>
  <cp:lastModifiedBy>майгуль омирбаева</cp:lastModifiedBy>
  <cp:revision>19</cp:revision>
  <dcterms:created xsi:type="dcterms:W3CDTF">2017-03-13T19:04:32Z</dcterms:created>
  <dcterms:modified xsi:type="dcterms:W3CDTF">2017-03-15T00:15:11Z</dcterms:modified>
</cp:coreProperties>
</file>