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5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6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5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8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2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9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4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6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2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F41D-1F27-4A41-A229-BBC2937997F8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A7A5-07D8-477C-9CC7-4DFE8FCC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0" y="0"/>
            <a:ext cx="916309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4243" y="155679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УМК «Начальная школа 21 века»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Урок математики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в 1 классе № 69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Тема: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«ПРИБАВЛЕНИЕ И ВЫЧИТАНИЕ ЧИСЛА 1»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0016" y="49231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2060"/>
                </a:solidFill>
              </a:rPr>
              <a:t>Автор презентации: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</a:rPr>
              <a:t>Т. И. Туркина,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</a:rPr>
              <a:t>г. Чебоксары, 2017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033" y="908720"/>
            <a:ext cx="257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МБОУ «Гимназия №46»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учебнике №5, 6 с.31 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1" y="1556792"/>
            <a:ext cx="8828356" cy="393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6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1" y="1340768"/>
            <a:ext cx="8545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учебнике №7, 8 с.32 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5" y="1772816"/>
            <a:ext cx="889668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5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тетради №1 с.23 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1292" cy="421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7742" y="2749299"/>
            <a:ext cx="936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</a:p>
          <a:p>
            <a:r>
              <a:rPr lang="ru-RU" sz="3200" dirty="0" smtClean="0"/>
              <a:t>8</a:t>
            </a:r>
          </a:p>
          <a:p>
            <a:r>
              <a:rPr lang="ru-RU" sz="3200" dirty="0" smtClean="0"/>
              <a:t>12</a:t>
            </a:r>
          </a:p>
          <a:p>
            <a:r>
              <a:rPr lang="ru-RU" sz="3200" dirty="0" smtClean="0"/>
              <a:t>1</a:t>
            </a:r>
          </a:p>
          <a:p>
            <a:r>
              <a:rPr lang="ru-RU" sz="3200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056" y="2754773"/>
            <a:ext cx="864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</a:p>
          <a:p>
            <a:r>
              <a:rPr lang="ru-RU" sz="3200" dirty="0" smtClean="0"/>
              <a:t>0</a:t>
            </a:r>
          </a:p>
          <a:p>
            <a:r>
              <a:rPr lang="ru-RU" sz="3200" dirty="0" smtClean="0"/>
              <a:t>6</a:t>
            </a:r>
          </a:p>
          <a:p>
            <a:r>
              <a:rPr lang="ru-RU" sz="3200" dirty="0" smtClean="0"/>
              <a:t>14</a:t>
            </a:r>
          </a:p>
          <a:p>
            <a:r>
              <a:rPr lang="ru-RU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18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тетради №2 с.23 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2305"/>
            <a:ext cx="828092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300829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5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7170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4371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63988" y="2348880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17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63988" y="3068960"/>
            <a:ext cx="68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71703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44371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228887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29729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365373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0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44371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02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тетради №3 с.23 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4088"/>
            <a:ext cx="727280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708920"/>
            <a:ext cx="82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19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43058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14908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479541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70892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174034" y="335525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31842" y="411175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18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79541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9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тетради №4 с.24 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5796"/>
            <a:ext cx="85689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259632" y="3284984"/>
            <a:ext cx="144016" cy="2088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763688" y="3284984"/>
            <a:ext cx="432048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843808" y="3212976"/>
            <a:ext cx="792088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283968" y="3284984"/>
            <a:ext cx="180020" cy="4370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860032" y="3284984"/>
            <a:ext cx="1440160" cy="22322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20072" y="3356992"/>
            <a:ext cx="2016224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812360" y="3284984"/>
            <a:ext cx="0" cy="900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71800" y="3140968"/>
            <a:ext cx="352839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тетради №5 с.24 </a:t>
            </a:r>
            <a:endParaRPr lang="ru-R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3" y="1084554"/>
            <a:ext cx="864096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8411" y="519848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Вода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519848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Квас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88516" y="519848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Чай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19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тетради №6 с.24 </a:t>
            </a:r>
            <a:endParaRPr lang="ru-R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5421"/>
            <a:ext cx="8748464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78904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7890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19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03920" y="378638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15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97760" y="3786385"/>
            <a:ext cx="882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14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760036" y="3786385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13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378638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12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37890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46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700808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1) Назовите число, следующее после числа 7.</a:t>
            </a:r>
          </a:p>
          <a:p>
            <a:r>
              <a:rPr lang="ru-RU" sz="3200" b="1" dirty="0" smtClean="0"/>
              <a:t>2) Назовите число, предыдущее числу 5.</a:t>
            </a:r>
          </a:p>
          <a:p>
            <a:r>
              <a:rPr lang="ru-RU" sz="3200" b="1" dirty="0" smtClean="0"/>
              <a:t>3) Какое число при счете следует за числом 9?</a:t>
            </a:r>
          </a:p>
          <a:p>
            <a:r>
              <a:rPr lang="ru-RU" sz="3200" b="1" dirty="0" smtClean="0"/>
              <a:t>4) Покажите соседей чисел 6; 2; 8.</a:t>
            </a:r>
          </a:p>
          <a:p>
            <a:r>
              <a:rPr lang="ru-RU" sz="3200" b="1" dirty="0" smtClean="0"/>
              <a:t>5) Какое число меньше на 1, чем 5?</a:t>
            </a:r>
          </a:p>
          <a:p>
            <a:r>
              <a:rPr lang="ru-RU" sz="3200" b="1" dirty="0" smtClean="0"/>
              <a:t>6) Какое число больше на 1, чем 7?</a:t>
            </a:r>
          </a:p>
          <a:p>
            <a:r>
              <a:rPr lang="ru-RU" sz="3200" b="1" dirty="0" smtClean="0"/>
              <a:t>7) Увеличьте 8 на 1.</a:t>
            </a:r>
          </a:p>
          <a:p>
            <a:r>
              <a:rPr lang="ru-RU" sz="3200" b="1" dirty="0" smtClean="0"/>
              <a:t>8) Уменьшите 6 на 1.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Арифметический диктант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252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8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тетради № 7 с.24 </a:t>
            </a:r>
            <a:endParaRPr lang="ru-RU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3275"/>
            <a:ext cx="8784976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6416" y="328498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V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75608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/>
              <a:t>Итог урока</a:t>
            </a:r>
          </a:p>
          <a:p>
            <a:pPr algn="ctr"/>
            <a:endParaRPr lang="ru-RU" sz="4400" b="1" dirty="0" smtClean="0"/>
          </a:p>
          <a:p>
            <a:r>
              <a:rPr lang="ru-RU" sz="3200" dirty="0" smtClean="0"/>
              <a:t>– С какими новыми понятиями вы познакомились сегодня на уроке?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08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33265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Устный </a:t>
            </a:r>
            <a:r>
              <a:rPr lang="ru-RU" sz="4400" b="1" dirty="0" smtClean="0"/>
              <a:t>счёт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 … 1 = 5               5 … … = 0             5 … … = 2</a:t>
            </a:r>
          </a:p>
          <a:p>
            <a:r>
              <a:rPr lang="ru-RU" sz="3600" b="1" dirty="0" smtClean="0"/>
              <a:t>5 … 1 = 4               4 … … = 5             4 … … = 1</a:t>
            </a:r>
          </a:p>
          <a:p>
            <a:r>
              <a:rPr lang="ru-RU" sz="3600" b="1" dirty="0" smtClean="0"/>
              <a:t>8 … 1 = 9               7 … … = 6             1 … … = 6</a:t>
            </a:r>
          </a:p>
          <a:p>
            <a:r>
              <a:rPr lang="ru-RU" sz="3600" b="1" dirty="0" smtClean="0"/>
              <a:t>6 … 0 = 6               3 … … = 5             2 … … = 7</a:t>
            </a:r>
          </a:p>
          <a:p>
            <a:r>
              <a:rPr lang="ru-RU" sz="3600" b="1" dirty="0" smtClean="0"/>
              <a:t>5 … 2 = 3               9 … … = 9             7 … … = 0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19168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986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19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33265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Задача на смекалку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 двух тарелках было всего 10 яблок. Когда с одной тарелки переложили на другую 2 яблока, на обеих тарелках их стало поровну. Сколько яблок было на каждой тарелке?</a:t>
            </a:r>
            <a:endParaRPr lang="ru-RU" sz="2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" t="35701" r="1" b="29215"/>
          <a:stretch/>
        </p:blipFill>
        <p:spPr bwMode="auto">
          <a:xfrm>
            <a:off x="467544" y="4509120"/>
            <a:ext cx="3225565" cy="111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7" t="35701" r="1" b="29215"/>
          <a:stretch/>
        </p:blipFill>
        <p:spPr bwMode="auto">
          <a:xfrm>
            <a:off x="4644008" y="4581128"/>
            <a:ext cx="3225565" cy="111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1043608" y="4543652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1692408" y="4522680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2339346" y="4498066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1398723" y="3917719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2029981" y="3917718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5220072" y="4603993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5868872" y="4581128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6517672" y="4571123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5544472" y="4015353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18683" r="21189" b="19115"/>
          <a:stretch/>
        </p:blipFill>
        <p:spPr bwMode="auto">
          <a:xfrm>
            <a:off x="6193272" y="4000781"/>
            <a:ext cx="648800" cy="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2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1321E-7 L 0.35104 0.023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1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1321E-7 L 0.41579 -0.081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4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2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5"/>
          <a:stretch/>
        </p:blipFill>
        <p:spPr bwMode="auto">
          <a:xfrm>
            <a:off x="7033" y="2212148"/>
            <a:ext cx="9036496" cy="171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017" y="386774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 + 5                         3 + 7                               2 + 5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</a:t>
            </a:r>
            <a:r>
              <a:rPr lang="ru-RU" sz="2800" b="1" dirty="0" smtClean="0"/>
              <a:t> класс пришел Незнайка, сцепил парами вагоны по правилу игры в домино и составил примеры на сложение.</a:t>
            </a:r>
            <a:r>
              <a:rPr lang="ru-RU" sz="2800" dirty="0" smtClean="0"/>
              <a:t> </a:t>
            </a:r>
            <a:r>
              <a:rPr lang="ru-RU" sz="2800" b="1" dirty="0" smtClean="0"/>
              <a:t>Правильно </a:t>
            </a:r>
            <a:r>
              <a:rPr lang="ru-RU" sz="2800" b="1" dirty="0"/>
              <a:t>ли Незнайка сцепил </a:t>
            </a:r>
            <a:r>
              <a:rPr lang="ru-RU" sz="2800" b="1" dirty="0" smtClean="0"/>
              <a:t>вагоны?</a:t>
            </a:r>
            <a:endParaRPr lang="ru-RU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5"/>
          <a:stretch/>
        </p:blipFill>
        <p:spPr bwMode="auto">
          <a:xfrm>
            <a:off x="0" y="2212148"/>
            <a:ext cx="9036496" cy="171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2" t="2102" r="69648"/>
          <a:stretch/>
        </p:blipFill>
        <p:spPr bwMode="auto">
          <a:xfrm>
            <a:off x="406400" y="4402401"/>
            <a:ext cx="1213272" cy="1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4204" r="85441"/>
          <a:stretch/>
        </p:blipFill>
        <p:spPr bwMode="auto">
          <a:xfrm>
            <a:off x="1547664" y="4432704"/>
            <a:ext cx="1101687" cy="164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3409" r="51787" b="27886"/>
          <a:stretch/>
        </p:blipFill>
        <p:spPr bwMode="auto">
          <a:xfrm>
            <a:off x="4211960" y="4432219"/>
            <a:ext cx="1298222" cy="163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5" t="3409" r="37421" b="27886"/>
          <a:stretch/>
        </p:blipFill>
        <p:spPr bwMode="auto">
          <a:xfrm>
            <a:off x="3205265" y="4495589"/>
            <a:ext cx="1150711" cy="163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5" t="4028" r="2145" b="35817"/>
          <a:stretch/>
        </p:blipFill>
        <p:spPr bwMode="auto">
          <a:xfrm>
            <a:off x="6298355" y="4432219"/>
            <a:ext cx="1173866" cy="142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3" t="3411" r="18195" b="35817"/>
          <a:stretch/>
        </p:blipFill>
        <p:spPr bwMode="auto">
          <a:xfrm>
            <a:off x="7441873" y="4417557"/>
            <a:ext cx="1146082" cy="144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87624" y="6051858"/>
            <a:ext cx="76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 + 3                   7 + 3                            5 + 2</a:t>
            </a:r>
            <a:endParaRPr lang="ru-RU" sz="3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27" y="223762"/>
            <a:ext cx="1253836" cy="178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8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85509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Работа над </a:t>
            </a:r>
            <a:r>
              <a:rPr lang="ru-RU" sz="4000" b="1" dirty="0" smtClean="0"/>
              <a:t>задачей.</a:t>
            </a:r>
            <a:endParaRPr lang="en-US" sz="4000" b="1" dirty="0" smtClean="0"/>
          </a:p>
          <a:p>
            <a:pPr algn="ctr"/>
            <a:r>
              <a:rPr lang="ru-RU" sz="3200" i="1" dirty="0" smtClean="0"/>
              <a:t>Запиши в тетрадь</a:t>
            </a:r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1322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 зайца взошла морковка за одну неделю и один день. За сколько дней взошла морковка?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2561297" cy="319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3284984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 + 1 = 8 дней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660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2" y="-1557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/>
              <a:t>Работа над новым </a:t>
            </a:r>
            <a:r>
              <a:rPr lang="ru-RU" sz="3200" b="1" dirty="0" smtClean="0"/>
              <a:t>материалом</a:t>
            </a:r>
          </a:p>
          <a:p>
            <a:pPr algn="ctr"/>
            <a:r>
              <a:rPr lang="ru-RU" sz="3200" b="1" dirty="0" smtClean="0"/>
              <a:t>(Работа в учебнике №1 с.31)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5998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544522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– Что мы предполагаем, называя завтра?</a:t>
            </a:r>
          </a:p>
          <a:p>
            <a:r>
              <a:rPr lang="ru-RU" sz="2000" dirty="0" smtClean="0"/>
              <a:t>– Что мы имеем в виду, называя вчера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учебнике №2, 3 с.31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2532"/>
            <a:ext cx="8424936" cy="311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Работа в учебнике №4 с.31 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7988"/>
            <a:ext cx="8795962" cy="393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5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452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туркин</dc:creator>
  <cp:lastModifiedBy>туркин</cp:lastModifiedBy>
  <cp:revision>14</cp:revision>
  <dcterms:created xsi:type="dcterms:W3CDTF">2017-02-01T14:17:43Z</dcterms:created>
  <dcterms:modified xsi:type="dcterms:W3CDTF">2017-02-01T17:41:05Z</dcterms:modified>
</cp:coreProperties>
</file>