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2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37229B-9729-40D3-8954-AD9B71621425}" type="datetimeFigureOut">
              <a:rPr lang="ru-RU" smtClean="0"/>
              <a:pPr/>
              <a:t>12.01.2010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777407-A292-4B9B-829A-B6D800605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6858000" cy="2571768"/>
          </a:xfrm>
        </p:spPr>
        <p:txBody>
          <a:bodyPr>
            <a:noAutofit/>
          </a:bodyPr>
          <a:lstStyle/>
          <a:p>
            <a:r>
              <a:rPr lang="ru-RU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Доли</a:t>
            </a:r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1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14612" y="214290"/>
            <a:ext cx="3214710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7" idx="1"/>
            <a:endCxn id="7" idx="3"/>
          </p:cNvCxnSpPr>
          <p:nvPr/>
        </p:nvCxnSpPr>
        <p:spPr>
          <a:xfrm rot="10800000" flipH="1">
            <a:off x="2714612" y="1785926"/>
            <a:ext cx="321471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714612" y="1857364"/>
            <a:ext cx="3214710" cy="15001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0" y="328612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Разделили  квадрат на 2  </a:t>
            </a:r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равные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64344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Взяли 1 такую (равную)часть.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5429264"/>
            <a:ext cx="914400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42926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Жёлтая часть составляет </a:t>
            </a:r>
            <a:r>
              <a:rPr lang="ru-RU" sz="4400" dirty="0" smtClean="0">
                <a:solidFill>
                  <a:srgbClr val="FF0000"/>
                </a:solidFill>
              </a:rPr>
              <a:t>одну вторую</a:t>
            </a:r>
          </a:p>
          <a:p>
            <a:r>
              <a:rPr lang="ru-RU" sz="4400" dirty="0" smtClean="0"/>
              <a:t> часть целого квадрата.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2330" y="5903893"/>
            <a:ext cx="3674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/>
      <p:bldP spid="12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85728"/>
            <a:ext cx="6527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ru-RU" sz="7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8992" y="357166"/>
            <a:ext cx="3596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числитель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500174"/>
            <a:ext cx="45009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знаменатель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43182"/>
            <a:ext cx="93622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Знаменатель</a:t>
            </a:r>
            <a:r>
              <a:rPr lang="ru-RU" sz="4400" b="1" dirty="0" smtClean="0"/>
              <a:t> показывает, </a:t>
            </a:r>
          </a:p>
          <a:p>
            <a:r>
              <a:rPr lang="ru-RU" sz="4400" b="1" dirty="0" smtClean="0"/>
              <a:t>на сколько равных долей </a:t>
            </a:r>
            <a:r>
              <a:rPr lang="ru-RU" sz="4400" b="1" dirty="0" smtClean="0">
                <a:solidFill>
                  <a:srgbClr val="002060"/>
                </a:solidFill>
              </a:rPr>
              <a:t>разделили.</a:t>
            </a:r>
          </a:p>
          <a:p>
            <a:endParaRPr lang="ru-RU" sz="4400" b="1" dirty="0"/>
          </a:p>
          <a:p>
            <a:r>
              <a:rPr lang="ru-RU" sz="4400" b="1" dirty="0" smtClean="0">
                <a:solidFill>
                  <a:srgbClr val="7030A0"/>
                </a:solidFill>
              </a:rPr>
              <a:t>Числитель</a:t>
            </a:r>
            <a:r>
              <a:rPr lang="ru-RU" sz="4400" b="1" dirty="0" smtClean="0"/>
              <a:t> показывает, </a:t>
            </a:r>
          </a:p>
          <a:p>
            <a:r>
              <a:rPr lang="ru-RU" sz="4400" b="1" dirty="0" smtClean="0"/>
              <a:t>сколько таких долей </a:t>
            </a:r>
            <a:r>
              <a:rPr lang="ru-RU" sz="4400" b="1" dirty="0" smtClean="0">
                <a:solidFill>
                  <a:srgbClr val="7030A0"/>
                </a:solidFill>
              </a:rPr>
              <a:t>взяли.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Сравнение долей.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143116"/>
            <a:ext cx="2771788" cy="26432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1"/>
            <a:endCxn id="5" idx="3"/>
          </p:cNvCxnSpPr>
          <p:nvPr/>
        </p:nvCxnSpPr>
        <p:spPr>
          <a:xfrm rot="10800000" flipH="1">
            <a:off x="714348" y="3464719"/>
            <a:ext cx="277178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Рисунок 8"/>
          <p:cNvCxnSpPr>
            <a:stCxn id="5" idx="0"/>
            <a:endCxn id="5" idx="2"/>
          </p:cNvCxnSpPr>
          <p:nvPr>
            <p:ph type="pic" idx="1"/>
          </p:nvPr>
        </p:nvCxnSpPr>
        <p:spPr>
          <a:xfrm rot="16200000" flipH="1">
            <a:off x="778639" y="3464719"/>
            <a:ext cx="2643206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00430" y="2143116"/>
            <a:ext cx="5845575" cy="283154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сколько  </a:t>
            </a:r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равных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долей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разделили?</a:t>
            </a:r>
          </a:p>
          <a:p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таких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долей</a:t>
            </a:r>
          </a:p>
          <a:p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взяли?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500438"/>
            <a:ext cx="1357322" cy="1285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3500438"/>
            <a:ext cx="1357322" cy="1285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43108" y="2143116"/>
            <a:ext cx="1357322" cy="1285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2143116"/>
            <a:ext cx="1357322" cy="128588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14348" y="4786322"/>
            <a:ext cx="4972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71670" y="4786322"/>
            <a:ext cx="4972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7554" y="4786322"/>
            <a:ext cx="4972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86314" y="4786322"/>
            <a:ext cx="4972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  <a:p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3570" y="4714884"/>
            <a:ext cx="15744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 1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Нашивка 22"/>
          <p:cNvSpPr/>
          <p:nvPr/>
        </p:nvSpPr>
        <p:spPr>
          <a:xfrm rot="10800000">
            <a:off x="2714612" y="5143512"/>
            <a:ext cx="556070" cy="571504"/>
          </a:xfrm>
          <a:prstGeom prst="chevron">
            <a:avLst>
              <a:gd name="adj" fmla="val 690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 rot="10800000">
            <a:off x="4071934" y="5143512"/>
            <a:ext cx="556070" cy="571504"/>
          </a:xfrm>
          <a:prstGeom prst="chevron">
            <a:avLst>
              <a:gd name="adj" fmla="val 690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 rot="10800000">
            <a:off x="1428728" y="5143512"/>
            <a:ext cx="556070" cy="571504"/>
          </a:xfrm>
          <a:prstGeom prst="chevron">
            <a:avLst>
              <a:gd name="adj" fmla="val 690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007" y="214290"/>
            <a:ext cx="868699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При сравнении долей </a:t>
            </a:r>
          </a:p>
          <a:p>
            <a:r>
              <a:rPr lang="ru-RU" sz="5400" b="1" dirty="0" smtClean="0">
                <a:solidFill>
                  <a:srgbClr val="002060"/>
                </a:solidFill>
              </a:rPr>
              <a:t>с равными знаменателями </a:t>
            </a:r>
          </a:p>
          <a:p>
            <a:pPr algn="ctr"/>
            <a:r>
              <a:rPr lang="ru-RU" sz="5400" b="1" u="sng" dirty="0" smtClean="0">
                <a:solidFill>
                  <a:srgbClr val="002060"/>
                </a:solidFill>
              </a:rPr>
              <a:t>больше</a:t>
            </a:r>
            <a:r>
              <a:rPr lang="ru-RU" sz="5400" b="1" dirty="0" smtClean="0">
                <a:solidFill>
                  <a:srgbClr val="002060"/>
                </a:solidFill>
              </a:rPr>
              <a:t> та доля (дробь),</a:t>
            </a:r>
          </a:p>
          <a:p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r>
              <a:rPr lang="ru-RU" sz="5400" b="1" u="sng" dirty="0" smtClean="0">
                <a:solidFill>
                  <a:srgbClr val="002060"/>
                </a:solidFill>
              </a:rPr>
              <a:t>числител</a:t>
            </a:r>
            <a:r>
              <a:rPr lang="ru-RU" sz="5400" b="1" dirty="0" smtClean="0">
                <a:solidFill>
                  <a:srgbClr val="002060"/>
                </a:solidFill>
              </a:rPr>
              <a:t>ь которой </a:t>
            </a:r>
            <a:r>
              <a:rPr lang="ru-RU" sz="5400" b="1" u="sng" dirty="0" smtClean="0">
                <a:solidFill>
                  <a:srgbClr val="002060"/>
                </a:solidFill>
              </a:rPr>
              <a:t>больше.</a:t>
            </a:r>
            <a:endParaRPr lang="ru-RU" sz="54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929066"/>
            <a:ext cx="3571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/>
              <a:t>1</a:t>
            </a:r>
          </a:p>
          <a:p>
            <a:r>
              <a:rPr lang="ru-RU" sz="4400" b="1" dirty="0"/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5984" y="3929066"/>
            <a:ext cx="4286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u="sng" dirty="0" smtClean="0"/>
              <a:t>3</a:t>
            </a:r>
          </a:p>
          <a:p>
            <a:r>
              <a:rPr lang="ru-RU" sz="4400" b="1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4810" y="3929066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/>
              <a:t>3</a:t>
            </a:r>
          </a:p>
          <a:p>
            <a:r>
              <a:rPr lang="ru-RU" sz="4400" b="1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6380" y="3929066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/>
              <a:t>1</a:t>
            </a:r>
          </a:p>
          <a:p>
            <a:r>
              <a:rPr lang="ru-RU" sz="4400" b="1" dirty="0"/>
              <a:t>5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4714876" y="4286256"/>
            <a:ext cx="556070" cy="571504"/>
          </a:xfrm>
          <a:prstGeom prst="chevron">
            <a:avLst>
              <a:gd name="adj" fmla="val 690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0800000">
            <a:off x="1643042" y="4286256"/>
            <a:ext cx="556070" cy="571504"/>
          </a:xfrm>
          <a:prstGeom prst="chevron">
            <a:avLst>
              <a:gd name="adj" fmla="val 690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0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Сравни дроби: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70871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2"/>
            </a:pPr>
            <a:r>
              <a:rPr lang="ru-RU" sz="4400" dirty="0" smtClean="0"/>
              <a:t>      </a:t>
            </a:r>
            <a:r>
              <a:rPr lang="ru-RU" sz="4400" u="sng" dirty="0" smtClean="0"/>
              <a:t>3 </a:t>
            </a:r>
            <a:r>
              <a:rPr lang="ru-RU" sz="4400" dirty="0" smtClean="0"/>
              <a:t>         </a:t>
            </a:r>
            <a:r>
              <a:rPr lang="ru-RU" sz="4400" u="sng" dirty="0" smtClean="0"/>
              <a:t>2 </a:t>
            </a:r>
            <a:r>
              <a:rPr lang="ru-RU" sz="4400" dirty="0" smtClean="0"/>
              <a:t>     </a:t>
            </a:r>
            <a:r>
              <a:rPr lang="ru-RU" sz="4400" u="sng" dirty="0" smtClean="0"/>
              <a:t>4 </a:t>
            </a:r>
            <a:r>
              <a:rPr lang="ru-RU" sz="4400" dirty="0" smtClean="0"/>
              <a:t>           </a:t>
            </a:r>
            <a:r>
              <a:rPr lang="ru-RU" sz="4400" u="sng" dirty="0" smtClean="0"/>
              <a:t>5</a:t>
            </a:r>
            <a:r>
              <a:rPr lang="ru-RU" sz="4400" dirty="0" smtClean="0"/>
              <a:t>      </a:t>
            </a:r>
            <a:r>
              <a:rPr lang="ru-RU" sz="4400" u="sng" dirty="0" smtClean="0"/>
              <a:t>7</a:t>
            </a:r>
          </a:p>
          <a:p>
            <a:pPr marL="342900" indent="-342900"/>
            <a:r>
              <a:rPr lang="ru-RU" sz="4400" dirty="0" smtClean="0"/>
              <a:t>4</a:t>
            </a:r>
            <a:r>
              <a:rPr lang="ru-RU" sz="4400" dirty="0" smtClean="0"/>
              <a:t> </a:t>
            </a:r>
            <a:r>
              <a:rPr lang="ru-RU" sz="4400" dirty="0" smtClean="0"/>
              <a:t>     4          5       5           8      8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538" y="3500438"/>
            <a:ext cx="593624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1</a:t>
            </a:r>
            <a:r>
              <a:rPr lang="ru-RU" sz="4800" dirty="0" smtClean="0"/>
              <a:t>       </a:t>
            </a:r>
            <a:r>
              <a:rPr lang="ru-RU" sz="4800" u="sng" dirty="0" smtClean="0"/>
              <a:t>1</a:t>
            </a:r>
            <a:r>
              <a:rPr lang="ru-RU" sz="4800" dirty="0" smtClean="0"/>
              <a:t>            </a:t>
            </a:r>
            <a:r>
              <a:rPr lang="ru-RU" sz="4800" u="sng" dirty="0" smtClean="0"/>
              <a:t>1 </a:t>
            </a:r>
            <a:r>
              <a:rPr lang="ru-RU" sz="4800" dirty="0" smtClean="0"/>
              <a:t>        </a:t>
            </a:r>
            <a:r>
              <a:rPr lang="ru-RU" sz="5400" u="sng" dirty="0" smtClean="0"/>
              <a:t>1</a:t>
            </a:r>
            <a:r>
              <a:rPr lang="ru-RU" sz="4800" dirty="0" smtClean="0"/>
              <a:t>    </a:t>
            </a:r>
            <a:endParaRPr lang="ru-RU" sz="4800" u="sng" dirty="0" smtClean="0"/>
          </a:p>
          <a:p>
            <a:r>
              <a:rPr lang="ru-RU" sz="4800" dirty="0" smtClean="0"/>
              <a:t>2       3            6         8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3717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Найти </a:t>
            </a:r>
            <a:r>
              <a:rPr lang="ru-RU" sz="4800" u="sng" dirty="0" smtClean="0"/>
              <a:t>1 </a:t>
            </a:r>
            <a:r>
              <a:rPr lang="ru-RU" sz="4800" dirty="0" smtClean="0"/>
              <a:t>от 6</a:t>
            </a:r>
          </a:p>
          <a:p>
            <a:r>
              <a:rPr lang="ru-RU" sz="4800" dirty="0" smtClean="0"/>
              <a:t> </a:t>
            </a:r>
            <a:r>
              <a:rPr lang="ru-RU" sz="4800" dirty="0" smtClean="0"/>
              <a:t>            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928802"/>
            <a:ext cx="19611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3</a:t>
            </a:r>
            <a:r>
              <a:rPr lang="ru-RU" sz="4800" dirty="0" smtClean="0"/>
              <a:t>  от12</a:t>
            </a:r>
          </a:p>
          <a:p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4071942"/>
            <a:ext cx="18216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u="sng" dirty="0" smtClean="0"/>
              <a:t>5</a:t>
            </a:r>
            <a:r>
              <a:rPr lang="ru-RU" sz="4800" dirty="0" smtClean="0"/>
              <a:t> от40</a:t>
            </a:r>
          </a:p>
          <a:p>
            <a:r>
              <a:rPr lang="ru-RU" sz="4800" dirty="0" smtClean="0"/>
              <a:t>8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76</TotalTime>
  <Words>134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Доли.</vt:lpstr>
      <vt:lpstr>Слайд 2</vt:lpstr>
      <vt:lpstr>Слайд 3</vt:lpstr>
      <vt:lpstr>Сравнение долей.</vt:lpstr>
      <vt:lpstr>Слайд 5</vt:lpstr>
      <vt:lpstr>Слайд 6</vt:lpstr>
      <vt:lpstr>Слайд 7</vt:lpstr>
    </vt:vector>
  </TitlesOfParts>
  <Company>Elemash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Доли.</dc:title>
  <dc:creator>Алексеев Сергей</dc:creator>
  <cp:lastModifiedBy>Алексеев Сергей</cp:lastModifiedBy>
  <cp:revision>9</cp:revision>
  <dcterms:created xsi:type="dcterms:W3CDTF">2009-12-22T07:00:09Z</dcterms:created>
  <dcterms:modified xsi:type="dcterms:W3CDTF">2010-01-12T07:21:20Z</dcterms:modified>
</cp:coreProperties>
</file>