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74" r:id="rId4"/>
    <p:sldId id="275" r:id="rId5"/>
    <p:sldId id="280" r:id="rId6"/>
    <p:sldId id="277" r:id="rId7"/>
    <p:sldId id="276" r:id="rId8"/>
    <p:sldId id="257" r:id="rId9"/>
    <p:sldId id="258" r:id="rId10"/>
    <p:sldId id="259" r:id="rId11"/>
    <p:sldId id="260" r:id="rId12"/>
    <p:sldId id="261" r:id="rId13"/>
    <p:sldId id="269" r:id="rId14"/>
    <p:sldId id="270" r:id="rId15"/>
    <p:sldId id="279" r:id="rId16"/>
    <p:sldId id="278" r:id="rId17"/>
    <p:sldId id="281" r:id="rId18"/>
    <p:sldId id="264" r:id="rId19"/>
    <p:sldId id="265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2455F-9C9B-4738-879B-8517A224FA5A}" type="datetimeFigureOut">
              <a:rPr lang="ru-RU" smtClean="0"/>
              <a:t>05.10.2011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07B3-B849-4BD1-8DFB-095FE0D46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0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33CC9-CC39-4CE3-91A5-951ADA5613F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 предыдущих уроках  мы познакомились с обыкновенными дробями.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C7457-460F-4E1F-B68E-6D0E014DC0A2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29600" cy="49577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Какая часть квадрата закрашена на рисунках? </a:t>
            </a:r>
          </a:p>
        </p:txBody>
      </p:sp>
      <p:pic>
        <p:nvPicPr>
          <p:cNvPr id="3075" name="Picture 5" descr="im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79565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642350" cy="36814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157788"/>
            <a:ext cx="6697663" cy="133508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47813" y="5300663"/>
            <a:ext cx="935037" cy="1063625"/>
            <a:chOff x="1020" y="3385"/>
            <a:chExt cx="499" cy="715"/>
          </a:xfrm>
        </p:grpSpPr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60</a:t>
              </a:r>
            </a:p>
          </p:txBody>
        </p:sp>
        <p:sp>
          <p:nvSpPr>
            <p:cNvPr id="6151" name="Text Box 10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100</a:t>
              </a:r>
            </a:p>
          </p:txBody>
        </p:sp>
      </p:grp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8351837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</a:rPr>
              <a:t>Длина пойманной воронятами змеи 60 см. </a:t>
            </a:r>
            <a:br>
              <a:rPr lang="ru-RU" sz="2800">
                <a:solidFill>
                  <a:srgbClr val="003300"/>
                </a:solidFill>
              </a:rPr>
            </a:br>
            <a:r>
              <a:rPr lang="ru-RU" sz="2800">
                <a:solidFill>
                  <a:srgbClr val="003300"/>
                </a:solidFill>
              </a:rPr>
              <a:t>Какую часть метра составляет длина змеи?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8642350" cy="3756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229225"/>
            <a:ext cx="6842125" cy="1400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76375" y="5373688"/>
            <a:ext cx="1223963" cy="1104900"/>
            <a:chOff x="1020" y="3385"/>
            <a:chExt cx="499" cy="696"/>
          </a:xfrm>
        </p:grpSpPr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200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1000</a:t>
              </a:r>
            </a:p>
          </p:txBody>
        </p:sp>
      </p:grp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8640762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Вес одного яблока 200 граммов.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Какую часть килограмма весит  это яблоко?</a:t>
            </a:r>
          </a:p>
        </p:txBody>
      </p:sp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8642350" cy="3756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675688" cy="3629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300663"/>
            <a:ext cx="6842125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76375" y="5373688"/>
            <a:ext cx="1081088" cy="1106487"/>
            <a:chOff x="1020" y="3385"/>
            <a:chExt cx="499" cy="695"/>
          </a:xfrm>
        </p:grpSpPr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15</a:t>
              </a:r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60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076825" y="5373688"/>
            <a:ext cx="936625" cy="1104900"/>
            <a:chOff x="1020" y="3385"/>
            <a:chExt cx="499" cy="696"/>
          </a:xfrm>
        </p:grpSpPr>
        <p:sp>
          <p:nvSpPr>
            <p:cNvPr id="8199" name="Text Box 11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45</a:t>
              </a:r>
            </a:p>
          </p:txBody>
        </p:sp>
        <p:sp>
          <p:nvSpPr>
            <p:cNvPr id="8200" name="Text Box 12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60</a:t>
              </a:r>
            </a:p>
          </p:txBody>
        </p:sp>
      </p:grp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79388" y="188913"/>
            <a:ext cx="896461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</a:rPr>
              <a:t>Воронёнок гулял один час.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</a:rPr>
              <a:t>15 минут он ловил бабочек, а остальные 45 минут учился летать.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</a:rPr>
              <a:t>Какую часть часа воронёнок ловил бабочек, а какую – учился летать?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857232"/>
            <a:ext cx="6143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Вини-Пух пошел в гости к ослику </a:t>
            </a:r>
            <a:r>
              <a:rPr lang="ru-RU" sz="4000" dirty="0" err="1" smtClean="0"/>
              <a:t>Иа</a:t>
            </a:r>
            <a:r>
              <a:rPr lang="ru-RU" sz="4000" dirty="0" smtClean="0"/>
              <a:t>. Сначала он прошел </a:t>
            </a:r>
            <a:r>
              <a:rPr lang="ru-RU" sz="4000" dirty="0" smtClean="0">
                <a:solidFill>
                  <a:srgbClr val="FF0000"/>
                </a:solidFill>
              </a:rPr>
              <a:t>2/6</a:t>
            </a:r>
            <a:r>
              <a:rPr lang="ru-RU" sz="4000" dirty="0" smtClean="0"/>
              <a:t> всего пути, а потом </a:t>
            </a:r>
            <a:r>
              <a:rPr lang="ru-RU" sz="4000" dirty="0" smtClean="0">
                <a:solidFill>
                  <a:srgbClr val="FF0000"/>
                </a:solidFill>
              </a:rPr>
              <a:t>3/6</a:t>
            </a:r>
            <a:r>
              <a:rPr lang="ru-RU" sz="4000" dirty="0" smtClean="0"/>
              <a:t> пути. Какую часть пути прошел Вини-Пух.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92893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a\</a:t>
            </a:r>
            <a:r>
              <a:rPr lang="en-US" sz="2800" dirty="0" err="1" smtClean="0"/>
              <a:t>n+b</a:t>
            </a:r>
            <a:r>
              <a:rPr lang="en-US" sz="2800" dirty="0" smtClean="0"/>
              <a:t>\n=</a:t>
            </a:r>
            <a:r>
              <a:rPr lang="en-US" sz="2800" dirty="0" err="1" smtClean="0"/>
              <a:t>a+b</a:t>
            </a:r>
            <a:r>
              <a:rPr lang="en-US" sz="2800" dirty="0" smtClean="0"/>
              <a:t>\n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00430" y="1214422"/>
            <a:ext cx="4714908" cy="4643470"/>
            <a:chOff x="2324" y="1351"/>
            <a:chExt cx="1202" cy="1202"/>
          </a:xfrm>
          <a:noFill/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2628" y="1351"/>
              <a:ext cx="598" cy="603"/>
            </a:xfrm>
            <a:custGeom>
              <a:avLst/>
              <a:gdLst/>
              <a:ahLst/>
              <a:cxnLst>
                <a:cxn ang="0">
                  <a:pos x="299" y="603"/>
                </a:cxn>
                <a:cxn ang="0">
                  <a:pos x="598" y="81"/>
                </a:cxn>
                <a:cxn ang="0">
                  <a:pos x="563" y="63"/>
                </a:cxn>
                <a:cxn ang="0">
                  <a:pos x="527" y="45"/>
                </a:cxn>
                <a:cxn ang="0">
                  <a:pos x="491" y="32"/>
                </a:cxn>
                <a:cxn ang="0">
                  <a:pos x="451" y="18"/>
                </a:cxn>
                <a:cxn ang="0">
                  <a:pos x="415" y="9"/>
                </a:cxn>
                <a:cxn ang="0">
                  <a:pos x="375" y="5"/>
                </a:cxn>
                <a:cxn ang="0">
                  <a:pos x="339" y="0"/>
                </a:cxn>
                <a:cxn ang="0">
                  <a:pos x="299" y="0"/>
                </a:cxn>
                <a:cxn ang="0">
                  <a:pos x="259" y="0"/>
                </a:cxn>
                <a:cxn ang="0">
                  <a:pos x="219" y="5"/>
                </a:cxn>
                <a:cxn ang="0">
                  <a:pos x="183" y="9"/>
                </a:cxn>
                <a:cxn ang="0">
                  <a:pos x="143" y="18"/>
                </a:cxn>
                <a:cxn ang="0">
                  <a:pos x="107" y="32"/>
                </a:cxn>
                <a:cxn ang="0">
                  <a:pos x="71" y="45"/>
                </a:cxn>
                <a:cxn ang="0">
                  <a:pos x="31" y="63"/>
                </a:cxn>
                <a:cxn ang="0">
                  <a:pos x="0" y="81"/>
                </a:cxn>
                <a:cxn ang="0">
                  <a:pos x="299" y="603"/>
                </a:cxn>
              </a:cxnLst>
              <a:rect l="0" t="0" r="r" b="b"/>
              <a:pathLst>
                <a:path w="598" h="603">
                  <a:moveTo>
                    <a:pt x="299" y="603"/>
                  </a:moveTo>
                  <a:lnTo>
                    <a:pt x="598" y="81"/>
                  </a:lnTo>
                  <a:lnTo>
                    <a:pt x="563" y="63"/>
                  </a:lnTo>
                  <a:lnTo>
                    <a:pt x="527" y="45"/>
                  </a:lnTo>
                  <a:lnTo>
                    <a:pt x="491" y="32"/>
                  </a:lnTo>
                  <a:lnTo>
                    <a:pt x="451" y="18"/>
                  </a:lnTo>
                  <a:lnTo>
                    <a:pt x="415" y="9"/>
                  </a:lnTo>
                  <a:lnTo>
                    <a:pt x="375" y="5"/>
                  </a:lnTo>
                  <a:lnTo>
                    <a:pt x="339" y="0"/>
                  </a:lnTo>
                  <a:lnTo>
                    <a:pt x="299" y="0"/>
                  </a:lnTo>
                  <a:lnTo>
                    <a:pt x="259" y="0"/>
                  </a:lnTo>
                  <a:lnTo>
                    <a:pt x="219" y="5"/>
                  </a:lnTo>
                  <a:lnTo>
                    <a:pt x="183" y="9"/>
                  </a:lnTo>
                  <a:lnTo>
                    <a:pt x="143" y="18"/>
                  </a:lnTo>
                  <a:lnTo>
                    <a:pt x="107" y="32"/>
                  </a:lnTo>
                  <a:lnTo>
                    <a:pt x="71" y="45"/>
                  </a:lnTo>
                  <a:lnTo>
                    <a:pt x="31" y="63"/>
                  </a:lnTo>
                  <a:lnTo>
                    <a:pt x="0" y="81"/>
                  </a:lnTo>
                  <a:lnTo>
                    <a:pt x="299" y="603"/>
                  </a:lnTo>
                </a:path>
              </a:pathLst>
            </a:custGeom>
            <a:grp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628" y="1950"/>
              <a:ext cx="598" cy="603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0" y="522"/>
                </a:cxn>
                <a:cxn ang="0">
                  <a:pos x="31" y="540"/>
                </a:cxn>
                <a:cxn ang="0">
                  <a:pos x="67" y="558"/>
                </a:cxn>
                <a:cxn ang="0">
                  <a:pos x="107" y="571"/>
                </a:cxn>
                <a:cxn ang="0">
                  <a:pos x="143" y="585"/>
                </a:cxn>
                <a:cxn ang="0">
                  <a:pos x="183" y="594"/>
                </a:cxn>
                <a:cxn ang="0">
                  <a:pos x="219" y="598"/>
                </a:cxn>
                <a:cxn ang="0">
                  <a:pos x="259" y="603"/>
                </a:cxn>
                <a:cxn ang="0">
                  <a:pos x="299" y="603"/>
                </a:cxn>
                <a:cxn ang="0">
                  <a:pos x="335" y="603"/>
                </a:cxn>
                <a:cxn ang="0">
                  <a:pos x="375" y="598"/>
                </a:cxn>
                <a:cxn ang="0">
                  <a:pos x="415" y="594"/>
                </a:cxn>
                <a:cxn ang="0">
                  <a:pos x="451" y="585"/>
                </a:cxn>
                <a:cxn ang="0">
                  <a:pos x="491" y="571"/>
                </a:cxn>
                <a:cxn ang="0">
                  <a:pos x="527" y="558"/>
                </a:cxn>
                <a:cxn ang="0">
                  <a:pos x="563" y="540"/>
                </a:cxn>
                <a:cxn ang="0">
                  <a:pos x="598" y="522"/>
                </a:cxn>
                <a:cxn ang="0">
                  <a:pos x="299" y="0"/>
                </a:cxn>
              </a:cxnLst>
              <a:rect l="0" t="0" r="r" b="b"/>
              <a:pathLst>
                <a:path w="598" h="603">
                  <a:moveTo>
                    <a:pt x="299" y="0"/>
                  </a:moveTo>
                  <a:lnTo>
                    <a:pt x="0" y="522"/>
                  </a:lnTo>
                  <a:lnTo>
                    <a:pt x="31" y="540"/>
                  </a:lnTo>
                  <a:lnTo>
                    <a:pt x="67" y="558"/>
                  </a:lnTo>
                  <a:lnTo>
                    <a:pt x="107" y="571"/>
                  </a:lnTo>
                  <a:lnTo>
                    <a:pt x="143" y="585"/>
                  </a:lnTo>
                  <a:lnTo>
                    <a:pt x="183" y="594"/>
                  </a:lnTo>
                  <a:lnTo>
                    <a:pt x="219" y="598"/>
                  </a:lnTo>
                  <a:lnTo>
                    <a:pt x="259" y="603"/>
                  </a:lnTo>
                  <a:lnTo>
                    <a:pt x="299" y="603"/>
                  </a:lnTo>
                  <a:lnTo>
                    <a:pt x="335" y="603"/>
                  </a:lnTo>
                  <a:lnTo>
                    <a:pt x="375" y="598"/>
                  </a:lnTo>
                  <a:lnTo>
                    <a:pt x="415" y="594"/>
                  </a:lnTo>
                  <a:lnTo>
                    <a:pt x="451" y="585"/>
                  </a:lnTo>
                  <a:lnTo>
                    <a:pt x="491" y="571"/>
                  </a:lnTo>
                  <a:lnTo>
                    <a:pt x="527" y="558"/>
                  </a:lnTo>
                  <a:lnTo>
                    <a:pt x="563" y="540"/>
                  </a:lnTo>
                  <a:lnTo>
                    <a:pt x="598" y="522"/>
                  </a:lnTo>
                  <a:lnTo>
                    <a:pt x="299" y="0"/>
                  </a:lnTo>
                </a:path>
              </a:pathLst>
            </a:custGeom>
            <a:grpFill/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324" y="1351"/>
              <a:ext cx="1202" cy="1202"/>
              <a:chOff x="2324" y="1351"/>
              <a:chExt cx="1202" cy="1202"/>
            </a:xfrm>
            <a:grpFill/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628" y="1351"/>
                <a:ext cx="598" cy="1202"/>
                <a:chOff x="3743" y="519"/>
                <a:chExt cx="598" cy="1202"/>
              </a:xfrm>
              <a:grpFill/>
            </p:grpSpPr>
            <p:sp>
              <p:nvSpPr>
                <p:cNvPr id="14" name="Freeform 14"/>
                <p:cNvSpPr>
                  <a:spLocks/>
                </p:cNvSpPr>
                <p:nvPr/>
              </p:nvSpPr>
              <p:spPr bwMode="auto">
                <a:xfrm>
                  <a:off x="3743" y="519"/>
                  <a:ext cx="598" cy="603"/>
                </a:xfrm>
                <a:custGeom>
                  <a:avLst/>
                  <a:gdLst/>
                  <a:ahLst/>
                  <a:cxnLst>
                    <a:cxn ang="0">
                      <a:pos x="299" y="603"/>
                    </a:cxn>
                    <a:cxn ang="0">
                      <a:pos x="598" y="81"/>
                    </a:cxn>
                    <a:cxn ang="0">
                      <a:pos x="563" y="63"/>
                    </a:cxn>
                    <a:cxn ang="0">
                      <a:pos x="527" y="45"/>
                    </a:cxn>
                    <a:cxn ang="0">
                      <a:pos x="491" y="32"/>
                    </a:cxn>
                    <a:cxn ang="0">
                      <a:pos x="451" y="18"/>
                    </a:cxn>
                    <a:cxn ang="0">
                      <a:pos x="415" y="9"/>
                    </a:cxn>
                    <a:cxn ang="0">
                      <a:pos x="375" y="5"/>
                    </a:cxn>
                    <a:cxn ang="0">
                      <a:pos x="339" y="0"/>
                    </a:cxn>
                    <a:cxn ang="0">
                      <a:pos x="299" y="0"/>
                    </a:cxn>
                    <a:cxn ang="0">
                      <a:pos x="259" y="0"/>
                    </a:cxn>
                    <a:cxn ang="0">
                      <a:pos x="219" y="5"/>
                    </a:cxn>
                    <a:cxn ang="0">
                      <a:pos x="183" y="9"/>
                    </a:cxn>
                    <a:cxn ang="0">
                      <a:pos x="143" y="18"/>
                    </a:cxn>
                    <a:cxn ang="0">
                      <a:pos x="107" y="32"/>
                    </a:cxn>
                    <a:cxn ang="0">
                      <a:pos x="71" y="45"/>
                    </a:cxn>
                    <a:cxn ang="0">
                      <a:pos x="31" y="63"/>
                    </a:cxn>
                    <a:cxn ang="0">
                      <a:pos x="0" y="81"/>
                    </a:cxn>
                    <a:cxn ang="0">
                      <a:pos x="299" y="603"/>
                    </a:cxn>
                  </a:cxnLst>
                  <a:rect l="0" t="0" r="r" b="b"/>
                  <a:pathLst>
                    <a:path w="598" h="603">
                      <a:moveTo>
                        <a:pt x="299" y="603"/>
                      </a:moveTo>
                      <a:lnTo>
                        <a:pt x="598" y="81"/>
                      </a:lnTo>
                      <a:lnTo>
                        <a:pt x="563" y="63"/>
                      </a:lnTo>
                      <a:lnTo>
                        <a:pt x="527" y="45"/>
                      </a:lnTo>
                      <a:lnTo>
                        <a:pt x="491" y="32"/>
                      </a:lnTo>
                      <a:lnTo>
                        <a:pt x="451" y="18"/>
                      </a:lnTo>
                      <a:lnTo>
                        <a:pt x="415" y="9"/>
                      </a:lnTo>
                      <a:lnTo>
                        <a:pt x="375" y="5"/>
                      </a:lnTo>
                      <a:lnTo>
                        <a:pt x="339" y="0"/>
                      </a:lnTo>
                      <a:lnTo>
                        <a:pt x="299" y="0"/>
                      </a:lnTo>
                      <a:lnTo>
                        <a:pt x="259" y="0"/>
                      </a:lnTo>
                      <a:lnTo>
                        <a:pt x="219" y="5"/>
                      </a:lnTo>
                      <a:lnTo>
                        <a:pt x="183" y="9"/>
                      </a:lnTo>
                      <a:lnTo>
                        <a:pt x="143" y="18"/>
                      </a:lnTo>
                      <a:lnTo>
                        <a:pt x="107" y="32"/>
                      </a:lnTo>
                      <a:lnTo>
                        <a:pt x="71" y="45"/>
                      </a:lnTo>
                      <a:lnTo>
                        <a:pt x="31" y="63"/>
                      </a:lnTo>
                      <a:lnTo>
                        <a:pt x="0" y="81"/>
                      </a:lnTo>
                      <a:lnTo>
                        <a:pt x="299" y="603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15"/>
                <p:cNvSpPr>
                  <a:spLocks/>
                </p:cNvSpPr>
                <p:nvPr/>
              </p:nvSpPr>
              <p:spPr bwMode="auto">
                <a:xfrm>
                  <a:off x="3743" y="1118"/>
                  <a:ext cx="598" cy="603"/>
                </a:xfrm>
                <a:custGeom>
                  <a:avLst/>
                  <a:gdLst/>
                  <a:ahLst/>
                  <a:cxnLst>
                    <a:cxn ang="0">
                      <a:pos x="299" y="0"/>
                    </a:cxn>
                    <a:cxn ang="0">
                      <a:pos x="0" y="522"/>
                    </a:cxn>
                    <a:cxn ang="0">
                      <a:pos x="31" y="540"/>
                    </a:cxn>
                    <a:cxn ang="0">
                      <a:pos x="67" y="558"/>
                    </a:cxn>
                    <a:cxn ang="0">
                      <a:pos x="107" y="571"/>
                    </a:cxn>
                    <a:cxn ang="0">
                      <a:pos x="143" y="585"/>
                    </a:cxn>
                    <a:cxn ang="0">
                      <a:pos x="183" y="594"/>
                    </a:cxn>
                    <a:cxn ang="0">
                      <a:pos x="219" y="598"/>
                    </a:cxn>
                    <a:cxn ang="0">
                      <a:pos x="259" y="603"/>
                    </a:cxn>
                    <a:cxn ang="0">
                      <a:pos x="299" y="603"/>
                    </a:cxn>
                    <a:cxn ang="0">
                      <a:pos x="335" y="603"/>
                    </a:cxn>
                    <a:cxn ang="0">
                      <a:pos x="375" y="598"/>
                    </a:cxn>
                    <a:cxn ang="0">
                      <a:pos x="415" y="594"/>
                    </a:cxn>
                    <a:cxn ang="0">
                      <a:pos x="451" y="585"/>
                    </a:cxn>
                    <a:cxn ang="0">
                      <a:pos x="491" y="571"/>
                    </a:cxn>
                    <a:cxn ang="0">
                      <a:pos x="527" y="558"/>
                    </a:cxn>
                    <a:cxn ang="0">
                      <a:pos x="563" y="540"/>
                    </a:cxn>
                    <a:cxn ang="0">
                      <a:pos x="598" y="522"/>
                    </a:cxn>
                    <a:cxn ang="0">
                      <a:pos x="299" y="0"/>
                    </a:cxn>
                  </a:cxnLst>
                  <a:rect l="0" t="0" r="r" b="b"/>
                  <a:pathLst>
                    <a:path w="598" h="603">
                      <a:moveTo>
                        <a:pt x="299" y="0"/>
                      </a:moveTo>
                      <a:lnTo>
                        <a:pt x="0" y="522"/>
                      </a:lnTo>
                      <a:lnTo>
                        <a:pt x="31" y="540"/>
                      </a:lnTo>
                      <a:lnTo>
                        <a:pt x="67" y="558"/>
                      </a:lnTo>
                      <a:lnTo>
                        <a:pt x="107" y="571"/>
                      </a:lnTo>
                      <a:lnTo>
                        <a:pt x="143" y="585"/>
                      </a:lnTo>
                      <a:lnTo>
                        <a:pt x="183" y="594"/>
                      </a:lnTo>
                      <a:lnTo>
                        <a:pt x="219" y="598"/>
                      </a:lnTo>
                      <a:lnTo>
                        <a:pt x="259" y="603"/>
                      </a:lnTo>
                      <a:lnTo>
                        <a:pt x="299" y="603"/>
                      </a:lnTo>
                      <a:lnTo>
                        <a:pt x="335" y="603"/>
                      </a:lnTo>
                      <a:lnTo>
                        <a:pt x="375" y="598"/>
                      </a:lnTo>
                      <a:lnTo>
                        <a:pt x="415" y="594"/>
                      </a:lnTo>
                      <a:lnTo>
                        <a:pt x="451" y="585"/>
                      </a:lnTo>
                      <a:lnTo>
                        <a:pt x="491" y="571"/>
                      </a:lnTo>
                      <a:lnTo>
                        <a:pt x="527" y="558"/>
                      </a:lnTo>
                      <a:lnTo>
                        <a:pt x="563" y="540"/>
                      </a:lnTo>
                      <a:lnTo>
                        <a:pt x="598" y="522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324" y="1428"/>
                <a:ext cx="1202" cy="1044"/>
                <a:chOff x="3439" y="596"/>
                <a:chExt cx="1202" cy="1044"/>
              </a:xfrm>
              <a:grpFill/>
            </p:grpSpPr>
            <p:sp>
              <p:nvSpPr>
                <p:cNvPr id="10" name="Freeform 17"/>
                <p:cNvSpPr>
                  <a:spLocks/>
                </p:cNvSpPr>
                <p:nvPr/>
              </p:nvSpPr>
              <p:spPr bwMode="auto">
                <a:xfrm>
                  <a:off x="4042" y="596"/>
                  <a:ext cx="599" cy="522"/>
                </a:xfrm>
                <a:custGeom>
                  <a:avLst/>
                  <a:gdLst/>
                  <a:ahLst/>
                  <a:cxnLst>
                    <a:cxn ang="0">
                      <a:pos x="0" y="522"/>
                    </a:cxn>
                    <a:cxn ang="0">
                      <a:pos x="599" y="522"/>
                    </a:cxn>
                    <a:cxn ang="0">
                      <a:pos x="599" y="481"/>
                    </a:cxn>
                    <a:cxn ang="0">
                      <a:pos x="594" y="445"/>
                    </a:cxn>
                    <a:cxn ang="0">
                      <a:pos x="585" y="405"/>
                    </a:cxn>
                    <a:cxn ang="0">
                      <a:pos x="576" y="369"/>
                    </a:cxn>
                    <a:cxn ang="0">
                      <a:pos x="567" y="328"/>
                    </a:cxn>
                    <a:cxn ang="0">
                      <a:pos x="554" y="292"/>
                    </a:cxn>
                    <a:cxn ang="0">
                      <a:pos x="536" y="256"/>
                    </a:cxn>
                    <a:cxn ang="0">
                      <a:pos x="518" y="225"/>
                    </a:cxn>
                    <a:cxn ang="0">
                      <a:pos x="496" y="189"/>
                    </a:cxn>
                    <a:cxn ang="0">
                      <a:pos x="474" y="157"/>
                    </a:cxn>
                    <a:cxn ang="0">
                      <a:pos x="451" y="126"/>
                    </a:cxn>
                    <a:cxn ang="0">
                      <a:pos x="424" y="99"/>
                    </a:cxn>
                    <a:cxn ang="0">
                      <a:pos x="393" y="72"/>
                    </a:cxn>
                    <a:cxn ang="0">
                      <a:pos x="366" y="45"/>
                    </a:cxn>
                    <a:cxn ang="0">
                      <a:pos x="331" y="22"/>
                    </a:cxn>
                    <a:cxn ang="0">
                      <a:pos x="299" y="0"/>
                    </a:cxn>
                    <a:cxn ang="0">
                      <a:pos x="0" y="522"/>
                    </a:cxn>
                  </a:cxnLst>
                  <a:rect l="0" t="0" r="r" b="b"/>
                  <a:pathLst>
                    <a:path w="599" h="522">
                      <a:moveTo>
                        <a:pt x="0" y="522"/>
                      </a:moveTo>
                      <a:lnTo>
                        <a:pt x="599" y="522"/>
                      </a:lnTo>
                      <a:lnTo>
                        <a:pt x="599" y="481"/>
                      </a:lnTo>
                      <a:lnTo>
                        <a:pt x="594" y="445"/>
                      </a:lnTo>
                      <a:lnTo>
                        <a:pt x="585" y="405"/>
                      </a:lnTo>
                      <a:lnTo>
                        <a:pt x="576" y="369"/>
                      </a:lnTo>
                      <a:lnTo>
                        <a:pt x="567" y="328"/>
                      </a:lnTo>
                      <a:lnTo>
                        <a:pt x="554" y="292"/>
                      </a:lnTo>
                      <a:lnTo>
                        <a:pt x="536" y="256"/>
                      </a:lnTo>
                      <a:lnTo>
                        <a:pt x="518" y="225"/>
                      </a:lnTo>
                      <a:lnTo>
                        <a:pt x="496" y="189"/>
                      </a:lnTo>
                      <a:lnTo>
                        <a:pt x="474" y="157"/>
                      </a:lnTo>
                      <a:lnTo>
                        <a:pt x="451" y="126"/>
                      </a:lnTo>
                      <a:lnTo>
                        <a:pt x="424" y="99"/>
                      </a:lnTo>
                      <a:lnTo>
                        <a:pt x="393" y="72"/>
                      </a:lnTo>
                      <a:lnTo>
                        <a:pt x="366" y="45"/>
                      </a:lnTo>
                      <a:lnTo>
                        <a:pt x="331" y="22"/>
                      </a:lnTo>
                      <a:lnTo>
                        <a:pt x="299" y="0"/>
                      </a:lnTo>
                      <a:lnTo>
                        <a:pt x="0" y="522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18"/>
                <p:cNvSpPr>
                  <a:spLocks/>
                </p:cNvSpPr>
                <p:nvPr/>
              </p:nvSpPr>
              <p:spPr bwMode="auto">
                <a:xfrm>
                  <a:off x="4042" y="1118"/>
                  <a:ext cx="599" cy="5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9" y="522"/>
                    </a:cxn>
                    <a:cxn ang="0">
                      <a:pos x="331" y="504"/>
                    </a:cxn>
                    <a:cxn ang="0">
                      <a:pos x="362" y="481"/>
                    </a:cxn>
                    <a:cxn ang="0">
                      <a:pos x="393" y="454"/>
                    </a:cxn>
                    <a:cxn ang="0">
                      <a:pos x="424" y="427"/>
                    </a:cxn>
                    <a:cxn ang="0">
                      <a:pos x="451" y="400"/>
                    </a:cxn>
                    <a:cxn ang="0">
                      <a:pos x="474" y="369"/>
                    </a:cxn>
                    <a:cxn ang="0">
                      <a:pos x="496" y="337"/>
                    </a:cxn>
                    <a:cxn ang="0">
                      <a:pos x="518" y="301"/>
                    </a:cxn>
                    <a:cxn ang="0">
                      <a:pos x="536" y="270"/>
                    </a:cxn>
                    <a:cxn ang="0">
                      <a:pos x="550" y="234"/>
                    </a:cxn>
                    <a:cxn ang="0">
                      <a:pos x="567" y="198"/>
                    </a:cxn>
                    <a:cxn ang="0">
                      <a:pos x="576" y="157"/>
                    </a:cxn>
                    <a:cxn ang="0">
                      <a:pos x="585" y="121"/>
                    </a:cxn>
                    <a:cxn ang="0">
                      <a:pos x="594" y="81"/>
                    </a:cxn>
                    <a:cxn ang="0">
                      <a:pos x="599" y="40"/>
                    </a:cxn>
                    <a:cxn ang="0">
                      <a:pos x="59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9" h="522">
                      <a:moveTo>
                        <a:pt x="0" y="0"/>
                      </a:moveTo>
                      <a:lnTo>
                        <a:pt x="299" y="522"/>
                      </a:lnTo>
                      <a:lnTo>
                        <a:pt x="331" y="504"/>
                      </a:lnTo>
                      <a:lnTo>
                        <a:pt x="362" y="481"/>
                      </a:lnTo>
                      <a:lnTo>
                        <a:pt x="393" y="454"/>
                      </a:lnTo>
                      <a:lnTo>
                        <a:pt x="424" y="427"/>
                      </a:lnTo>
                      <a:lnTo>
                        <a:pt x="451" y="400"/>
                      </a:lnTo>
                      <a:lnTo>
                        <a:pt x="474" y="369"/>
                      </a:lnTo>
                      <a:lnTo>
                        <a:pt x="496" y="337"/>
                      </a:lnTo>
                      <a:lnTo>
                        <a:pt x="518" y="301"/>
                      </a:lnTo>
                      <a:lnTo>
                        <a:pt x="536" y="270"/>
                      </a:lnTo>
                      <a:lnTo>
                        <a:pt x="550" y="234"/>
                      </a:lnTo>
                      <a:lnTo>
                        <a:pt x="567" y="198"/>
                      </a:lnTo>
                      <a:lnTo>
                        <a:pt x="576" y="157"/>
                      </a:lnTo>
                      <a:lnTo>
                        <a:pt x="585" y="121"/>
                      </a:lnTo>
                      <a:lnTo>
                        <a:pt x="594" y="81"/>
                      </a:lnTo>
                      <a:lnTo>
                        <a:pt x="599" y="40"/>
                      </a:lnTo>
                      <a:lnTo>
                        <a:pt x="599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19"/>
                <p:cNvSpPr>
                  <a:spLocks/>
                </p:cNvSpPr>
                <p:nvPr/>
              </p:nvSpPr>
              <p:spPr bwMode="auto">
                <a:xfrm>
                  <a:off x="3439" y="1118"/>
                  <a:ext cx="603" cy="522"/>
                </a:xfrm>
                <a:custGeom>
                  <a:avLst/>
                  <a:gdLst/>
                  <a:ahLst/>
                  <a:cxnLst>
                    <a:cxn ang="0">
                      <a:pos x="603" y="0"/>
                    </a:cxn>
                    <a:cxn ang="0">
                      <a:pos x="0" y="0"/>
                    </a:cxn>
                    <a:cxn ang="0">
                      <a:pos x="5" y="40"/>
                    </a:cxn>
                    <a:cxn ang="0">
                      <a:pos x="9" y="81"/>
                    </a:cxn>
                    <a:cxn ang="0">
                      <a:pos x="14" y="117"/>
                    </a:cxn>
                    <a:cxn ang="0">
                      <a:pos x="23" y="157"/>
                    </a:cxn>
                    <a:cxn ang="0">
                      <a:pos x="36" y="193"/>
                    </a:cxn>
                    <a:cxn ang="0">
                      <a:pos x="49" y="229"/>
                    </a:cxn>
                    <a:cxn ang="0">
                      <a:pos x="63" y="265"/>
                    </a:cxn>
                    <a:cxn ang="0">
                      <a:pos x="85" y="301"/>
                    </a:cxn>
                    <a:cxn ang="0">
                      <a:pos x="103" y="333"/>
                    </a:cxn>
                    <a:cxn ang="0">
                      <a:pos x="125" y="369"/>
                    </a:cxn>
                    <a:cxn ang="0">
                      <a:pos x="152" y="396"/>
                    </a:cxn>
                    <a:cxn ang="0">
                      <a:pos x="179" y="427"/>
                    </a:cxn>
                    <a:cxn ang="0">
                      <a:pos x="206" y="454"/>
                    </a:cxn>
                    <a:cxn ang="0">
                      <a:pos x="237" y="477"/>
                    </a:cxn>
                    <a:cxn ang="0">
                      <a:pos x="268" y="504"/>
                    </a:cxn>
                    <a:cxn ang="0">
                      <a:pos x="304" y="522"/>
                    </a:cxn>
                    <a:cxn ang="0">
                      <a:pos x="603" y="0"/>
                    </a:cxn>
                  </a:cxnLst>
                  <a:rect l="0" t="0" r="r" b="b"/>
                  <a:pathLst>
                    <a:path w="603" h="522">
                      <a:moveTo>
                        <a:pt x="603" y="0"/>
                      </a:moveTo>
                      <a:lnTo>
                        <a:pt x="0" y="0"/>
                      </a:lnTo>
                      <a:lnTo>
                        <a:pt x="5" y="40"/>
                      </a:lnTo>
                      <a:lnTo>
                        <a:pt x="9" y="81"/>
                      </a:lnTo>
                      <a:lnTo>
                        <a:pt x="14" y="117"/>
                      </a:lnTo>
                      <a:lnTo>
                        <a:pt x="23" y="157"/>
                      </a:lnTo>
                      <a:lnTo>
                        <a:pt x="36" y="193"/>
                      </a:lnTo>
                      <a:lnTo>
                        <a:pt x="49" y="229"/>
                      </a:lnTo>
                      <a:lnTo>
                        <a:pt x="63" y="265"/>
                      </a:lnTo>
                      <a:lnTo>
                        <a:pt x="85" y="301"/>
                      </a:lnTo>
                      <a:lnTo>
                        <a:pt x="103" y="333"/>
                      </a:lnTo>
                      <a:lnTo>
                        <a:pt x="125" y="369"/>
                      </a:lnTo>
                      <a:lnTo>
                        <a:pt x="152" y="396"/>
                      </a:lnTo>
                      <a:lnTo>
                        <a:pt x="179" y="427"/>
                      </a:lnTo>
                      <a:lnTo>
                        <a:pt x="206" y="454"/>
                      </a:lnTo>
                      <a:lnTo>
                        <a:pt x="237" y="477"/>
                      </a:lnTo>
                      <a:lnTo>
                        <a:pt x="268" y="504"/>
                      </a:lnTo>
                      <a:lnTo>
                        <a:pt x="304" y="522"/>
                      </a:lnTo>
                      <a:lnTo>
                        <a:pt x="603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20"/>
                <p:cNvSpPr>
                  <a:spLocks/>
                </p:cNvSpPr>
                <p:nvPr/>
              </p:nvSpPr>
              <p:spPr bwMode="auto">
                <a:xfrm>
                  <a:off x="3439" y="596"/>
                  <a:ext cx="599" cy="522"/>
                </a:xfrm>
                <a:custGeom>
                  <a:avLst/>
                  <a:gdLst/>
                  <a:ahLst/>
                  <a:cxnLst>
                    <a:cxn ang="0">
                      <a:pos x="599" y="522"/>
                    </a:cxn>
                    <a:cxn ang="0">
                      <a:pos x="300" y="0"/>
                    </a:cxn>
                    <a:cxn ang="0">
                      <a:pos x="268" y="18"/>
                    </a:cxn>
                    <a:cxn ang="0">
                      <a:pos x="233" y="40"/>
                    </a:cxn>
                    <a:cxn ang="0">
                      <a:pos x="206" y="67"/>
                    </a:cxn>
                    <a:cxn ang="0">
                      <a:pos x="175" y="94"/>
                    </a:cxn>
                    <a:cxn ang="0">
                      <a:pos x="148" y="121"/>
                    </a:cxn>
                    <a:cxn ang="0">
                      <a:pos x="125" y="153"/>
                    </a:cxn>
                    <a:cxn ang="0">
                      <a:pos x="103" y="184"/>
                    </a:cxn>
                    <a:cxn ang="0">
                      <a:pos x="81" y="220"/>
                    </a:cxn>
                    <a:cxn ang="0">
                      <a:pos x="63" y="252"/>
                    </a:cxn>
                    <a:cxn ang="0">
                      <a:pos x="45" y="288"/>
                    </a:cxn>
                    <a:cxn ang="0">
                      <a:pos x="32" y="324"/>
                    </a:cxn>
                    <a:cxn ang="0">
                      <a:pos x="23" y="364"/>
                    </a:cxn>
                    <a:cxn ang="0">
                      <a:pos x="14" y="400"/>
                    </a:cxn>
                    <a:cxn ang="0">
                      <a:pos x="5" y="441"/>
                    </a:cxn>
                    <a:cxn ang="0">
                      <a:pos x="0" y="481"/>
                    </a:cxn>
                    <a:cxn ang="0">
                      <a:pos x="0" y="522"/>
                    </a:cxn>
                    <a:cxn ang="0">
                      <a:pos x="599" y="522"/>
                    </a:cxn>
                  </a:cxnLst>
                  <a:rect l="0" t="0" r="r" b="b"/>
                  <a:pathLst>
                    <a:path w="599" h="522">
                      <a:moveTo>
                        <a:pt x="599" y="522"/>
                      </a:moveTo>
                      <a:lnTo>
                        <a:pt x="300" y="0"/>
                      </a:lnTo>
                      <a:lnTo>
                        <a:pt x="268" y="18"/>
                      </a:lnTo>
                      <a:lnTo>
                        <a:pt x="233" y="40"/>
                      </a:lnTo>
                      <a:lnTo>
                        <a:pt x="206" y="67"/>
                      </a:lnTo>
                      <a:lnTo>
                        <a:pt x="175" y="94"/>
                      </a:lnTo>
                      <a:lnTo>
                        <a:pt x="148" y="121"/>
                      </a:lnTo>
                      <a:lnTo>
                        <a:pt x="125" y="153"/>
                      </a:lnTo>
                      <a:lnTo>
                        <a:pt x="103" y="184"/>
                      </a:lnTo>
                      <a:lnTo>
                        <a:pt x="81" y="220"/>
                      </a:lnTo>
                      <a:lnTo>
                        <a:pt x="63" y="252"/>
                      </a:lnTo>
                      <a:lnTo>
                        <a:pt x="45" y="288"/>
                      </a:lnTo>
                      <a:lnTo>
                        <a:pt x="32" y="324"/>
                      </a:lnTo>
                      <a:lnTo>
                        <a:pt x="23" y="364"/>
                      </a:lnTo>
                      <a:lnTo>
                        <a:pt x="14" y="400"/>
                      </a:lnTo>
                      <a:lnTo>
                        <a:pt x="5" y="441"/>
                      </a:lnTo>
                      <a:lnTo>
                        <a:pt x="0" y="481"/>
                      </a:lnTo>
                      <a:lnTo>
                        <a:pt x="0" y="522"/>
                      </a:lnTo>
                      <a:lnTo>
                        <a:pt x="599" y="522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571480"/>
            <a:ext cx="52864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  </a:t>
            </a:r>
            <a:r>
              <a:rPr lang="ru-RU" sz="3600" dirty="0" smtClean="0"/>
              <a:t>7/12 + 3/1</a:t>
            </a:r>
            <a:r>
              <a:rPr lang="en-US" sz="3600" dirty="0" smtClean="0"/>
              <a:t>2</a:t>
            </a:r>
          </a:p>
          <a:p>
            <a:pPr algn="just"/>
            <a:r>
              <a:rPr lang="ru-RU" sz="3600" dirty="0" smtClean="0"/>
              <a:t>  9/14 – 6/14</a:t>
            </a:r>
            <a:endParaRPr lang="en-US" sz="3600" dirty="0" smtClean="0"/>
          </a:p>
          <a:p>
            <a:pPr algn="just"/>
            <a:r>
              <a:rPr lang="ru-RU" sz="3600" dirty="0" smtClean="0"/>
              <a:t>  18/75 + 30/75</a:t>
            </a:r>
          </a:p>
          <a:p>
            <a:pPr algn="just"/>
            <a:r>
              <a:rPr lang="ru-RU" sz="3600" dirty="0" smtClean="0"/>
              <a:t>  6/12 + 5/8</a:t>
            </a:r>
          </a:p>
          <a:p>
            <a:pPr algn="just"/>
            <a:r>
              <a:rPr lang="ru-RU" sz="3600" dirty="0" smtClean="0"/>
              <a:t>  3/7 + 3/5</a:t>
            </a:r>
          </a:p>
          <a:p>
            <a:pPr algn="just"/>
            <a:r>
              <a:rPr lang="ru-RU" sz="3600" dirty="0" smtClean="0"/>
              <a:t>  7/30 </a:t>
            </a:r>
            <a:r>
              <a:rPr lang="ru-RU" sz="3600" dirty="0" err="1" smtClean="0"/>
              <a:t>х</a:t>
            </a:r>
            <a:r>
              <a:rPr lang="ru-RU" sz="3600" dirty="0" smtClean="0"/>
              <a:t> 3</a:t>
            </a:r>
          </a:p>
          <a:p>
            <a:pPr algn="just"/>
            <a:r>
              <a:rPr lang="ru-RU" sz="3600" dirty="0" smtClean="0"/>
              <a:t>       + </a:t>
            </a:r>
            <a:r>
              <a:rPr lang="ru-RU" sz="3600" u="sng" dirty="0" smtClean="0"/>
              <a:t>Δ</a:t>
            </a:r>
            <a:endParaRPr lang="ru-RU" sz="3600" dirty="0" smtClean="0"/>
          </a:p>
          <a:p>
            <a:pPr algn="just"/>
            <a:r>
              <a:rPr lang="ru-RU" sz="3600" dirty="0" smtClean="0"/>
              <a:t>    *    *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000504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642910" y="857232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260350"/>
            <a:ext cx="59150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006666"/>
                </a:solidFill>
              </a:rPr>
              <a:t>Итак,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3575" y="1268413"/>
            <a:ext cx="5184775" cy="348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solidFill>
                  <a:srgbClr val="006666"/>
                </a:solidFill>
              </a:rPr>
              <a:t>Как складывают дроби с одинаковыми знаменателями?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6666"/>
              </a:solidFill>
            </a:endParaRPr>
          </a:p>
        </p:txBody>
      </p:sp>
      <p:pic>
        <p:nvPicPr>
          <p:cNvPr id="18436" name="Picture 4" descr="00"/>
          <p:cNvPicPr>
            <a:picLocks noChangeAspect="1" noChangeArrowheads="1"/>
          </p:cNvPicPr>
          <p:nvPr/>
        </p:nvPicPr>
        <p:blipFill>
          <a:blip r:embed="rId2" cstate="print"/>
          <a:srcRect b="3474"/>
          <a:stretch>
            <a:fillRect/>
          </a:stretch>
        </p:blipFill>
        <p:spPr bwMode="auto">
          <a:xfrm>
            <a:off x="6588125" y="4365625"/>
            <a:ext cx="25558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Cj03701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25923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00"/>
          <p:cNvPicPr>
            <a:picLocks noChangeAspect="1" noChangeArrowheads="1"/>
          </p:cNvPicPr>
          <p:nvPr/>
        </p:nvPicPr>
        <p:blipFill>
          <a:blip r:embed="rId3" cstate="print"/>
          <a:srcRect b="3474"/>
          <a:stretch>
            <a:fillRect/>
          </a:stretch>
        </p:blipFill>
        <p:spPr bwMode="auto">
          <a:xfrm>
            <a:off x="6815138" y="4581525"/>
            <a:ext cx="23288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8" descr="MCj037014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9863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1908175" y="260350"/>
            <a:ext cx="7058025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arenR"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Какие дроби называются правильными, а какие неправильными?</a:t>
            </a:r>
          </a:p>
          <a:p>
            <a:pPr marL="342900" indent="-342900" algn="l">
              <a:buFontTx/>
              <a:buAutoNum type="arabicParenR"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Какие из данных  дробей  являются правильными? Какие неправильными?</a:t>
            </a:r>
          </a:p>
          <a:p>
            <a:pPr marL="342900" indent="-342900" algn="l">
              <a:buFontTx/>
              <a:buAutoNum type="arabicParenR"/>
            </a:pPr>
            <a:endParaRPr lang="ru-RU" sz="20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endParaRPr lang="ru-RU" sz="20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endParaRPr lang="ru-RU" sz="2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algn="l">
              <a:buFontTx/>
              <a:buAutoNum type="arabicParenR"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Расположите  дроби в порядке возрастания:</a:t>
            </a:r>
          </a:p>
          <a:p>
            <a:pPr marL="342900" indent="-342900" algn="l"/>
            <a:endParaRPr lang="ru-RU" sz="2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47813" y="3357563"/>
            <a:ext cx="5186362" cy="996950"/>
            <a:chOff x="1338" y="210"/>
            <a:chExt cx="2677" cy="503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791" y="210"/>
              <a:ext cx="681" cy="503"/>
              <a:chOff x="1837" y="1026"/>
              <a:chExt cx="681" cy="503"/>
            </a:xfrm>
          </p:grpSpPr>
          <p:sp>
            <p:nvSpPr>
              <p:cNvPr id="10304" name="Text Box 45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9</a:t>
                </a:r>
              </a:p>
            </p:txBody>
          </p:sp>
          <p:sp>
            <p:nvSpPr>
              <p:cNvPr id="10305" name="Text Box 46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0306" name="Line 47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2290" y="210"/>
              <a:ext cx="681" cy="503"/>
              <a:chOff x="1837" y="1026"/>
              <a:chExt cx="681" cy="503"/>
            </a:xfrm>
          </p:grpSpPr>
          <p:sp>
            <p:nvSpPr>
              <p:cNvPr id="10301" name="Text Box 49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0302" name="Text Box 50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0303" name="Line 51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2835" y="210"/>
              <a:ext cx="681" cy="503"/>
              <a:chOff x="1837" y="1026"/>
              <a:chExt cx="681" cy="503"/>
            </a:xfrm>
          </p:grpSpPr>
          <p:sp>
            <p:nvSpPr>
              <p:cNvPr id="10298" name="Text Box 53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0299" name="Text Box 54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0300" name="Line 55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1338" y="210"/>
              <a:ext cx="681" cy="503"/>
              <a:chOff x="1837" y="1026"/>
              <a:chExt cx="681" cy="503"/>
            </a:xfrm>
          </p:grpSpPr>
          <p:sp>
            <p:nvSpPr>
              <p:cNvPr id="10295" name="Text Box 57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3</a:t>
                </a:r>
              </a:p>
            </p:txBody>
          </p:sp>
          <p:sp>
            <p:nvSpPr>
              <p:cNvPr id="10296" name="Text Box 58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0297" name="Line 59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3334" y="210"/>
              <a:ext cx="681" cy="503"/>
              <a:chOff x="1837" y="1026"/>
              <a:chExt cx="681" cy="503"/>
            </a:xfrm>
          </p:grpSpPr>
          <p:sp>
            <p:nvSpPr>
              <p:cNvPr id="10292" name="Text Box 61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11</a:t>
                </a:r>
              </a:p>
            </p:txBody>
          </p:sp>
          <p:sp>
            <p:nvSpPr>
              <p:cNvPr id="10293" name="Text Box 62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</a:t>
                </a:r>
              </a:p>
            </p:txBody>
          </p:sp>
          <p:sp>
            <p:nvSpPr>
              <p:cNvPr id="10294" name="Line 63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3059113" y="1700213"/>
            <a:ext cx="4249737" cy="889000"/>
            <a:chOff x="1338" y="210"/>
            <a:chExt cx="2677" cy="560"/>
          </a:xfrm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1791" y="210"/>
              <a:ext cx="681" cy="560"/>
              <a:chOff x="1837" y="1026"/>
              <a:chExt cx="681" cy="560"/>
            </a:xfrm>
          </p:grpSpPr>
          <p:sp>
            <p:nvSpPr>
              <p:cNvPr id="10284" name="Text Box 66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9</a:t>
                </a:r>
              </a:p>
            </p:txBody>
          </p:sp>
          <p:sp>
            <p:nvSpPr>
              <p:cNvPr id="10285" name="Text Box 67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2</a:t>
                </a:r>
              </a:p>
            </p:txBody>
          </p:sp>
          <p:sp>
            <p:nvSpPr>
              <p:cNvPr id="10286" name="Line 68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2290" y="210"/>
              <a:ext cx="681" cy="560"/>
              <a:chOff x="1837" y="1026"/>
              <a:chExt cx="681" cy="560"/>
            </a:xfrm>
          </p:grpSpPr>
          <p:sp>
            <p:nvSpPr>
              <p:cNvPr id="10281" name="Text Box 70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33</a:t>
                </a:r>
              </a:p>
            </p:txBody>
          </p:sp>
          <p:sp>
            <p:nvSpPr>
              <p:cNvPr id="10282" name="Text Box 71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149</a:t>
                </a:r>
              </a:p>
            </p:txBody>
          </p:sp>
          <p:sp>
            <p:nvSpPr>
              <p:cNvPr id="10283" name="Line 72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2835" y="210"/>
              <a:ext cx="681" cy="560"/>
              <a:chOff x="1837" y="1026"/>
              <a:chExt cx="681" cy="560"/>
            </a:xfrm>
          </p:grpSpPr>
          <p:sp>
            <p:nvSpPr>
              <p:cNvPr id="10278" name="Text Box 74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15</a:t>
                </a:r>
              </a:p>
            </p:txBody>
          </p:sp>
          <p:sp>
            <p:nvSpPr>
              <p:cNvPr id="10279" name="Text Box 75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15</a:t>
                </a:r>
              </a:p>
            </p:txBody>
          </p:sp>
          <p:sp>
            <p:nvSpPr>
              <p:cNvPr id="10280" name="Line 76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1338" y="210"/>
              <a:ext cx="681" cy="560"/>
              <a:chOff x="1837" y="1026"/>
              <a:chExt cx="681" cy="560"/>
            </a:xfrm>
          </p:grpSpPr>
          <p:sp>
            <p:nvSpPr>
              <p:cNvPr id="10275" name="Text Box 78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0276" name="Text Box 79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7</a:t>
                </a:r>
              </a:p>
            </p:txBody>
          </p:sp>
          <p:sp>
            <p:nvSpPr>
              <p:cNvPr id="10277" name="Line 80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3334" y="210"/>
              <a:ext cx="681" cy="560"/>
              <a:chOff x="1837" y="1026"/>
              <a:chExt cx="681" cy="560"/>
            </a:xfrm>
          </p:grpSpPr>
          <p:sp>
            <p:nvSpPr>
              <p:cNvPr id="10272" name="Text Box 82"/>
              <p:cNvSpPr txBox="1">
                <a:spLocks noChangeArrowheads="1"/>
              </p:cNvSpPr>
              <p:nvPr/>
            </p:nvSpPr>
            <p:spPr bwMode="auto">
              <a:xfrm>
                <a:off x="1927" y="1026"/>
                <a:ext cx="4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7</a:t>
                </a:r>
              </a:p>
            </p:txBody>
          </p:sp>
          <p:sp>
            <p:nvSpPr>
              <p:cNvPr id="10273" name="Text Box 83"/>
              <p:cNvSpPr txBox="1">
                <a:spLocks noChangeArrowheads="1"/>
              </p:cNvSpPr>
              <p:nvPr/>
            </p:nvSpPr>
            <p:spPr bwMode="auto">
              <a:xfrm>
                <a:off x="1837" y="1298"/>
                <a:ext cx="68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3300"/>
                    </a:solidFill>
                  </a:rPr>
                  <a:t>18</a:t>
                </a:r>
              </a:p>
            </p:txBody>
          </p:sp>
          <p:sp>
            <p:nvSpPr>
              <p:cNvPr id="10274" name="Line 84"/>
              <p:cNvSpPr>
                <a:spLocks noChangeShapeType="1"/>
              </p:cNvSpPr>
              <p:nvPr/>
            </p:nvSpPr>
            <p:spPr bwMode="auto">
              <a:xfrm>
                <a:off x="2018" y="1298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2700338" y="5157788"/>
            <a:ext cx="1155700" cy="1014412"/>
            <a:chOff x="1837" y="1026"/>
            <a:chExt cx="681" cy="495"/>
          </a:xfrm>
        </p:grpSpPr>
        <p:sp>
          <p:nvSpPr>
            <p:cNvPr id="10264" name="Text Box 87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3</a:t>
              </a:r>
            </a:p>
          </p:txBody>
        </p:sp>
        <p:sp>
          <p:nvSpPr>
            <p:cNvPr id="10265" name="Text Box 88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0266" name="Line 89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3779838" y="5229225"/>
            <a:ext cx="1223962" cy="930275"/>
            <a:chOff x="1837" y="1026"/>
            <a:chExt cx="681" cy="534"/>
          </a:xfrm>
        </p:grpSpPr>
        <p:sp>
          <p:nvSpPr>
            <p:cNvPr id="10261" name="Text Box 91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9</a:t>
              </a:r>
            </a:p>
          </p:txBody>
        </p:sp>
        <p:sp>
          <p:nvSpPr>
            <p:cNvPr id="10262" name="Text Box 92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0263" name="Line 93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787900" y="5229225"/>
            <a:ext cx="1258888" cy="973138"/>
            <a:chOff x="1837" y="1026"/>
            <a:chExt cx="681" cy="514"/>
          </a:xfrm>
        </p:grpSpPr>
        <p:sp>
          <p:nvSpPr>
            <p:cNvPr id="10258" name="Text Box 95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CC3300"/>
                  </a:solidFill>
                </a:rPr>
                <a:t>11</a:t>
              </a:r>
            </a:p>
          </p:txBody>
        </p:sp>
        <p:sp>
          <p:nvSpPr>
            <p:cNvPr id="10259" name="Text Box 96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0260" name="Line 97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1763713" y="5157788"/>
            <a:ext cx="1141412" cy="1014412"/>
            <a:chOff x="1837" y="1026"/>
            <a:chExt cx="681" cy="495"/>
          </a:xfrm>
        </p:grpSpPr>
        <p:sp>
          <p:nvSpPr>
            <p:cNvPr id="10255" name="Text Box 99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</a:t>
              </a:r>
            </a:p>
          </p:txBody>
        </p:sp>
        <p:sp>
          <p:nvSpPr>
            <p:cNvPr id="10256" name="Text Box 100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0257" name="Line 101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5724525" y="5229225"/>
            <a:ext cx="1296988" cy="1012825"/>
            <a:chOff x="1837" y="1026"/>
            <a:chExt cx="681" cy="495"/>
          </a:xfrm>
        </p:grpSpPr>
        <p:sp>
          <p:nvSpPr>
            <p:cNvPr id="10252" name="Text Box 103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0253" name="Text Box 10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14</a:t>
              </a:r>
            </a:p>
          </p:txBody>
        </p:sp>
        <p:sp>
          <p:nvSpPr>
            <p:cNvPr id="10254" name="Line 105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143248"/>
            <a:ext cx="2071702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642910" y="857232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51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1579534" y="357167"/>
            <a:ext cx="5581650" cy="885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latin typeface="Impact"/>
              </a:rPr>
              <a:t> "Что такое дробь?"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628900" y="1700213"/>
            <a:ext cx="720725" cy="1657350"/>
            <a:chOff x="1656" y="1071"/>
            <a:chExt cx="454" cy="1044"/>
          </a:xfrm>
        </p:grpSpPr>
        <p:sp>
          <p:nvSpPr>
            <p:cNvPr id="13344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656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45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656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334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702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997325" y="1700213"/>
            <a:ext cx="720725" cy="1657350"/>
            <a:chOff x="2518" y="1071"/>
            <a:chExt cx="454" cy="1044"/>
          </a:xfrm>
        </p:grpSpPr>
        <p:sp>
          <p:nvSpPr>
            <p:cNvPr id="1334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608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4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18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334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608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365750" y="1700213"/>
            <a:ext cx="720725" cy="1657350"/>
            <a:chOff x="3380" y="1071"/>
            <a:chExt cx="454" cy="1044"/>
          </a:xfrm>
        </p:grpSpPr>
        <p:sp>
          <p:nvSpPr>
            <p:cNvPr id="1335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70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5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380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335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470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928926" y="3571876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 дроби</a:t>
            </a:r>
            <a:endParaRPr lang="ru-RU" dirty="0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571472" y="4437062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Дроби</a:t>
            </a:r>
            <a:r>
              <a:rPr lang="ru-RU" sz="2800" dirty="0"/>
              <a:t> – это числа, выражающие</a:t>
            </a:r>
          </a:p>
          <a:p>
            <a:pPr algn="ctr"/>
            <a:r>
              <a:rPr lang="ru-RU" sz="2800" u="sng" dirty="0"/>
              <a:t>части</a:t>
            </a:r>
            <a:r>
              <a:rPr lang="ru-RU" sz="2800" dirty="0"/>
              <a:t> единиц счёта, или измерения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8604250" y="4048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6" grpId="0"/>
      <p:bldP spid="133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1579534" y="357167"/>
            <a:ext cx="5581650" cy="885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0033"/>
              </a:solidFill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latin typeface="Impact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71472" y="1142984"/>
            <a:ext cx="1357322" cy="3929090"/>
            <a:chOff x="2518" y="1071"/>
            <a:chExt cx="454" cy="1044"/>
          </a:xfrm>
        </p:grpSpPr>
        <p:sp>
          <p:nvSpPr>
            <p:cNvPr id="1334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608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m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4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18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334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608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n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365750" y="1700213"/>
            <a:ext cx="720725" cy="863600"/>
            <a:chOff x="3380" y="1071"/>
            <a:chExt cx="454" cy="544"/>
          </a:xfrm>
        </p:grpSpPr>
        <p:sp>
          <p:nvSpPr>
            <p:cNvPr id="1335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70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5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380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928926" y="3571876"/>
            <a:ext cx="307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8604250" y="4048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000"/>
          </a:p>
        </p:txBody>
      </p:sp>
      <p:sp>
        <p:nvSpPr>
          <p:cNvPr id="18" name="TextBox 17"/>
          <p:cNvSpPr txBox="1"/>
          <p:nvPr/>
        </p:nvSpPr>
        <p:spPr>
          <a:xfrm>
            <a:off x="4000496" y="2214554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числитель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43372" y="4143380"/>
            <a:ext cx="14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знаменатель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76250"/>
            <a:ext cx="8229600" cy="5649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3300"/>
                </a:solidFill>
              </a:rPr>
              <a:t>Каждый может за версту</a:t>
            </a:r>
            <a:br>
              <a:rPr lang="ru-RU" sz="2800" smtClean="0">
                <a:solidFill>
                  <a:srgbClr val="003300"/>
                </a:solidFill>
              </a:rPr>
            </a:br>
            <a:r>
              <a:rPr lang="ru-RU" sz="2800" smtClean="0">
                <a:solidFill>
                  <a:srgbClr val="003300"/>
                </a:solidFill>
              </a:rPr>
              <a:t>Видеть дробную черту.</a:t>
            </a:r>
            <a:br>
              <a:rPr lang="ru-RU" sz="2800" smtClean="0">
                <a:solidFill>
                  <a:srgbClr val="003300"/>
                </a:solidFill>
              </a:rPr>
            </a:br>
            <a:r>
              <a:rPr lang="ru-RU" sz="2800" smtClean="0">
                <a:solidFill>
                  <a:srgbClr val="003300"/>
                </a:solidFill>
              </a:rPr>
              <a:t>Над чертой – _________, знайте,</a:t>
            </a:r>
            <a:br>
              <a:rPr lang="ru-RU" sz="2800" smtClean="0">
                <a:solidFill>
                  <a:srgbClr val="003300"/>
                </a:solidFill>
              </a:rPr>
            </a:br>
            <a:r>
              <a:rPr lang="ru-RU" sz="2800" smtClean="0">
                <a:solidFill>
                  <a:srgbClr val="003300"/>
                </a:solidFill>
              </a:rPr>
              <a:t>Под чертою – __________.</a:t>
            </a:r>
            <a:br>
              <a:rPr lang="ru-RU" sz="2800" smtClean="0">
                <a:solidFill>
                  <a:srgbClr val="003300"/>
                </a:solidFill>
              </a:rPr>
            </a:br>
            <a:r>
              <a:rPr lang="ru-RU" sz="2800" smtClean="0">
                <a:solidFill>
                  <a:srgbClr val="003300"/>
                </a:solidFill>
              </a:rPr>
              <a:t>Дробь такую, непременно, </a:t>
            </a:r>
            <a:br>
              <a:rPr lang="ru-RU" sz="2800" smtClean="0">
                <a:solidFill>
                  <a:srgbClr val="003300"/>
                </a:solidFill>
              </a:rPr>
            </a:br>
            <a:r>
              <a:rPr lang="ru-RU" sz="2800" smtClean="0">
                <a:solidFill>
                  <a:srgbClr val="003300"/>
                </a:solidFill>
              </a:rPr>
              <a:t>Надо звать </a:t>
            </a:r>
            <a:r>
              <a:rPr lang="ru-RU" sz="2800" u="sng" smtClean="0">
                <a:solidFill>
                  <a:srgbClr val="003300"/>
                </a:solidFill>
              </a:rPr>
              <a:t>____________.</a:t>
            </a:r>
          </a:p>
          <a:p>
            <a:pPr eaLnBrk="1" hangingPunct="1"/>
            <a:endParaRPr lang="ru-RU" sz="2800" smtClean="0">
              <a:solidFill>
                <a:srgbClr val="003300"/>
              </a:solidFill>
            </a:endParaRPr>
          </a:p>
          <a:p>
            <a:pPr eaLnBrk="1" hangingPunct="1"/>
            <a:r>
              <a:rPr lang="ru-RU" sz="2800" smtClean="0">
                <a:solidFill>
                  <a:srgbClr val="003300"/>
                </a:solidFill>
              </a:rPr>
              <a:t>Число, которое показывает, на сколько равных частей разделили целое, называется ________. </a:t>
            </a:r>
          </a:p>
          <a:p>
            <a:pPr eaLnBrk="1" hangingPunct="1"/>
            <a:r>
              <a:rPr lang="ru-RU" sz="2800" smtClean="0">
                <a:solidFill>
                  <a:srgbClr val="003300"/>
                </a:solidFill>
              </a:rPr>
              <a:t>Число, которое показывает, сколько равных частей взято, называется _________.</a:t>
            </a:r>
            <a:r>
              <a:rPr lang="ru-RU" sz="2800" smtClean="0"/>
              <a:t> 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187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859338" y="1773238"/>
            <a:ext cx="2089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знаменатель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4427538" y="2636838"/>
            <a:ext cx="2447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обыкновенной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700338" y="4508500"/>
            <a:ext cx="2305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знаменатель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219700" y="5373688"/>
            <a:ext cx="2303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</a:t>
            </a:r>
          </a:p>
        </p:txBody>
      </p:sp>
      <p:pic>
        <p:nvPicPr>
          <p:cNvPr id="9224" name="Picture 9" descr="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3474"/>
          <a:stretch>
            <a:fillRect/>
          </a:stretch>
        </p:blipFill>
        <p:spPr bwMode="auto">
          <a:xfrm>
            <a:off x="250825" y="333375"/>
            <a:ext cx="19446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74085" grpId="0"/>
      <p:bldP spid="174086" grpId="0"/>
      <p:bldP spid="174087" grpId="0"/>
      <p:bldP spid="1740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1928794" y="357166"/>
            <a:ext cx="5581650" cy="885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0033"/>
              </a:solidFill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latin typeface="Impact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628900" y="1700213"/>
            <a:ext cx="720725" cy="1657350"/>
            <a:chOff x="1656" y="1071"/>
            <a:chExt cx="454" cy="1044"/>
          </a:xfrm>
        </p:grpSpPr>
        <p:sp>
          <p:nvSpPr>
            <p:cNvPr id="13344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656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45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656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334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702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997325" y="1700214"/>
            <a:ext cx="720725" cy="1657351"/>
            <a:chOff x="2518" y="1071"/>
            <a:chExt cx="454" cy="1044"/>
          </a:xfrm>
        </p:grpSpPr>
        <p:sp>
          <p:nvSpPr>
            <p:cNvPr id="1334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608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4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18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334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608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365750" y="1700213"/>
            <a:ext cx="720725" cy="1657350"/>
            <a:chOff x="3380" y="1071"/>
            <a:chExt cx="454" cy="1044"/>
          </a:xfrm>
        </p:grpSpPr>
        <p:sp>
          <p:nvSpPr>
            <p:cNvPr id="1335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70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335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380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3352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470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8604250" y="4048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000"/>
          </a:p>
        </p:txBody>
      </p:sp>
      <p:pic>
        <p:nvPicPr>
          <p:cNvPr id="35842" name="Picture 2" descr="C:\Documents and Settings\Рита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42950" cy="1682750"/>
          </a:xfrm>
          <a:prstGeom prst="rect">
            <a:avLst/>
          </a:prstGeom>
          <a:noFill/>
        </p:spPr>
      </p:pic>
      <p:pic>
        <p:nvPicPr>
          <p:cNvPr id="35843" name="Picture 3" descr="C:\Documents and Settings\Рита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29066"/>
            <a:ext cx="742950" cy="1682750"/>
          </a:xfrm>
          <a:prstGeom prst="rect">
            <a:avLst/>
          </a:prstGeom>
          <a:noFill/>
        </p:spPr>
      </p:pic>
      <p:pic>
        <p:nvPicPr>
          <p:cNvPr id="35844" name="Picture 4" descr="C:\Documents and Settings\Рита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57628"/>
            <a:ext cx="742950" cy="1770069"/>
          </a:xfrm>
          <a:prstGeom prst="rect">
            <a:avLst/>
          </a:prstGeom>
          <a:noFill/>
        </p:spPr>
      </p:pic>
      <p:pic>
        <p:nvPicPr>
          <p:cNvPr id="35845" name="Picture 5" descr="C:\Documents and Settings\Рита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929066"/>
            <a:ext cx="742950" cy="16827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3168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642910" y="857232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8642350" cy="36893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 r="57928"/>
          <a:stretch>
            <a:fillRect/>
          </a:stretch>
        </p:blipFill>
        <p:spPr bwMode="auto">
          <a:xfrm>
            <a:off x="1908175" y="5229225"/>
            <a:ext cx="2878138" cy="1309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32138" y="5300663"/>
            <a:ext cx="936625" cy="1147762"/>
            <a:chOff x="1020" y="3385"/>
            <a:chExt cx="499" cy="678"/>
          </a:xfrm>
        </p:grpSpPr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28</a:t>
              </a: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365</a:t>
              </a:r>
            </a:p>
          </p:txBody>
        </p:sp>
      </p:grp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0" y="260350"/>
            <a:ext cx="8964613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В году 365 дней. В феврале – 28 дней, а в июле 31 день.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</a:rPr>
              <a:t>Какую часть года составляет февраль, а какую – июль?</a:t>
            </a:r>
          </a:p>
        </p:txBody>
      </p:sp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3" cstate="print"/>
          <a:srcRect l="60028" r="16873"/>
          <a:stretch>
            <a:fillRect/>
          </a:stretch>
        </p:blipFill>
        <p:spPr bwMode="auto">
          <a:xfrm>
            <a:off x="4787900" y="5229225"/>
            <a:ext cx="1579563" cy="1309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59338" y="5300663"/>
            <a:ext cx="936625" cy="1146175"/>
            <a:chOff x="1020" y="3385"/>
            <a:chExt cx="499" cy="678"/>
          </a:xfrm>
        </p:grpSpPr>
        <p:sp>
          <p:nvSpPr>
            <p:cNvPr id="4104" name="Text Box 1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31</a:t>
              </a:r>
            </a:p>
          </p:txBody>
        </p:sp>
        <p:sp>
          <p:nvSpPr>
            <p:cNvPr id="4105" name="Text Box 19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365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50825" y="1628775"/>
            <a:ext cx="8569325" cy="34305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229225"/>
            <a:ext cx="6840538" cy="13731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63713" y="5373688"/>
            <a:ext cx="5048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19250" y="5373688"/>
            <a:ext cx="792163" cy="1104900"/>
            <a:chOff x="1020" y="3385"/>
            <a:chExt cx="499" cy="696"/>
          </a:xfrm>
        </p:grpSpPr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9</a:t>
              </a:r>
            </a:p>
          </p:txBody>
        </p:sp>
        <p:sp>
          <p:nvSpPr>
            <p:cNvPr id="5131" name="Text Box 9"/>
            <p:cNvSpPr txBox="1">
              <a:spLocks noChangeArrowheads="1"/>
            </p:cNvSpPr>
            <p:nvPr/>
          </p:nvSpPr>
          <p:spPr bwMode="auto">
            <a:xfrm>
              <a:off x="1020" y="3793"/>
              <a:ext cx="49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24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19700" y="5373688"/>
            <a:ext cx="792163" cy="1104900"/>
            <a:chOff x="3288" y="3385"/>
            <a:chExt cx="499" cy="696"/>
          </a:xfrm>
        </p:grpSpPr>
        <p:sp>
          <p:nvSpPr>
            <p:cNvPr id="5128" name="Text Box 10"/>
            <p:cNvSpPr txBox="1">
              <a:spLocks noChangeArrowheads="1"/>
            </p:cNvSpPr>
            <p:nvPr/>
          </p:nvSpPr>
          <p:spPr bwMode="auto">
            <a:xfrm>
              <a:off x="3288" y="3793"/>
              <a:ext cx="49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24</a:t>
              </a:r>
            </a:p>
          </p:txBody>
        </p:sp>
        <p:sp>
          <p:nvSpPr>
            <p:cNvPr id="5129" name="Text Box 11"/>
            <p:cNvSpPr txBox="1">
              <a:spLocks noChangeArrowheads="1"/>
            </p:cNvSpPr>
            <p:nvPr/>
          </p:nvSpPr>
          <p:spPr bwMode="auto">
            <a:xfrm>
              <a:off x="3288" y="3385"/>
              <a:ext cx="49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</a:rPr>
                <a:t>5</a:t>
              </a:r>
            </a:p>
          </p:txBody>
        </p:sp>
      </p:grp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179388" y="333375"/>
            <a:ext cx="8785225" cy="116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</a:rPr>
              <a:t>Воронёнок спит </a:t>
            </a:r>
            <a:r>
              <a:rPr lang="ru-RU" sz="2800" b="1">
                <a:solidFill>
                  <a:srgbClr val="003300"/>
                </a:solidFill>
              </a:rPr>
              <a:t>9</a:t>
            </a:r>
            <a:r>
              <a:rPr lang="ru-RU" sz="2800">
                <a:solidFill>
                  <a:srgbClr val="003300"/>
                </a:solidFill>
              </a:rPr>
              <a:t> часов в сутки, а учится </a:t>
            </a:r>
            <a:r>
              <a:rPr lang="ru-RU" sz="2800" b="1">
                <a:solidFill>
                  <a:srgbClr val="003300"/>
                </a:solidFill>
              </a:rPr>
              <a:t>5</a:t>
            </a:r>
            <a:r>
              <a:rPr lang="ru-RU" sz="2800">
                <a:solidFill>
                  <a:srgbClr val="003300"/>
                </a:solidFill>
              </a:rPr>
              <a:t> часов.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</a:rPr>
              <a:t>Какую часть суток он спит, а какую – учится?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310</Words>
  <Application>Microsoft Office PowerPoint</Application>
  <PresentationFormat>Экран (4:3)</PresentationFormat>
  <Paragraphs>115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Итак,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2011-10-05T10:08:39Z</dcterms:modified>
</cp:coreProperties>
</file>