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256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70" r:id="rId10"/>
    <p:sldId id="268" r:id="rId11"/>
    <p:sldId id="269" r:id="rId12"/>
    <p:sldId id="271" r:id="rId13"/>
    <p:sldId id="272" r:id="rId14"/>
    <p:sldId id="273" r:id="rId15"/>
    <p:sldId id="274" r:id="rId16"/>
    <p:sldId id="277" r:id="rId17"/>
    <p:sldId id="275" r:id="rId18"/>
    <p:sldId id="276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8" r:id="rId28"/>
    <p:sldId id="290" r:id="rId29"/>
    <p:sldId id="287" r:id="rId30"/>
    <p:sldId id="286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4057"/>
    <a:srgbClr val="E8EADF"/>
    <a:srgbClr val="213969"/>
    <a:srgbClr val="007CCE"/>
    <a:srgbClr val="2A1255"/>
    <a:srgbClr val="A58C51"/>
    <a:srgbClr val="332319"/>
    <a:srgbClr val="173A8D"/>
    <a:srgbClr val="003374"/>
    <a:srgbClr val="C9A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-90" y="-4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t>1/27/2019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E7504-BFA2-4BF7-B6E5-CACF0DB29CDE}" type="datetimeFigureOut">
              <a:rPr lang="ru-RU" smtClean="0"/>
              <a:t>27.01.2019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7A0172-A0BF-4BF0-8923-74AE53CDE3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5557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45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2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8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94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6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5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6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4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9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3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A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278"/>
          <a:stretch/>
        </p:blipFill>
        <p:spPr>
          <a:xfrm>
            <a:off x="0" y="0"/>
            <a:ext cx="1346200" cy="68580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1480" y="1465729"/>
            <a:ext cx="7153870" cy="4711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t>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6200" y="1"/>
            <a:ext cx="7169150" cy="1337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7999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1683912" y="1970468"/>
            <a:ext cx="5776175" cy="2923504"/>
          </a:xfrm>
          <a:prstGeom prst="ellipse">
            <a:avLst/>
          </a:prstGeom>
          <a:solidFill>
            <a:srgbClr val="E8EADF"/>
          </a:solidFill>
          <a:ln>
            <a:solidFill>
              <a:srgbClr val="324057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683911" y="2471344"/>
            <a:ext cx="57761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324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utilus script " panose="02000500000000000000" pitchFamily="2" charset="0"/>
              </a:rPr>
              <a:t>Место граффити</a:t>
            </a:r>
          </a:p>
          <a:p>
            <a:pPr algn="ctr"/>
            <a:r>
              <a:rPr lang="ru-RU" sz="5400" dirty="0" smtClean="0">
                <a:solidFill>
                  <a:srgbClr val="324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utilus script " panose="02000500000000000000" pitchFamily="2" charset="0"/>
              </a:rPr>
              <a:t> в современном искусстве</a:t>
            </a:r>
          </a:p>
        </p:txBody>
      </p:sp>
      <p:pic>
        <p:nvPicPr>
          <p:cNvPr id="4" name="kitayskaya-klassicheskaya-muzyka-fleyt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38309" y="5958840"/>
            <a:ext cx="409303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65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6200" y="257578"/>
            <a:ext cx="7797800" cy="1337732"/>
          </a:xfrm>
        </p:spPr>
        <p:txBody>
          <a:bodyPr>
            <a:noAutofit/>
          </a:bodyPr>
          <a:lstStyle/>
          <a:p>
            <a:pPr algn="ctr"/>
            <a:r>
              <a:rPr lang="ru-RU" sz="4800" dirty="0">
                <a:solidFill>
                  <a:srgbClr val="324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utilus script " panose="02000500000000000000" pitchFamily="2" charset="0"/>
              </a:rPr>
              <a:t>Виды традиционного граффити</a:t>
            </a:r>
            <a:br>
              <a:rPr lang="ru-RU" sz="4800" dirty="0">
                <a:solidFill>
                  <a:srgbClr val="324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utilus script " panose="02000500000000000000" pitchFamily="2" charset="0"/>
              </a:rPr>
            </a:br>
            <a:endParaRPr lang="ru-RU" sz="4800" dirty="0">
              <a:solidFill>
                <a:srgbClr val="32405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autilus script " panose="02000500000000000000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46200" y="1066484"/>
            <a:ext cx="7153870" cy="4711234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>
                <a:solidFill>
                  <a:srgbClr val="324057"/>
                </a:solidFill>
                <a:latin typeface="+mj-lt"/>
              </a:rPr>
              <a:t>Граффити имеет много стилей и </a:t>
            </a:r>
            <a:r>
              <a:rPr lang="ru-RU" sz="2400" dirty="0" smtClean="0">
                <a:solidFill>
                  <a:srgbClr val="324057"/>
                </a:solidFill>
                <a:latin typeface="+mj-lt"/>
              </a:rPr>
              <a:t>направлений. Самые известные носят названия :</a:t>
            </a:r>
          </a:p>
          <a:p>
            <a:r>
              <a:rPr lang="ru-RU" sz="3200" b="1" dirty="0" err="1" smtClean="0">
                <a:solidFill>
                  <a:srgbClr val="324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utilus script " panose="02000500000000000000" pitchFamily="2" charset="0"/>
              </a:rPr>
              <a:t>Тэггинг</a:t>
            </a:r>
            <a:endParaRPr lang="ru-RU" sz="3200" b="1" dirty="0" smtClean="0">
              <a:solidFill>
                <a:srgbClr val="32405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autilus script " panose="02000500000000000000" pitchFamily="2" charset="0"/>
            </a:endParaRPr>
          </a:p>
          <a:p>
            <a:r>
              <a:rPr lang="ru-RU" sz="3200" b="1" dirty="0" err="1" smtClean="0">
                <a:solidFill>
                  <a:srgbClr val="324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utilus script " panose="02000500000000000000" pitchFamily="2" charset="0"/>
              </a:rPr>
              <a:t>Бомбинг</a:t>
            </a:r>
            <a:r>
              <a:rPr lang="ru-RU" sz="3200" b="1" dirty="0" smtClean="0">
                <a:solidFill>
                  <a:srgbClr val="324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utilus script " panose="02000500000000000000" pitchFamily="2" charset="0"/>
              </a:rPr>
              <a:t> </a:t>
            </a:r>
          </a:p>
          <a:p>
            <a:r>
              <a:rPr lang="en-US" sz="3200" b="1" dirty="0" err="1" smtClean="0">
                <a:solidFill>
                  <a:srgbClr val="324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utilus script " panose="02000500000000000000" pitchFamily="2" charset="0"/>
              </a:rPr>
              <a:t>Wildstyle</a:t>
            </a:r>
            <a:endParaRPr lang="ru-RU" sz="3200" b="1" dirty="0" smtClean="0">
              <a:solidFill>
                <a:srgbClr val="32405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autilus script " panose="02000500000000000000" pitchFamily="2" charset="0"/>
            </a:endParaRPr>
          </a:p>
          <a:p>
            <a:r>
              <a:rPr lang="ru-RU" sz="3200" b="1" dirty="0" err="1" smtClean="0">
                <a:solidFill>
                  <a:srgbClr val="324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utilus script " panose="02000500000000000000" pitchFamily="2" charset="0"/>
              </a:rPr>
              <a:t>Дипинти</a:t>
            </a:r>
            <a:endParaRPr lang="ru-RU" sz="3200" b="1" dirty="0" smtClean="0">
              <a:solidFill>
                <a:srgbClr val="32405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autilus script " panose="02000500000000000000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395" y="1880316"/>
            <a:ext cx="5511307" cy="4624334"/>
          </a:xfrm>
          <a:prstGeom prst="rect">
            <a:avLst/>
          </a:prstGeom>
          <a:ln>
            <a:solidFill>
              <a:srgbClr val="324057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108" y="4380371"/>
            <a:ext cx="1468161" cy="2206253"/>
          </a:xfrm>
          <a:prstGeom prst="rect">
            <a:avLst/>
          </a:prstGeom>
          <a:ln>
            <a:solidFill>
              <a:srgbClr val="324057"/>
            </a:solidFill>
          </a:ln>
        </p:spPr>
      </p:pic>
    </p:spTree>
    <p:extLst>
      <p:ext uri="{BB962C8B-B14F-4D97-AF65-F5344CB8AC3E}">
        <p14:creationId xmlns:p14="http://schemas.microsoft.com/office/powerpoint/2010/main" val="144647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22" y="1775784"/>
            <a:ext cx="8055378" cy="536095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6200" y="309094"/>
            <a:ext cx="7797800" cy="1337732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err="1">
                <a:solidFill>
                  <a:srgbClr val="324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utilus script " panose="02000500000000000000" pitchFamily="2" charset="0"/>
              </a:rPr>
              <a:t>Тэггинг</a:t>
            </a:r>
            <a:r>
              <a:rPr lang="ru-RU" sz="4400" b="1" dirty="0">
                <a:solidFill>
                  <a:srgbClr val="324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utilus script " panose="02000500000000000000" pitchFamily="2" charset="0"/>
              </a:rPr>
              <a:t/>
            </a:r>
            <a:br>
              <a:rPr lang="ru-RU" sz="4400" b="1" dirty="0">
                <a:solidFill>
                  <a:srgbClr val="324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utilus script " panose="02000500000000000000" pitchFamily="2" charset="0"/>
              </a:rPr>
            </a:b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46200" y="977960"/>
            <a:ext cx="7797800" cy="47112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 smtClean="0">
                <a:solidFill>
                  <a:srgbClr val="324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utilus script " panose="02000500000000000000" pitchFamily="2" charset="0"/>
              </a:rPr>
              <a:t>- вид</a:t>
            </a:r>
            <a:r>
              <a:rPr lang="ru-RU" sz="3600" dirty="0">
                <a:solidFill>
                  <a:srgbClr val="324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utilus script " panose="02000500000000000000" pitchFamily="2" charset="0"/>
              </a:rPr>
              <a:t> граффити</a:t>
            </a:r>
            <a:r>
              <a:rPr lang="ru-RU" dirty="0">
                <a:solidFill>
                  <a:srgbClr val="324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dirty="0">
                <a:solidFill>
                  <a:srgbClr val="324057"/>
                </a:solidFill>
                <a:latin typeface="+mj-lt"/>
              </a:rPr>
              <a:t>представляющий собой быстрое нанесение подписи автора на какие либо поверхности, зачастую в общественных местах. Такие изображения похожи на таинственные сообщения. Кроме того, путем нанесения тэгов изображаются инициалы художника. Нередко на стенах домов или заборов можно увидеть нарисованные по всей поверхности замысловатые символы</a:t>
            </a:r>
            <a:endParaRPr lang="ru-RU" sz="2000" b="1" dirty="0">
              <a:solidFill>
                <a:srgbClr val="32405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880" y="2982887"/>
            <a:ext cx="6864439" cy="383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8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6200" y="404950"/>
            <a:ext cx="7797800" cy="1337732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err="1">
                <a:solidFill>
                  <a:srgbClr val="324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utilus script " panose="02000500000000000000" pitchFamily="2" charset="0"/>
              </a:rPr>
              <a:t>Бомбинг</a:t>
            </a:r>
            <a:r>
              <a:rPr lang="ru-RU" sz="5400" b="1" dirty="0">
                <a:solidFill>
                  <a:srgbClr val="324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utilus script " panose="02000500000000000000" pitchFamily="2" charset="0"/>
              </a:rPr>
              <a:t> </a:t>
            </a:r>
            <a:br>
              <a:rPr lang="ru-RU" sz="5400" b="1" dirty="0">
                <a:solidFill>
                  <a:srgbClr val="324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utilus script " panose="02000500000000000000" pitchFamily="2" charset="0"/>
              </a:rPr>
            </a:b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46200" y="1204472"/>
            <a:ext cx="7782520" cy="47112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324057"/>
                </a:solidFill>
                <a:latin typeface="+mj-lt"/>
              </a:rPr>
              <a:t>Такие изображения характеризуются тем, что содержат всего лишь два или три цвета. Кроме того, они очень быстро наносятся, от чего страдает качество рисунка. В основном граффити этого вида состоят из буквенных символов, выполненных в оригинальной манере.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363" y="3002034"/>
            <a:ext cx="7106194" cy="3578207"/>
          </a:xfrm>
          <a:prstGeom prst="rect">
            <a:avLst/>
          </a:prstGeom>
          <a:ln>
            <a:solidFill>
              <a:srgbClr val="324057"/>
            </a:solidFill>
          </a:ln>
        </p:spPr>
      </p:pic>
    </p:spTree>
    <p:extLst>
      <p:ext uri="{BB962C8B-B14F-4D97-AF65-F5344CB8AC3E}">
        <p14:creationId xmlns:p14="http://schemas.microsoft.com/office/powerpoint/2010/main" val="328874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508" y="322353"/>
            <a:ext cx="6619875" cy="46196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507" y="127938"/>
            <a:ext cx="7410475" cy="481403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61480" y="5136392"/>
            <a:ext cx="7782520" cy="4711234"/>
          </a:xfrm>
        </p:spPr>
        <p:txBody>
          <a:bodyPr/>
          <a:lstStyle/>
          <a:p>
            <a:pPr marL="0" indent="0">
              <a:buNone/>
            </a:pPr>
            <a:r>
              <a:rPr lang="ru-RU" sz="3200" b="1" dirty="0">
                <a:solidFill>
                  <a:srgbClr val="324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utilus script " panose="02000500000000000000" pitchFamily="2" charset="0"/>
              </a:rPr>
              <a:t>Цель таких граффити </a:t>
            </a:r>
            <a:r>
              <a:rPr lang="ru-RU" dirty="0">
                <a:solidFill>
                  <a:srgbClr val="324057"/>
                </a:solidFill>
                <a:latin typeface="+mj-lt"/>
              </a:rPr>
              <a:t>– покрыть большой размер поверхности. Поэтому его можно отнести к хулиганским рисункам.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563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6200" y="418013"/>
            <a:ext cx="7797800" cy="1337732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err="1">
                <a:solidFill>
                  <a:srgbClr val="324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utilus script " panose="02000500000000000000" pitchFamily="2" charset="0"/>
              </a:rPr>
              <a:t>Wildstyle</a:t>
            </a:r>
            <a:r>
              <a:rPr lang="ru-RU" sz="5400" dirty="0">
                <a:solidFill>
                  <a:srgbClr val="324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utilus script " panose="02000500000000000000" pitchFamily="2" charset="0"/>
              </a:rPr>
              <a:t/>
            </a:r>
            <a:br>
              <a:rPr lang="ru-RU" sz="5400" dirty="0">
                <a:solidFill>
                  <a:srgbClr val="324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utilus script " panose="02000500000000000000" pitchFamily="2" charset="0"/>
              </a:rPr>
            </a:b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61480" y="1335100"/>
            <a:ext cx="7782520" cy="47112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324057"/>
                </a:solidFill>
                <a:latin typeface="+mj-lt"/>
              </a:rPr>
              <a:t>– это наиболее сложный стиль граффити. Основной характеристикой таких изображений является сплетения букв и заостренные углы. Почему назвали этот тип граффити именно так? Потому что рисунка включает дикие, взрывные элементы.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260" y="2987745"/>
            <a:ext cx="7680960" cy="34747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620" y="2987745"/>
            <a:ext cx="7688600" cy="367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39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61480" y="5031889"/>
            <a:ext cx="7782520" cy="4711234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>
                <a:solidFill>
                  <a:srgbClr val="324057"/>
                </a:solidFill>
                <a:latin typeface="+mj-lt"/>
              </a:rPr>
              <a:t>Буквы становятся нечитаемыми, так как </a:t>
            </a:r>
            <a:r>
              <a:rPr lang="ru-RU" sz="3600" dirty="0" smtClean="0">
                <a:solidFill>
                  <a:srgbClr val="324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utilus script " panose="02000500000000000000" pitchFamily="2" charset="0"/>
              </a:rPr>
              <a:t>художник</a:t>
            </a:r>
            <a:r>
              <a:rPr lang="ru-RU" sz="2400" dirty="0" smtClean="0">
                <a:solidFill>
                  <a:srgbClr val="324057"/>
                </a:solidFill>
                <a:latin typeface="+mj-lt"/>
              </a:rPr>
              <a:t> часто вносит какие-то оригинальные дополнения, что приводит к отсутствию понимания написанного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80" y="540648"/>
            <a:ext cx="7782520" cy="4056692"/>
          </a:xfrm>
          <a:prstGeom prst="rect">
            <a:avLst/>
          </a:prstGeom>
          <a:ln>
            <a:solidFill>
              <a:srgbClr val="324057"/>
            </a:solidFill>
          </a:ln>
        </p:spPr>
      </p:pic>
    </p:spTree>
    <p:extLst>
      <p:ext uri="{BB962C8B-B14F-4D97-AF65-F5344CB8AC3E}">
        <p14:creationId xmlns:p14="http://schemas.microsoft.com/office/powerpoint/2010/main" val="267216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6200" y="1"/>
            <a:ext cx="7797800" cy="1337732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err="1" smtClean="0">
                <a:solidFill>
                  <a:srgbClr val="324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utilus script " panose="02000500000000000000" pitchFamily="2" charset="0"/>
              </a:rPr>
              <a:t>Дипинти</a:t>
            </a:r>
            <a:endParaRPr lang="ru-RU" sz="6000" b="1" dirty="0">
              <a:solidFill>
                <a:srgbClr val="32405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autilus script " panose="02000500000000000000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46200" y="1086906"/>
            <a:ext cx="7797800" cy="47112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324057"/>
                </a:solidFill>
                <a:latin typeface="+mj-lt"/>
              </a:rPr>
              <a:t>отличается от других граффити тем, что </a:t>
            </a:r>
            <a:r>
              <a:rPr lang="ru-RU" sz="2400" dirty="0" smtClean="0">
                <a:solidFill>
                  <a:srgbClr val="324057"/>
                </a:solidFill>
                <a:latin typeface="+mj-lt"/>
              </a:rPr>
              <a:t>наноситься надпись </a:t>
            </a:r>
            <a:r>
              <a:rPr lang="ru-RU" sz="2400" dirty="0">
                <a:solidFill>
                  <a:srgbClr val="324057"/>
                </a:solidFill>
                <a:latin typeface="+mj-lt"/>
              </a:rPr>
              <a:t>только краской и </a:t>
            </a:r>
            <a:r>
              <a:rPr lang="ru-RU" sz="2400" dirty="0" smtClean="0">
                <a:solidFill>
                  <a:srgbClr val="324057"/>
                </a:solidFill>
                <a:latin typeface="+mj-lt"/>
              </a:rPr>
              <a:t>кисточками.</a:t>
            </a:r>
            <a:endParaRPr lang="ru-RU" sz="2400" dirty="0">
              <a:solidFill>
                <a:srgbClr val="324057"/>
              </a:solidFill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102" y="1965961"/>
            <a:ext cx="7537269" cy="4434840"/>
          </a:xfrm>
          <a:prstGeom prst="rect">
            <a:avLst/>
          </a:prstGeom>
          <a:ln>
            <a:solidFill>
              <a:srgbClr val="324057"/>
            </a:solidFill>
          </a:ln>
        </p:spPr>
      </p:pic>
    </p:spTree>
    <p:extLst>
      <p:ext uri="{BB962C8B-B14F-4D97-AF65-F5344CB8AC3E}">
        <p14:creationId xmlns:p14="http://schemas.microsoft.com/office/powerpoint/2010/main" val="359895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767" y="404949"/>
            <a:ext cx="7797233" cy="48985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713" y="404949"/>
            <a:ext cx="7797235" cy="48783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4663" y="5695406"/>
            <a:ext cx="77593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324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utilus script " panose="02000500000000000000" pitchFamily="2" charset="0"/>
              </a:rPr>
              <a:t>Работы разных художников-</a:t>
            </a:r>
            <a:r>
              <a:rPr lang="ru-RU" sz="4400" dirty="0" err="1" smtClean="0">
                <a:solidFill>
                  <a:srgbClr val="324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utilus script " panose="02000500000000000000" pitchFamily="2" charset="0"/>
              </a:rPr>
              <a:t>граффитистов</a:t>
            </a:r>
            <a:endParaRPr lang="ru-RU" sz="4400" dirty="0">
              <a:solidFill>
                <a:srgbClr val="32405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autilus script " panose="02000500000000000000" pitchFamily="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766" y="404949"/>
            <a:ext cx="7797233" cy="489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436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61480" y="288688"/>
            <a:ext cx="7782520" cy="47112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dirty="0">
                <a:solidFill>
                  <a:srgbClr val="324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utilus script " panose="02000500000000000000" pitchFamily="2" charset="0"/>
              </a:rPr>
              <a:t>Уличные рисунки </a:t>
            </a:r>
            <a:r>
              <a:rPr lang="ru-RU" sz="2000" dirty="0">
                <a:solidFill>
                  <a:srgbClr val="324057"/>
                </a:solidFill>
                <a:latin typeface="+mj-lt"/>
              </a:rPr>
              <a:t>и надписи несут выражение мыслей художника, не неся коммерческой нотки, а просто желание и страсть к рисованию художника. А вот Кит </a:t>
            </a:r>
            <a:r>
              <a:rPr lang="ru-RU" sz="2000" dirty="0" err="1">
                <a:solidFill>
                  <a:srgbClr val="324057"/>
                </a:solidFill>
                <a:latin typeface="+mj-lt"/>
              </a:rPr>
              <a:t>Харинг</a:t>
            </a:r>
            <a:r>
              <a:rPr lang="ru-RU" sz="2000" dirty="0">
                <a:solidFill>
                  <a:srgbClr val="324057"/>
                </a:solidFill>
                <a:latin typeface="+mj-lt"/>
              </a:rPr>
              <a:t> перевел граффити с хобби на цель заработка, создал магазин «</a:t>
            </a:r>
            <a:r>
              <a:rPr lang="ru-RU" sz="2000" dirty="0" err="1">
                <a:solidFill>
                  <a:srgbClr val="324057"/>
                </a:solidFill>
                <a:latin typeface="+mj-lt"/>
              </a:rPr>
              <a:t>Pop</a:t>
            </a:r>
            <a:r>
              <a:rPr lang="ru-RU" sz="2000" dirty="0">
                <a:solidFill>
                  <a:srgbClr val="324057"/>
                </a:solidFill>
                <a:latin typeface="+mj-lt"/>
              </a:rPr>
              <a:t> </a:t>
            </a:r>
            <a:r>
              <a:rPr lang="ru-RU" sz="2000" dirty="0" err="1">
                <a:solidFill>
                  <a:srgbClr val="324057"/>
                </a:solidFill>
                <a:latin typeface="+mj-lt"/>
              </a:rPr>
              <a:t>Shop</a:t>
            </a:r>
            <a:r>
              <a:rPr lang="ru-RU" sz="2000" dirty="0">
                <a:solidFill>
                  <a:srgbClr val="324057"/>
                </a:solidFill>
                <a:latin typeface="+mj-lt"/>
              </a:rPr>
              <a:t>». Можно на улице встретить много граффити связанных с разными субкультурами (</a:t>
            </a:r>
            <a:r>
              <a:rPr lang="ru-RU" sz="2000" dirty="0" err="1">
                <a:solidFill>
                  <a:srgbClr val="324057"/>
                </a:solidFill>
                <a:latin typeface="+mj-lt"/>
              </a:rPr>
              <a:t>Punks</a:t>
            </a:r>
            <a:r>
              <a:rPr lang="ru-RU" sz="2000" dirty="0">
                <a:solidFill>
                  <a:srgbClr val="324057"/>
                </a:solidFill>
                <a:latin typeface="+mj-lt"/>
              </a:rPr>
              <a:t> </a:t>
            </a:r>
            <a:r>
              <a:rPr lang="ru-RU" sz="2000" dirty="0" err="1">
                <a:solidFill>
                  <a:srgbClr val="324057"/>
                </a:solidFill>
                <a:latin typeface="+mj-lt"/>
              </a:rPr>
              <a:t>not</a:t>
            </a:r>
            <a:r>
              <a:rPr lang="ru-RU" sz="2000" dirty="0">
                <a:solidFill>
                  <a:srgbClr val="324057"/>
                </a:solidFill>
                <a:latin typeface="+mj-lt"/>
              </a:rPr>
              <a:t> </a:t>
            </a:r>
            <a:r>
              <a:rPr lang="ru-RU" sz="2000" dirty="0" err="1">
                <a:solidFill>
                  <a:srgbClr val="324057"/>
                </a:solidFill>
                <a:latin typeface="+mj-lt"/>
              </a:rPr>
              <a:t>dead</a:t>
            </a:r>
            <a:r>
              <a:rPr lang="ru-RU" sz="2000" dirty="0">
                <a:solidFill>
                  <a:srgbClr val="324057"/>
                </a:solidFill>
                <a:latin typeface="+mj-lt"/>
              </a:rPr>
              <a:t>), стилями музыки, разными политическими и религиозными взглядами. </a:t>
            </a:r>
            <a:r>
              <a:rPr lang="ru-RU" sz="2400" dirty="0">
                <a:solidFill>
                  <a:srgbClr val="324057"/>
                </a:solidFill>
                <a:latin typeface="+mj-lt"/>
              </a:rPr>
              <a:t/>
            </a:r>
            <a:br>
              <a:rPr lang="ru-RU" sz="2400" dirty="0">
                <a:solidFill>
                  <a:srgbClr val="324057"/>
                </a:solidFill>
                <a:latin typeface="+mj-lt"/>
              </a:rPr>
            </a:br>
            <a:r>
              <a:rPr lang="ru-RU" sz="2400" dirty="0">
                <a:solidFill>
                  <a:srgbClr val="324057"/>
                </a:solidFill>
                <a:latin typeface="+mj-lt"/>
              </a:rPr>
              <a:t/>
            </a:r>
            <a:br>
              <a:rPr lang="ru-RU" sz="2400" dirty="0">
                <a:solidFill>
                  <a:srgbClr val="324057"/>
                </a:solidFill>
                <a:latin typeface="+mj-lt"/>
              </a:rPr>
            </a:br>
            <a:endParaRPr lang="ru-RU" dirty="0">
              <a:solidFill>
                <a:srgbClr val="324057"/>
              </a:solidFill>
              <a:latin typeface="+mj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" y="2561522"/>
            <a:ext cx="6126479" cy="4161565"/>
          </a:xfrm>
          <a:prstGeom prst="rect">
            <a:avLst/>
          </a:prstGeom>
          <a:ln>
            <a:solidFill>
              <a:srgbClr val="324057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3115">
            <a:off x="7540534" y="2761040"/>
            <a:ext cx="1652451" cy="16524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393">
            <a:off x="7470053" y="4947215"/>
            <a:ext cx="1646835" cy="164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44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61480" y="4927385"/>
            <a:ext cx="7782520" cy="47112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err="1">
                <a:solidFill>
                  <a:srgbClr val="324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utilus script " panose="02000500000000000000" pitchFamily="2" charset="0"/>
              </a:rPr>
              <a:t>Граффитчики</a:t>
            </a:r>
            <a:r>
              <a:rPr lang="ru-RU" sz="3200" dirty="0">
                <a:solidFill>
                  <a:srgbClr val="324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utilus script " panose="02000500000000000000" pitchFamily="2" charset="0"/>
              </a:rPr>
              <a:t> </a:t>
            </a:r>
            <a:r>
              <a:rPr lang="ru-RU" sz="2000" dirty="0">
                <a:solidFill>
                  <a:srgbClr val="324057"/>
                </a:solidFill>
                <a:latin typeface="+mj-lt"/>
              </a:rPr>
              <a:t>редко пишут свои настоящие имена, чаще используют </a:t>
            </a:r>
            <a:r>
              <a:rPr lang="ru-RU" sz="2000" dirty="0" err="1">
                <a:solidFill>
                  <a:srgbClr val="324057"/>
                </a:solidFill>
                <a:latin typeface="+mj-lt"/>
              </a:rPr>
              <a:t>ники</a:t>
            </a:r>
            <a:r>
              <a:rPr lang="ru-RU" sz="2000" dirty="0">
                <a:solidFill>
                  <a:srgbClr val="324057"/>
                </a:solidFill>
                <a:latin typeface="+mj-lt"/>
              </a:rPr>
              <a:t> или логины. Названия имеют более технический характер, например, известный художник С 215 (</a:t>
            </a:r>
            <a:r>
              <a:rPr lang="ru-RU" sz="2000" dirty="0" err="1">
                <a:solidFill>
                  <a:srgbClr val="324057"/>
                </a:solidFill>
                <a:latin typeface="+mj-lt"/>
              </a:rPr>
              <a:t>Christian</a:t>
            </a:r>
            <a:r>
              <a:rPr lang="ru-RU" sz="2000" dirty="0">
                <a:solidFill>
                  <a:srgbClr val="324057"/>
                </a:solidFill>
                <a:latin typeface="+mj-lt"/>
              </a:rPr>
              <a:t> </a:t>
            </a:r>
            <a:r>
              <a:rPr lang="ru-RU" sz="2000" dirty="0" err="1">
                <a:solidFill>
                  <a:srgbClr val="324057"/>
                </a:solidFill>
                <a:latin typeface="+mj-lt"/>
              </a:rPr>
              <a:t>Guemy</a:t>
            </a:r>
            <a:r>
              <a:rPr lang="ru-RU" sz="2000" dirty="0">
                <a:solidFill>
                  <a:srgbClr val="324057"/>
                </a:solidFill>
                <a:latin typeface="+mj-lt"/>
              </a:rPr>
              <a:t>) – исключительный </a:t>
            </a:r>
            <a:r>
              <a:rPr lang="ru-RU" sz="2000" dirty="0" err="1">
                <a:solidFill>
                  <a:srgbClr val="324057"/>
                </a:solidFill>
                <a:latin typeface="+mj-lt"/>
              </a:rPr>
              <a:t>граффитчик</a:t>
            </a:r>
            <a:r>
              <a:rPr lang="ru-RU" sz="2000" dirty="0">
                <a:solidFill>
                  <a:srgbClr val="324057"/>
                </a:solidFill>
                <a:latin typeface="+mj-lt"/>
              </a:rPr>
              <a:t>, имеет свой стиль. Использует в творчестве трафареты и изобилие цветов в рисунках.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259" y="182877"/>
            <a:ext cx="5001603" cy="4519751"/>
          </a:xfrm>
          <a:prstGeom prst="rect">
            <a:avLst/>
          </a:prstGeom>
          <a:ln>
            <a:solidFill>
              <a:srgbClr val="324057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24250" y="1223120"/>
            <a:ext cx="4604254" cy="2354760"/>
          </a:xfrm>
          <a:prstGeom prst="rect">
            <a:avLst/>
          </a:prstGeom>
          <a:ln>
            <a:solidFill>
              <a:srgbClr val="324057"/>
            </a:solidFill>
          </a:ln>
        </p:spPr>
      </p:pic>
    </p:spTree>
    <p:extLst>
      <p:ext uri="{BB962C8B-B14F-4D97-AF65-F5344CB8AC3E}">
        <p14:creationId xmlns:p14="http://schemas.microsoft.com/office/powerpoint/2010/main" val="15093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8036" y="502276"/>
            <a:ext cx="7765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324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utilus script " panose="02000500000000000000" pitchFamily="2" charset="0"/>
              </a:rPr>
              <a:t>Цель </a:t>
            </a:r>
            <a:r>
              <a:rPr lang="ru-RU" sz="4800" dirty="0" smtClean="0">
                <a:solidFill>
                  <a:srgbClr val="324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utilus script " panose="02000500000000000000" pitchFamily="2" charset="0"/>
              </a:rPr>
              <a:t>урока </a:t>
            </a:r>
            <a:r>
              <a:rPr lang="ru-RU" sz="4800" dirty="0" smtClean="0">
                <a:solidFill>
                  <a:srgbClr val="324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utilus script " panose="02000500000000000000" pitchFamily="2" charset="0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78036" y="1591549"/>
            <a:ext cx="7765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324057"/>
                </a:solidFill>
                <a:latin typeface="+mj-lt"/>
              </a:rPr>
              <a:t>Дать понимание </a:t>
            </a:r>
            <a:r>
              <a:rPr lang="ru-RU" sz="2400" dirty="0" smtClean="0">
                <a:solidFill>
                  <a:srgbClr val="324057"/>
                </a:solidFill>
                <a:latin typeface="+mj-lt"/>
              </a:rPr>
              <a:t>о месте </a:t>
            </a:r>
            <a:r>
              <a:rPr lang="ru-RU" sz="2400" dirty="0" smtClean="0">
                <a:solidFill>
                  <a:srgbClr val="324057"/>
                </a:solidFill>
                <a:latin typeface="+mj-lt"/>
              </a:rPr>
              <a:t>граффити в современном искусстве, </a:t>
            </a:r>
            <a:r>
              <a:rPr lang="ru-RU" sz="2400" dirty="0" smtClean="0">
                <a:solidFill>
                  <a:srgbClr val="324057"/>
                </a:solidFill>
                <a:latin typeface="+mj-lt"/>
              </a:rPr>
              <a:t>его </a:t>
            </a:r>
            <a:r>
              <a:rPr lang="ru-RU" sz="2400" dirty="0" smtClean="0">
                <a:solidFill>
                  <a:srgbClr val="324057"/>
                </a:solidFill>
                <a:latin typeface="+mj-lt"/>
              </a:rPr>
              <a:t>значимости и истории </a:t>
            </a:r>
            <a:r>
              <a:rPr lang="ru-RU" sz="2400" dirty="0" smtClean="0">
                <a:solidFill>
                  <a:srgbClr val="324057"/>
                </a:solidFill>
                <a:latin typeface="+mj-lt"/>
              </a:rPr>
              <a:t>создания.</a:t>
            </a:r>
            <a:endParaRPr lang="ru-RU" sz="2400" dirty="0">
              <a:solidFill>
                <a:srgbClr val="324057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78036" y="3296993"/>
            <a:ext cx="77659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rgbClr val="324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utilus script " panose="02000500000000000000" pitchFamily="2" charset="0"/>
              </a:rPr>
              <a:t>Задачи :</a:t>
            </a:r>
            <a:endParaRPr lang="ru-RU" sz="5400" dirty="0">
              <a:solidFill>
                <a:srgbClr val="32405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autilus script " panose="020005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30436" y="4040449"/>
            <a:ext cx="70420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324057"/>
                </a:solidFill>
                <a:latin typeface="+mj-lt"/>
              </a:rPr>
              <a:t>Познакомить с историей </a:t>
            </a:r>
            <a:r>
              <a:rPr lang="ru-RU" sz="2000" dirty="0" smtClean="0">
                <a:solidFill>
                  <a:srgbClr val="324057"/>
                </a:solidFill>
                <a:latin typeface="+mj-lt"/>
              </a:rPr>
              <a:t>создания граффити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324057"/>
                </a:solidFill>
                <a:latin typeface="+mj-lt"/>
              </a:rPr>
              <a:t>Рассмотреть  виды граффити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324057"/>
                </a:solidFill>
                <a:latin typeface="+mj-lt"/>
              </a:rPr>
              <a:t>Показать место </a:t>
            </a:r>
            <a:r>
              <a:rPr lang="ru-RU" sz="2000" dirty="0" smtClean="0">
                <a:solidFill>
                  <a:srgbClr val="324057"/>
                </a:solidFill>
                <a:latin typeface="+mj-lt"/>
              </a:rPr>
              <a:t>граффити в современном </a:t>
            </a:r>
            <a:r>
              <a:rPr lang="ru-RU" sz="2000" dirty="0" smtClean="0">
                <a:solidFill>
                  <a:srgbClr val="324057"/>
                </a:solidFill>
                <a:latin typeface="+mj-lt"/>
              </a:rPr>
              <a:t>искусстве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324057"/>
                </a:solidFill>
                <a:latin typeface="+mj-lt"/>
              </a:rPr>
              <a:t>Расширить познавательные интересы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324057"/>
                </a:solidFill>
                <a:latin typeface="+mj-lt"/>
              </a:rPr>
              <a:t>Совершенствовать умение вести дискуссию</a:t>
            </a:r>
            <a:endParaRPr lang="ru-RU" sz="2000" dirty="0">
              <a:solidFill>
                <a:srgbClr val="324057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0400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6200" y="1"/>
            <a:ext cx="7797800" cy="1337732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err="1">
                <a:solidFill>
                  <a:srgbClr val="324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utilus script " panose="02000500000000000000" pitchFamily="2" charset="0"/>
              </a:rPr>
              <a:t>Christian</a:t>
            </a:r>
            <a:r>
              <a:rPr lang="ru-RU" sz="6000" b="1" dirty="0">
                <a:solidFill>
                  <a:srgbClr val="324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utilus script " panose="02000500000000000000" pitchFamily="2" charset="0"/>
              </a:rPr>
              <a:t> </a:t>
            </a:r>
            <a:r>
              <a:rPr lang="ru-RU" sz="6000" b="1" dirty="0" err="1">
                <a:solidFill>
                  <a:srgbClr val="324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utilus script " panose="02000500000000000000" pitchFamily="2" charset="0"/>
              </a:rPr>
              <a:t>Guemy</a:t>
            </a:r>
            <a:endParaRPr lang="ru-RU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autilus script " panose="02000500000000000000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46200" y="1220167"/>
            <a:ext cx="7797800" cy="47112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rgbClr val="324057"/>
                </a:solidFill>
                <a:latin typeface="+mj-lt"/>
              </a:rPr>
              <a:t>Родившийся в 1973 </a:t>
            </a:r>
            <a:r>
              <a:rPr lang="ru-RU" sz="2000" dirty="0" smtClean="0">
                <a:solidFill>
                  <a:srgbClr val="324057"/>
                </a:solidFill>
                <a:latin typeface="+mj-lt"/>
              </a:rPr>
              <a:t>году, как </a:t>
            </a:r>
            <a:r>
              <a:rPr lang="ru-RU" sz="2000" dirty="0">
                <a:solidFill>
                  <a:srgbClr val="324057"/>
                </a:solidFill>
                <a:latin typeface="+mj-lt"/>
              </a:rPr>
              <a:t>христианский </a:t>
            </a:r>
            <a:r>
              <a:rPr lang="ru-RU" sz="2000" dirty="0" err="1">
                <a:solidFill>
                  <a:srgbClr val="324057"/>
                </a:solidFill>
                <a:latin typeface="+mj-lt"/>
              </a:rPr>
              <a:t>геми</a:t>
            </a:r>
            <a:r>
              <a:rPr lang="ru-RU" sz="2000" dirty="0">
                <a:solidFill>
                  <a:srgbClr val="324057"/>
                </a:solidFill>
                <a:latin typeface="+mj-lt"/>
              </a:rPr>
              <a:t>, французский уличный художник, известный как C215, быстро перешел к тому, чтобы стать одним из лучших художников-трафаретов в мире. </a:t>
            </a:r>
            <a:r>
              <a:rPr lang="ru-RU" sz="2000" dirty="0" smtClean="0">
                <a:solidFill>
                  <a:srgbClr val="324057"/>
                </a:solidFill>
                <a:latin typeface="+mj-lt"/>
              </a:rPr>
              <a:t>C215 </a:t>
            </a:r>
            <a:r>
              <a:rPr lang="ru-RU" sz="2000" dirty="0">
                <a:solidFill>
                  <a:srgbClr val="324057"/>
                </a:solidFill>
                <a:latin typeface="+mj-lt"/>
              </a:rPr>
              <a:t>занимается созданием уличного искусства в течение 20 лет.  Он рисует, рисует и создает трафареты, и ему действительно нравится рисовать на улицах.  Трафареты позволяют рисовать красивые портреты уличного искусства в несанкционированных местах. 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605" y="3383490"/>
            <a:ext cx="7001691" cy="3373451"/>
          </a:xfrm>
          <a:prstGeom prst="rect">
            <a:avLst/>
          </a:prstGeom>
          <a:ln>
            <a:solidFill>
              <a:srgbClr val="324057"/>
            </a:solidFill>
          </a:ln>
        </p:spPr>
      </p:pic>
    </p:spTree>
    <p:extLst>
      <p:ext uri="{BB962C8B-B14F-4D97-AF65-F5344CB8AC3E}">
        <p14:creationId xmlns:p14="http://schemas.microsoft.com/office/powerpoint/2010/main" val="381803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61480" y="0"/>
            <a:ext cx="7782520" cy="4711234"/>
          </a:xfrm>
        </p:spPr>
        <p:txBody>
          <a:bodyPr/>
          <a:lstStyle/>
          <a:p>
            <a:pPr marL="0" indent="0">
              <a:buNone/>
            </a:pPr>
            <a:r>
              <a:rPr lang="ru-RU" sz="4000" b="1" dirty="0" smtClean="0">
                <a:solidFill>
                  <a:srgbClr val="324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utilus script " panose="02000500000000000000" pitchFamily="2" charset="0"/>
              </a:rPr>
              <a:t> </a:t>
            </a:r>
            <a:r>
              <a:rPr lang="ru-RU" sz="4000" b="1" dirty="0">
                <a:solidFill>
                  <a:srgbClr val="324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utilus script " panose="02000500000000000000" pitchFamily="2" charset="0"/>
              </a:rPr>
              <a:t>С215 </a:t>
            </a:r>
            <a:r>
              <a:rPr lang="ru-RU" sz="2400" dirty="0">
                <a:solidFill>
                  <a:srgbClr val="324057"/>
                </a:solidFill>
                <a:latin typeface="+mj-lt"/>
              </a:rPr>
              <a:t>также начал использовать методы окраски распылением в 2005 году. Он считает, что граффити фокусируется на имени, обозначая территорию, а уличное искусство помещает искусство в идеальное место.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218" y="1681435"/>
            <a:ext cx="3082971" cy="4871133"/>
          </a:xfrm>
          <a:prstGeom prst="rect">
            <a:avLst/>
          </a:prstGeom>
          <a:ln>
            <a:solidFill>
              <a:srgbClr val="324057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927" y="1681434"/>
            <a:ext cx="4274633" cy="4871133"/>
          </a:xfrm>
          <a:prstGeom prst="rect">
            <a:avLst/>
          </a:prstGeom>
          <a:ln>
            <a:solidFill>
              <a:srgbClr val="324057"/>
            </a:solidFill>
          </a:ln>
        </p:spPr>
      </p:pic>
    </p:spTree>
    <p:extLst>
      <p:ext uri="{BB962C8B-B14F-4D97-AF65-F5344CB8AC3E}">
        <p14:creationId xmlns:p14="http://schemas.microsoft.com/office/powerpoint/2010/main" val="205224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682" y="93663"/>
            <a:ext cx="7629878" cy="5379674"/>
          </a:xfrm>
          <a:ln>
            <a:solidFill>
              <a:srgbClr val="324057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422682" y="5657671"/>
            <a:ext cx="77213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324057"/>
                </a:solidFill>
                <a:latin typeface="Nautilus script " panose="02000500000000000000" pitchFamily="2" charset="0"/>
              </a:rPr>
              <a:t>Уличное искусство граффити постоянно развивается и способствует этому граффити-фестивали и акции. Во время этих мероприятий происходит обмен опытом, познание новых методов и стилей используемых в граффити.</a:t>
            </a:r>
            <a:endParaRPr lang="ru-RU" sz="2400" dirty="0">
              <a:solidFill>
                <a:srgbClr val="324057"/>
              </a:solidFill>
              <a:latin typeface="Nautilus script 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19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6200" y="535579"/>
            <a:ext cx="7797800" cy="1337732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>
                <a:solidFill>
                  <a:srgbClr val="324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utilus script " panose="02000500000000000000" pitchFamily="2" charset="0"/>
              </a:rPr>
              <a:t>Место граффити в современном искусстве</a:t>
            </a:r>
            <a:br>
              <a:rPr lang="ru-RU" sz="4800" b="1" dirty="0">
                <a:solidFill>
                  <a:srgbClr val="324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utilus script " panose="02000500000000000000" pitchFamily="2" charset="0"/>
              </a:rPr>
            </a:br>
            <a:endParaRPr lang="ru-RU" sz="4800" b="1" dirty="0">
              <a:solidFill>
                <a:srgbClr val="32405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autilus script " panose="02000500000000000000" pitchFamily="2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00" y="875578"/>
            <a:ext cx="1475377" cy="147537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7832">
            <a:off x="7522815" y="836314"/>
            <a:ext cx="1350905" cy="13509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113" y="2828599"/>
            <a:ext cx="7187973" cy="40294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50221" y="1750791"/>
            <a:ext cx="60742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324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utilus script " panose="02000500000000000000" pitchFamily="2" charset="0"/>
              </a:rPr>
              <a:t>У</a:t>
            </a:r>
            <a:r>
              <a:rPr lang="ru-RU" sz="2400" b="1" dirty="0" smtClean="0">
                <a:solidFill>
                  <a:srgbClr val="324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utilus script " panose="02000500000000000000" pitchFamily="2" charset="0"/>
              </a:rPr>
              <a:t>личное </a:t>
            </a:r>
            <a:r>
              <a:rPr lang="ru-RU" sz="2400" b="1" dirty="0">
                <a:solidFill>
                  <a:srgbClr val="324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utilus script " panose="02000500000000000000" pitchFamily="2" charset="0"/>
              </a:rPr>
              <a:t>искусство — это зеркало, в котором отражается жизнь города. Это следствие, а не причина хорошего или плохого состояния дел. </a:t>
            </a:r>
          </a:p>
        </p:txBody>
      </p:sp>
    </p:spTree>
    <p:extLst>
      <p:ext uri="{BB962C8B-B14F-4D97-AF65-F5344CB8AC3E}">
        <p14:creationId xmlns:p14="http://schemas.microsoft.com/office/powerpoint/2010/main" val="401549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61480" y="159443"/>
            <a:ext cx="7782520" cy="47112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100" dirty="0">
                <a:solidFill>
                  <a:srgbClr val="324057"/>
                </a:solidFill>
                <a:latin typeface="+mj-lt"/>
              </a:rPr>
              <a:t>Граффити может считаться отдельным видом изобразительного искусства при одном условии. Нанесение таких изображений не должно носить </a:t>
            </a:r>
            <a:r>
              <a:rPr lang="ru-RU" sz="2100" b="1" dirty="0">
                <a:solidFill>
                  <a:srgbClr val="324057"/>
                </a:solidFill>
                <a:latin typeface="+mj-lt"/>
              </a:rPr>
              <a:t>хулиганский характер</a:t>
            </a:r>
            <a:r>
              <a:rPr lang="ru-RU" sz="2100" dirty="0">
                <a:solidFill>
                  <a:srgbClr val="324057"/>
                </a:solidFill>
                <a:latin typeface="+mj-lt"/>
              </a:rPr>
              <a:t>. Человечество всегда стремилось создать что-то новое и оригинальное. Однако </a:t>
            </a:r>
            <a:r>
              <a:rPr lang="ru-RU" sz="2100" b="1" dirty="0" err="1">
                <a:solidFill>
                  <a:srgbClr val="324057"/>
                </a:solidFill>
                <a:latin typeface="+mj-lt"/>
              </a:rPr>
              <a:t>граффитисты</a:t>
            </a:r>
            <a:r>
              <a:rPr lang="ru-RU" sz="2100" dirty="0">
                <a:solidFill>
                  <a:srgbClr val="324057"/>
                </a:solidFill>
                <a:latin typeface="+mj-lt"/>
              </a:rPr>
              <a:t> должны понимать, что их искусство получит истинное признание только тогда, когда перестанет быть уделом уличных хулиганов.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40" y="3006158"/>
            <a:ext cx="7315200" cy="3729038"/>
          </a:xfrm>
          <a:prstGeom prst="rect">
            <a:avLst/>
          </a:prstGeom>
          <a:ln>
            <a:solidFill>
              <a:srgbClr val="324057"/>
            </a:solidFill>
          </a:ln>
        </p:spPr>
      </p:pic>
    </p:spTree>
    <p:extLst>
      <p:ext uri="{BB962C8B-B14F-4D97-AF65-F5344CB8AC3E}">
        <p14:creationId xmlns:p14="http://schemas.microsoft.com/office/powerpoint/2010/main" val="204986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61480" y="2941832"/>
            <a:ext cx="7782520" cy="47112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i="1" dirty="0">
                <a:solidFill>
                  <a:srgbClr val="324057"/>
                </a:solidFill>
                <a:latin typeface="+mj-lt"/>
              </a:rPr>
              <a:t>Как в любом другом виде изобразительного искусства в </a:t>
            </a:r>
            <a:r>
              <a:rPr lang="ru-RU" b="1" i="1" dirty="0">
                <a:solidFill>
                  <a:srgbClr val="324057"/>
                </a:solidFill>
                <a:latin typeface="Nautilus script " panose="02000500000000000000" pitchFamily="2" charset="0"/>
              </a:rPr>
              <a:t>граффити</a:t>
            </a:r>
            <a:r>
              <a:rPr lang="ru-RU" sz="2000" i="1" dirty="0">
                <a:solidFill>
                  <a:srgbClr val="324057"/>
                </a:solidFill>
                <a:latin typeface="+mj-lt"/>
              </a:rPr>
              <a:t> есть много художников-самоучек, которые творят, руководствуясь только своими воображением и фантазией.</a:t>
            </a:r>
            <a:endParaRPr lang="ru-RU" sz="2000" dirty="0">
              <a:solidFill>
                <a:srgbClr val="324057"/>
              </a:solidFill>
              <a:latin typeface="+mj-lt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685" y="142330"/>
            <a:ext cx="7580812" cy="2799502"/>
          </a:xfrm>
          <a:prstGeom prst="rect">
            <a:avLst/>
          </a:prstGeom>
          <a:ln>
            <a:solidFill>
              <a:srgbClr val="324057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685" y="4023820"/>
            <a:ext cx="7580812" cy="2547257"/>
          </a:xfrm>
          <a:prstGeom prst="rect">
            <a:avLst/>
          </a:prstGeom>
          <a:ln>
            <a:solidFill>
              <a:srgbClr val="324057"/>
            </a:solidFill>
          </a:ln>
        </p:spPr>
      </p:pic>
    </p:spTree>
    <p:extLst>
      <p:ext uri="{BB962C8B-B14F-4D97-AF65-F5344CB8AC3E}">
        <p14:creationId xmlns:p14="http://schemas.microsoft.com/office/powerpoint/2010/main" val="91683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48417" y="277009"/>
            <a:ext cx="7795583" cy="4711234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>
                <a:solidFill>
                  <a:srgbClr val="324057"/>
                </a:solidFill>
                <a:latin typeface="+mj-lt"/>
              </a:rPr>
              <a:t>Каждый известный живописец занимался изучением творчества ранее живущих профессионалов своего дела. Поэтому современное </a:t>
            </a:r>
            <a:r>
              <a:rPr lang="ru-RU" b="1" dirty="0">
                <a:solidFill>
                  <a:srgbClr val="324057"/>
                </a:solidFill>
                <a:latin typeface="Nautilus script " panose="02000500000000000000" pitchFamily="2" charset="0"/>
              </a:rPr>
              <a:t>граффити</a:t>
            </a:r>
            <a:r>
              <a:rPr lang="ru-RU" sz="2400" dirty="0">
                <a:solidFill>
                  <a:srgbClr val="324057"/>
                </a:solidFill>
                <a:latin typeface="+mj-lt"/>
              </a:rPr>
              <a:t> не способно привлечь большое количество людей и заинтересовать их. </a:t>
            </a:r>
            <a:r>
              <a:rPr lang="ru-RU" sz="3200" b="1" dirty="0">
                <a:solidFill>
                  <a:srgbClr val="324057"/>
                </a:solidFill>
                <a:latin typeface="Nautilus script " panose="02000500000000000000" pitchFamily="2" charset="0"/>
              </a:rPr>
              <a:t>Развитие граффити</a:t>
            </a:r>
            <a:r>
              <a:rPr lang="ru-RU" sz="2400" dirty="0">
                <a:solidFill>
                  <a:srgbClr val="324057"/>
                </a:solidFill>
                <a:latin typeface="+mj-lt"/>
              </a:rPr>
              <a:t> как отдельного вида изобразительного искусства еще впереди.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44" y="2632626"/>
            <a:ext cx="5421086" cy="3902169"/>
          </a:xfrm>
          <a:prstGeom prst="rect">
            <a:avLst/>
          </a:prstGeom>
          <a:ln>
            <a:solidFill>
              <a:srgbClr val="324057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415" y="2609795"/>
            <a:ext cx="5884627" cy="392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4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790" y="253502"/>
            <a:ext cx="3579222" cy="3351848"/>
          </a:xfrm>
          <a:prstGeom prst="rect">
            <a:avLst/>
          </a:prstGeom>
          <a:ln>
            <a:solidFill>
              <a:srgbClr val="324057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703" y="253502"/>
            <a:ext cx="3827417" cy="5033553"/>
          </a:xfrm>
          <a:prstGeom prst="rect">
            <a:avLst/>
          </a:prstGeom>
          <a:ln>
            <a:solidFill>
              <a:srgbClr val="324057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078" y="3894481"/>
            <a:ext cx="2745921" cy="27851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81006" y="5617029"/>
            <a:ext cx="4180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324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utilus script " panose="02000500000000000000" pitchFamily="2" charset="0"/>
              </a:rPr>
              <a:t>Известная красочная работа</a:t>
            </a:r>
            <a:endParaRPr lang="ru-RU" sz="3600" b="1" dirty="0">
              <a:solidFill>
                <a:srgbClr val="32405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autilus script 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8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889" y="569142"/>
            <a:ext cx="7473639" cy="4303304"/>
          </a:xfrm>
          <a:ln>
            <a:solidFill>
              <a:srgbClr val="324057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889" y="569142"/>
            <a:ext cx="7483575" cy="43033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90889" y="5264331"/>
            <a:ext cx="74736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324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utilus script " panose="02000500000000000000" pitchFamily="2" charset="0"/>
              </a:rPr>
              <a:t>Искусство, а не вандализм</a:t>
            </a:r>
            <a:endParaRPr lang="ru-RU" sz="6600" b="1" dirty="0">
              <a:solidFill>
                <a:srgbClr val="32405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autilus script 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34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6200" y="193311"/>
            <a:ext cx="7797800" cy="1337732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rgbClr val="324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utilus script " panose="02000500000000000000" pitchFamily="2" charset="0"/>
              </a:rPr>
              <a:t>Вывод</a:t>
            </a:r>
            <a:endParaRPr lang="ru-RU" sz="6000" b="1" dirty="0">
              <a:solidFill>
                <a:srgbClr val="32405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autilus script " panose="02000500000000000000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61480" y="1531043"/>
            <a:ext cx="7782520" cy="1993207"/>
          </a:xfrm>
        </p:spPr>
        <p:txBody>
          <a:bodyPr/>
          <a:lstStyle/>
          <a:p>
            <a:r>
              <a:rPr lang="ru-RU" sz="4000" dirty="0" smtClean="0">
                <a:solidFill>
                  <a:srgbClr val="324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utilus script " panose="02000500000000000000" pitchFamily="2" charset="0"/>
              </a:rPr>
              <a:t>граффити </a:t>
            </a:r>
            <a:r>
              <a:rPr lang="ru-RU" sz="4000" dirty="0">
                <a:solidFill>
                  <a:srgbClr val="324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utilus script " panose="02000500000000000000" pitchFamily="2" charset="0"/>
              </a:rPr>
              <a:t>– это действительно искусство, искусство самовыражения, искусство нарисовать свое собственное я.</a:t>
            </a:r>
            <a:r>
              <a:rPr lang="ru-RU" sz="4000" dirty="0" smtClean="0">
                <a:solidFill>
                  <a:srgbClr val="324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utilus script " panose="02000500000000000000" pitchFamily="2" charset="0"/>
              </a:rPr>
              <a:t> </a:t>
            </a:r>
            <a:endParaRPr lang="ru-RU" dirty="0">
              <a:solidFill>
                <a:srgbClr val="32405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autilus script " panose="02000500000000000000" pitchFamily="2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673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6200" y="0"/>
            <a:ext cx="7797800" cy="1337732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rgbClr val="324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utilus script " panose="02000500000000000000" pitchFamily="2" charset="0"/>
              </a:rPr>
              <a:t>Что же такое граффити?</a:t>
            </a:r>
            <a:endParaRPr lang="ru-RU" sz="4400" dirty="0">
              <a:solidFill>
                <a:srgbClr val="32405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autilus script " panose="02000500000000000000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5356" y="808907"/>
            <a:ext cx="7153870" cy="471123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ru-RU" sz="2400" dirty="0" smtClean="0">
              <a:solidFill>
                <a:srgbClr val="324057"/>
              </a:solidFill>
              <a:latin typeface="+mj-lt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324057"/>
                </a:solidFill>
                <a:latin typeface="+mj-lt"/>
              </a:rPr>
              <a:t>Сам термин «граффити» произошел от итальянского слова </a:t>
            </a:r>
            <a:r>
              <a:rPr lang="ru-RU" sz="2400" b="1" dirty="0">
                <a:solidFill>
                  <a:srgbClr val="324057"/>
                </a:solidFill>
                <a:latin typeface="+mj-lt"/>
              </a:rPr>
              <a:t>«</a:t>
            </a:r>
            <a:r>
              <a:rPr lang="ru-RU" sz="2400" b="1" dirty="0" err="1">
                <a:solidFill>
                  <a:srgbClr val="324057"/>
                </a:solidFill>
                <a:latin typeface="+mj-lt"/>
              </a:rPr>
              <a:t>graffito</a:t>
            </a:r>
            <a:r>
              <a:rPr lang="ru-RU" sz="2400" b="1" dirty="0">
                <a:solidFill>
                  <a:srgbClr val="324057"/>
                </a:solidFill>
                <a:latin typeface="+mj-lt"/>
              </a:rPr>
              <a:t>»</a:t>
            </a:r>
            <a:r>
              <a:rPr lang="ru-RU" sz="2400" dirty="0">
                <a:solidFill>
                  <a:srgbClr val="324057"/>
                </a:solidFill>
                <a:latin typeface="+mj-lt"/>
              </a:rPr>
              <a:t>, что в переводе означает «нацарапанный». И именно от надписей на стенах произошел этот вид искусства</a:t>
            </a:r>
            <a:r>
              <a:rPr lang="ru-RU" sz="2400" dirty="0" smtClean="0">
                <a:solidFill>
                  <a:srgbClr val="324057"/>
                </a:solidFill>
                <a:latin typeface="+mj-lt"/>
              </a:rPr>
              <a:t>.</a:t>
            </a:r>
          </a:p>
          <a:p>
            <a:pPr marL="0" indent="0">
              <a:buNone/>
            </a:pPr>
            <a:endParaRPr lang="ru-RU" sz="2400" dirty="0" smtClean="0">
              <a:solidFill>
                <a:srgbClr val="324057"/>
              </a:solidFill>
              <a:latin typeface="+mj-lt"/>
            </a:endParaRPr>
          </a:p>
          <a:p>
            <a:pPr marL="0" indent="0">
              <a:buNone/>
            </a:pPr>
            <a:r>
              <a:rPr lang="ru-RU" sz="4400" dirty="0" smtClean="0">
                <a:solidFill>
                  <a:srgbClr val="324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utilus script " panose="02000500000000000000" pitchFamily="2" charset="0"/>
              </a:rPr>
              <a:t>Граффити</a:t>
            </a:r>
            <a:r>
              <a:rPr lang="ru-RU" sz="2400" dirty="0" smtClean="0">
                <a:solidFill>
                  <a:srgbClr val="324057"/>
                </a:solidFill>
                <a:latin typeface="+mj-lt"/>
              </a:rPr>
              <a:t> </a:t>
            </a:r>
            <a:r>
              <a:rPr lang="ru-RU" sz="2400" dirty="0">
                <a:solidFill>
                  <a:srgbClr val="324057"/>
                </a:solidFill>
                <a:latin typeface="+mj-lt"/>
              </a:rPr>
              <a:t>– это стихия уличной жизни, свободы мысли и действий, часто их воспринимают, как хулиганских. Оно может нести провокационные, революционные мотивы, как и пропаганда той или иной политической партии, протест какому-то действию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008" y="5083130"/>
            <a:ext cx="3155324" cy="17748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741" y="5207347"/>
            <a:ext cx="1504937" cy="152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70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6200" y="1"/>
            <a:ext cx="7797800" cy="1337732"/>
          </a:xfrm>
        </p:spPr>
        <p:txBody>
          <a:bodyPr>
            <a:normAutofit/>
          </a:bodyPr>
          <a:lstStyle/>
          <a:p>
            <a:pPr algn="ctr"/>
            <a:r>
              <a:rPr lang="ru-RU" sz="6600" b="1" dirty="0" smtClean="0">
                <a:solidFill>
                  <a:srgbClr val="324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utilus script " panose="02000500000000000000" pitchFamily="2" charset="0"/>
              </a:rPr>
              <a:t>Источники</a:t>
            </a:r>
            <a:endParaRPr lang="ru-RU" sz="6600" b="1" dirty="0">
              <a:solidFill>
                <a:srgbClr val="32405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autilus script " panose="02000500000000000000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46200" y="1337733"/>
            <a:ext cx="7797800" cy="4711234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324057"/>
                </a:solidFill>
                <a:latin typeface="+mj-lt"/>
              </a:rPr>
              <a:t>http://</a:t>
            </a:r>
            <a:r>
              <a:rPr lang="en-US" dirty="0" smtClean="0">
                <a:solidFill>
                  <a:srgbClr val="324057"/>
                </a:solidFill>
                <a:latin typeface="+mj-lt"/>
              </a:rPr>
              <a:t>anysite.ru/publication/graffity</a:t>
            </a:r>
            <a:endParaRPr lang="ru-RU" dirty="0" smtClean="0">
              <a:solidFill>
                <a:srgbClr val="324057"/>
              </a:solidFill>
              <a:latin typeface="+mj-lt"/>
            </a:endParaRPr>
          </a:p>
          <a:p>
            <a:r>
              <a:rPr lang="en-US" dirty="0">
                <a:solidFill>
                  <a:srgbClr val="324057"/>
                </a:solidFill>
                <a:latin typeface="+mj-lt"/>
              </a:rPr>
              <a:t>https://graffitimarket.ru/article/20322</a:t>
            </a:r>
            <a:r>
              <a:rPr lang="en-US" dirty="0" smtClean="0">
                <a:solidFill>
                  <a:srgbClr val="324057"/>
                </a:solidFill>
                <a:latin typeface="+mj-lt"/>
              </a:rPr>
              <a:t>/</a:t>
            </a:r>
            <a:endParaRPr lang="ru-RU" dirty="0" smtClean="0">
              <a:solidFill>
                <a:srgbClr val="324057"/>
              </a:solidFill>
              <a:latin typeface="+mj-lt"/>
            </a:endParaRPr>
          </a:p>
          <a:p>
            <a:r>
              <a:rPr lang="en-US" dirty="0">
                <a:solidFill>
                  <a:srgbClr val="324057"/>
                </a:solidFill>
                <a:latin typeface="+mj-lt"/>
              </a:rPr>
              <a:t>http://</a:t>
            </a:r>
            <a:r>
              <a:rPr lang="en-US" dirty="0" smtClean="0">
                <a:solidFill>
                  <a:srgbClr val="324057"/>
                </a:solidFill>
                <a:latin typeface="+mj-lt"/>
              </a:rPr>
              <a:t>www.iskustvo.in.ua/view_iskustvo.php?id=2</a:t>
            </a:r>
            <a:endParaRPr lang="ru-RU" dirty="0" smtClean="0">
              <a:solidFill>
                <a:srgbClr val="324057"/>
              </a:solidFill>
              <a:latin typeface="+mj-lt"/>
            </a:endParaRPr>
          </a:p>
          <a:p>
            <a:r>
              <a:rPr lang="en-US" dirty="0">
                <a:solidFill>
                  <a:srgbClr val="324057"/>
                </a:solidFill>
                <a:latin typeface="+mj-lt"/>
              </a:rPr>
              <a:t>http://</a:t>
            </a:r>
            <a:r>
              <a:rPr lang="en-US" dirty="0" smtClean="0">
                <a:solidFill>
                  <a:srgbClr val="324057"/>
                </a:solidFill>
                <a:latin typeface="+mj-lt"/>
              </a:rPr>
              <a:t>www.the-village.ru/village/city/gallery-city/258726-tajik-rotko</a:t>
            </a:r>
            <a:endParaRPr lang="ru-RU" dirty="0" smtClean="0">
              <a:solidFill>
                <a:srgbClr val="324057"/>
              </a:solidFill>
              <a:latin typeface="+mj-lt"/>
            </a:endParaRPr>
          </a:p>
          <a:p>
            <a:r>
              <a:rPr lang="en-US" dirty="0">
                <a:solidFill>
                  <a:srgbClr val="324057"/>
                </a:solidFill>
                <a:latin typeface="+mj-lt"/>
              </a:rPr>
              <a:t>http://</a:t>
            </a:r>
            <a:r>
              <a:rPr lang="en-US" dirty="0" smtClean="0">
                <a:solidFill>
                  <a:srgbClr val="324057"/>
                </a:solidFill>
                <a:latin typeface="+mj-lt"/>
              </a:rPr>
              <a:t>www.aif.ru/culture/art/iskusstvo_na_grani_vandalizma_izvestnye_strit-hudozhniki_o_graffiti</a:t>
            </a:r>
            <a:endParaRPr lang="ru-RU" dirty="0" smtClean="0">
              <a:solidFill>
                <a:srgbClr val="324057"/>
              </a:solidFill>
              <a:latin typeface="+mj-lt"/>
            </a:endParaRPr>
          </a:p>
          <a:p>
            <a:r>
              <a:rPr lang="en-US" dirty="0">
                <a:solidFill>
                  <a:srgbClr val="324057"/>
                </a:solidFill>
                <a:latin typeface="+mj-lt"/>
              </a:rPr>
              <a:t>http://pandafriends.ru/personalnaya-vystavka/pandy-i-sovremennyj-art-chast-2-graffiti</a:t>
            </a:r>
            <a:r>
              <a:rPr lang="en-US" dirty="0" smtClean="0">
                <a:solidFill>
                  <a:srgbClr val="324057"/>
                </a:solidFill>
                <a:latin typeface="+mj-lt"/>
              </a:rPr>
              <a:t>/</a:t>
            </a:r>
            <a:endParaRPr lang="ru-RU" dirty="0" smtClean="0">
              <a:solidFill>
                <a:srgbClr val="324057"/>
              </a:solidFill>
              <a:latin typeface="+mj-lt"/>
            </a:endParaRPr>
          </a:p>
          <a:p>
            <a:r>
              <a:rPr lang="en-US" dirty="0">
                <a:solidFill>
                  <a:srgbClr val="324057"/>
                </a:solidFill>
                <a:latin typeface="+mj-lt"/>
              </a:rPr>
              <a:t>https://</a:t>
            </a:r>
            <a:r>
              <a:rPr lang="en-US" dirty="0" smtClean="0">
                <a:solidFill>
                  <a:srgbClr val="324057"/>
                </a:solidFill>
                <a:latin typeface="+mj-lt"/>
              </a:rPr>
              <a:t>thequestion.ru/questions/148169/schitaete-li-vy-graffiti-proyavleniem-iskusstva-ili-vandalizma</a:t>
            </a:r>
            <a:endParaRPr lang="ru-RU" dirty="0" smtClean="0">
              <a:solidFill>
                <a:srgbClr val="324057"/>
              </a:solidFill>
              <a:latin typeface="+mj-lt"/>
            </a:endParaRPr>
          </a:p>
          <a:p>
            <a:r>
              <a:rPr lang="en-US" dirty="0">
                <a:solidFill>
                  <a:srgbClr val="324057"/>
                </a:solidFill>
                <a:latin typeface="+mj-lt"/>
              </a:rPr>
              <a:t>http://</a:t>
            </a:r>
            <a:r>
              <a:rPr lang="en-US" dirty="0" smtClean="0">
                <a:solidFill>
                  <a:srgbClr val="324057"/>
                </a:solidFill>
                <a:latin typeface="+mj-lt"/>
              </a:rPr>
              <a:t>urbanroots.ru/graffiti-info/graffiti-dictionary</a:t>
            </a:r>
            <a:endParaRPr lang="ru-RU" dirty="0" smtClean="0">
              <a:solidFill>
                <a:srgbClr val="324057"/>
              </a:solidFill>
              <a:latin typeface="+mj-lt"/>
            </a:endParaRPr>
          </a:p>
          <a:p>
            <a:r>
              <a:rPr lang="en-US" dirty="0">
                <a:solidFill>
                  <a:srgbClr val="324057"/>
                </a:solidFill>
                <a:latin typeface="+mj-lt"/>
              </a:rPr>
              <a:t>http://graffiti-nb.narod.ru/</a:t>
            </a:r>
            <a:endParaRPr lang="ru-RU" dirty="0">
              <a:solidFill>
                <a:srgbClr val="324057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9285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6200" y="425004"/>
            <a:ext cx="7797800" cy="1337732"/>
          </a:xfrm>
        </p:spPr>
        <p:txBody>
          <a:bodyPr>
            <a:noAutofit/>
          </a:bodyPr>
          <a:lstStyle/>
          <a:p>
            <a:pPr algn="ctr"/>
            <a:r>
              <a:rPr lang="ru-RU" sz="4800" dirty="0">
                <a:solidFill>
                  <a:srgbClr val="324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utilus script " panose="02000500000000000000" pitchFamily="2" charset="0"/>
              </a:rPr>
              <a:t>История граффити</a:t>
            </a:r>
            <a:br>
              <a:rPr lang="ru-RU" sz="4800" dirty="0">
                <a:solidFill>
                  <a:srgbClr val="324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utilus script " panose="02000500000000000000" pitchFamily="2" charset="0"/>
              </a:rPr>
            </a:br>
            <a:endParaRPr lang="ru-RU" sz="4800" dirty="0">
              <a:solidFill>
                <a:srgbClr val="32405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autilus script " panose="02000500000000000000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rgbClr val="324057"/>
                </a:solidFill>
                <a:latin typeface="+mj-lt"/>
              </a:rPr>
              <a:t>Как бы странно не было, но история граффити началась много тысячелетий назад. Древние </a:t>
            </a:r>
            <a:r>
              <a:rPr lang="ru-RU" sz="2000" b="1" dirty="0">
                <a:solidFill>
                  <a:srgbClr val="324057"/>
                </a:solidFill>
                <a:latin typeface="+mj-lt"/>
              </a:rPr>
              <a:t>наскальные рисунки</a:t>
            </a:r>
            <a:r>
              <a:rPr lang="ru-RU" sz="2000" dirty="0">
                <a:solidFill>
                  <a:srgbClr val="324057"/>
                </a:solidFill>
                <a:latin typeface="+mj-lt"/>
              </a:rPr>
              <a:t> и </a:t>
            </a:r>
            <a:r>
              <a:rPr lang="ru-RU" sz="2000" b="1" dirty="0">
                <a:solidFill>
                  <a:srgbClr val="324057"/>
                </a:solidFill>
                <a:latin typeface="+mj-lt"/>
              </a:rPr>
              <a:t>пиктограммы </a:t>
            </a:r>
            <a:r>
              <a:rPr lang="ru-RU" sz="2000" dirty="0">
                <a:solidFill>
                  <a:srgbClr val="324057"/>
                </a:solidFill>
                <a:latin typeface="+mj-lt"/>
              </a:rPr>
              <a:t>в большом количестве находили археологи на стенах пещер. В основном – это были сцены охоты, животные и окружающая природа</a:t>
            </a:r>
            <a:r>
              <a:rPr lang="ru-RU" sz="2000" dirty="0" smtClean="0">
                <a:solidFill>
                  <a:srgbClr val="324057"/>
                </a:solidFill>
                <a:latin typeface="+mj-lt"/>
              </a:rPr>
              <a:t>. </a:t>
            </a:r>
            <a:r>
              <a:rPr lang="ru-RU" sz="2000" i="1" dirty="0">
                <a:solidFill>
                  <a:srgbClr val="324057"/>
                </a:solidFill>
                <a:latin typeface="+mj-lt"/>
              </a:rPr>
              <a:t>Изменения в изобразительном искусстве, которое носит это название, произошли намного позже. </a:t>
            </a:r>
            <a:endParaRPr lang="ru-RU" sz="2000" dirty="0">
              <a:solidFill>
                <a:srgbClr val="324057"/>
              </a:solidFill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101" y="3776729"/>
            <a:ext cx="3580327" cy="2778214"/>
          </a:xfrm>
          <a:prstGeom prst="rect">
            <a:avLst/>
          </a:prstGeom>
          <a:ln>
            <a:solidFill>
              <a:srgbClr val="32405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049" y="3776729"/>
            <a:ext cx="3595084" cy="2778214"/>
          </a:xfrm>
          <a:prstGeom prst="rect">
            <a:avLst/>
          </a:prstGeom>
          <a:ln>
            <a:solidFill>
              <a:srgbClr val="32405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182" y="1278512"/>
            <a:ext cx="7376491" cy="4898451"/>
          </a:xfrm>
          <a:prstGeom prst="rect">
            <a:avLst/>
          </a:prstGeom>
          <a:ln>
            <a:solidFill>
              <a:srgbClr val="32405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709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61480" y="267994"/>
            <a:ext cx="7782520" cy="4711234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324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utilus script " panose="02000500000000000000" pitchFamily="2" charset="0"/>
              </a:rPr>
              <a:t>Направлений со временем в </a:t>
            </a:r>
            <a:r>
              <a:rPr lang="ru-RU" sz="3600" dirty="0">
                <a:solidFill>
                  <a:srgbClr val="324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utilus script " panose="02000500000000000000" pitchFamily="2" charset="0"/>
              </a:rPr>
              <a:t>граффити</a:t>
            </a:r>
            <a:r>
              <a:rPr lang="ru-RU" dirty="0">
                <a:solidFill>
                  <a:srgbClr val="324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utilus script " panose="02000500000000000000" pitchFamily="2" charset="0"/>
              </a:rPr>
              <a:t> стало довольно много. </a:t>
            </a:r>
            <a:endParaRPr lang="ru-RU" dirty="0" smtClean="0">
              <a:solidFill>
                <a:srgbClr val="32405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autilus script " panose="02000500000000000000" pitchFamily="2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rgbClr val="324057"/>
                </a:solidFill>
                <a:latin typeface="+mj-lt"/>
              </a:rPr>
              <a:t>Кто-то </a:t>
            </a:r>
            <a:r>
              <a:rPr lang="ru-RU" sz="2000" dirty="0">
                <a:solidFill>
                  <a:srgbClr val="324057"/>
                </a:solidFill>
                <a:latin typeface="+mj-lt"/>
              </a:rPr>
              <a:t>стал заниматься художественным граффити. Но чаще всего </a:t>
            </a:r>
            <a:r>
              <a:rPr lang="ru-RU" sz="2000" dirty="0" err="1">
                <a:solidFill>
                  <a:srgbClr val="324057"/>
                </a:solidFill>
                <a:latin typeface="+mj-lt"/>
              </a:rPr>
              <a:t>граффитисты</a:t>
            </a:r>
            <a:r>
              <a:rPr lang="ru-RU" sz="2000" dirty="0">
                <a:solidFill>
                  <a:srgbClr val="324057"/>
                </a:solidFill>
                <a:latin typeface="+mj-lt"/>
              </a:rPr>
              <a:t> создают шедевры, которые содержат определенные символы – тэги. Это набор буквенных символов, изображающихся каждым художником по-своему. Именно стиль написания тэгов способствует тому, что </a:t>
            </a:r>
            <a:r>
              <a:rPr lang="ru-RU" sz="2000" dirty="0" err="1">
                <a:solidFill>
                  <a:srgbClr val="324057"/>
                </a:solidFill>
                <a:latin typeface="+mj-lt"/>
              </a:rPr>
              <a:t>граффитист</a:t>
            </a:r>
            <a:r>
              <a:rPr lang="ru-RU" sz="2000" dirty="0">
                <a:solidFill>
                  <a:srgbClr val="324057"/>
                </a:solidFill>
                <a:latin typeface="+mj-lt"/>
              </a:rPr>
              <a:t> становится узнаваемым по такому письму.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336" y="2623611"/>
            <a:ext cx="5516450" cy="4137338"/>
          </a:xfrm>
          <a:prstGeom prst="rect">
            <a:avLst/>
          </a:prstGeom>
          <a:ln>
            <a:solidFill>
              <a:srgbClr val="324057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47553">
            <a:off x="6658376" y="2945213"/>
            <a:ext cx="2542792" cy="13086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2230">
            <a:off x="7129414" y="4574968"/>
            <a:ext cx="2003738" cy="200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5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573" y="3007351"/>
            <a:ext cx="7125697" cy="36620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1480" y="321973"/>
            <a:ext cx="7797800" cy="901520"/>
          </a:xfrm>
        </p:spPr>
        <p:txBody>
          <a:bodyPr>
            <a:noAutofit/>
          </a:bodyPr>
          <a:lstStyle/>
          <a:p>
            <a:pPr algn="ctr"/>
            <a:r>
              <a:rPr lang="ru-RU" sz="4400" dirty="0">
                <a:solidFill>
                  <a:srgbClr val="324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utilus script " panose="02000500000000000000" pitchFamily="2" charset="0"/>
              </a:rPr>
              <a:t>История российского граффити</a:t>
            </a:r>
            <a:r>
              <a:rPr lang="ru-RU" sz="4400" dirty="0"/>
              <a:t/>
            </a:r>
            <a:br>
              <a:rPr lang="ru-RU" sz="4400" dirty="0"/>
            </a:b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6760" y="772733"/>
            <a:ext cx="7782520" cy="47112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i="1" dirty="0">
                <a:solidFill>
                  <a:srgbClr val="324057"/>
                </a:solidFill>
                <a:latin typeface="+mj-lt"/>
              </a:rPr>
              <a:t>Граффити в нашей стране появилось сравнительно недавно. Датой рождения можно считать 1985 год. Именно в это время молодежь заинтересовалась брейк-дансом, который является частью культуры хип-хопа</a:t>
            </a:r>
            <a:r>
              <a:rPr lang="ru-RU" sz="2000" dirty="0" smtClean="0">
                <a:solidFill>
                  <a:srgbClr val="324057"/>
                </a:solidFill>
                <a:latin typeface="+mj-lt"/>
              </a:rPr>
              <a:t>.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324057"/>
                </a:solidFill>
                <a:latin typeface="+mj-lt"/>
              </a:rPr>
              <a:t>Изначально</a:t>
            </a:r>
            <a:r>
              <a:rPr lang="ru-RU" sz="2000" dirty="0">
                <a:solidFill>
                  <a:srgbClr val="324057"/>
                </a:solidFill>
                <a:latin typeface="+mj-lt"/>
              </a:rPr>
              <a:t> граффити можно было увидеть на декорациях фестивалей, посвященных брейк-дансу. </a:t>
            </a:r>
            <a:r>
              <a:rPr lang="ru-RU" sz="2000" dirty="0" smtClean="0">
                <a:solidFill>
                  <a:srgbClr val="324057"/>
                </a:solidFill>
                <a:latin typeface="+mj-lt"/>
              </a:rPr>
              <a:t>В </a:t>
            </a:r>
            <a:r>
              <a:rPr lang="ru-RU" sz="2000" dirty="0">
                <a:solidFill>
                  <a:srgbClr val="324057"/>
                </a:solidFill>
                <a:latin typeface="+mj-lt"/>
              </a:rPr>
              <a:t>то время </a:t>
            </a:r>
            <a:r>
              <a:rPr lang="ru-RU" sz="2000" dirty="0" smtClean="0">
                <a:solidFill>
                  <a:srgbClr val="324057"/>
                </a:solidFill>
                <a:latin typeface="+mj-lt"/>
              </a:rPr>
              <a:t>стал популярным</a:t>
            </a:r>
            <a:r>
              <a:rPr lang="ru-RU" sz="2000" dirty="0">
                <a:solidFill>
                  <a:srgbClr val="324057"/>
                </a:solidFill>
                <a:latin typeface="+mj-lt"/>
              </a:rPr>
              <a:t> </a:t>
            </a:r>
            <a:r>
              <a:rPr lang="ru-RU" sz="2000" dirty="0" err="1">
                <a:solidFill>
                  <a:srgbClr val="324057"/>
                </a:solidFill>
                <a:latin typeface="+mj-lt"/>
              </a:rPr>
              <a:t>граффитист</a:t>
            </a:r>
            <a:r>
              <a:rPr lang="ru-RU" sz="2000" dirty="0">
                <a:solidFill>
                  <a:srgbClr val="324057"/>
                </a:solidFill>
                <a:latin typeface="+mj-lt"/>
              </a:rPr>
              <a:t> калининградец Макс-Навигатор.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572" y="3007351"/>
            <a:ext cx="7125697" cy="3676650"/>
          </a:xfrm>
          <a:prstGeom prst="rect">
            <a:avLst/>
          </a:prstGeom>
          <a:ln>
            <a:solidFill>
              <a:srgbClr val="324057"/>
            </a:solidFill>
          </a:ln>
        </p:spPr>
      </p:pic>
    </p:spTree>
    <p:extLst>
      <p:ext uri="{BB962C8B-B14F-4D97-AF65-F5344CB8AC3E}">
        <p14:creationId xmlns:p14="http://schemas.microsoft.com/office/powerpoint/2010/main" val="383408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6200" y="128790"/>
            <a:ext cx="7797800" cy="1337732"/>
          </a:xfrm>
        </p:spPr>
        <p:txBody>
          <a:bodyPr>
            <a:noAutofit/>
          </a:bodyPr>
          <a:lstStyle/>
          <a:p>
            <a:pPr algn="ctr"/>
            <a:r>
              <a:rPr lang="ru-RU" sz="4800" dirty="0">
                <a:solidFill>
                  <a:srgbClr val="324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utilus script " panose="02000500000000000000" pitchFamily="2" charset="0"/>
              </a:rPr>
              <a:t>Процесс создания граффити</a:t>
            </a:r>
            <a:r>
              <a:rPr lang="ru-RU" sz="4400" dirty="0"/>
              <a:t/>
            </a:r>
            <a:br>
              <a:rPr lang="ru-RU" sz="4400" dirty="0"/>
            </a:b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10227" y="4348987"/>
            <a:ext cx="7153870" cy="47112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rgbClr val="324057"/>
                </a:solidFill>
                <a:latin typeface="+mj-lt"/>
              </a:rPr>
              <a:t>Современное граффити характеризуется тем, что при его создании используется целый арсенал различных средств. Сейчас именно аэрозольная краска в баллончиках стала главным материалом и инструментом в таком виде искусства. Кроме того, тот, кто занимается созданием изображений с помощью трафарета, самостоятельно изготавливает формы для нанесения именно таких граффити</a:t>
            </a:r>
            <a:r>
              <a:rPr lang="ru-RU" sz="2000" dirty="0" smtClean="0">
                <a:solidFill>
                  <a:srgbClr val="324057"/>
                </a:solidFill>
                <a:latin typeface="+mj-lt"/>
              </a:rPr>
              <a:t>.</a:t>
            </a:r>
            <a:endParaRPr lang="ru-RU" sz="2000" dirty="0">
              <a:solidFill>
                <a:srgbClr val="324057"/>
              </a:solidFill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227" y="1000873"/>
            <a:ext cx="7469745" cy="3061952"/>
          </a:xfrm>
          <a:prstGeom prst="rect">
            <a:avLst/>
          </a:prstGeom>
          <a:ln>
            <a:solidFill>
              <a:srgbClr val="324057"/>
            </a:solidFill>
          </a:ln>
        </p:spPr>
      </p:pic>
    </p:spTree>
    <p:extLst>
      <p:ext uri="{BB962C8B-B14F-4D97-AF65-F5344CB8AC3E}">
        <p14:creationId xmlns:p14="http://schemas.microsoft.com/office/powerpoint/2010/main" val="278854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183" y="1607283"/>
            <a:ext cx="6990813" cy="375032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4359" y="306629"/>
            <a:ext cx="7153870" cy="640326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5100" dirty="0" smtClean="0">
                <a:solidFill>
                  <a:srgbClr val="324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utilus script " panose="02000500000000000000" pitchFamily="2" charset="0"/>
              </a:rPr>
              <a:t>Для </a:t>
            </a:r>
            <a:r>
              <a:rPr lang="ru-RU" sz="5100" dirty="0">
                <a:solidFill>
                  <a:srgbClr val="324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utilus script " panose="02000500000000000000" pitchFamily="2" charset="0"/>
              </a:rPr>
              <a:t>профессионала </a:t>
            </a:r>
            <a:r>
              <a:rPr lang="ru-RU" dirty="0">
                <a:solidFill>
                  <a:srgbClr val="324057"/>
                </a:solidFill>
                <a:latin typeface="+mj-lt"/>
              </a:rPr>
              <a:t>важен выбор поверхности. Ведь чем ровнее место для нанесения изображения, тем качественней получится граффити. Однако принципиального значения не имеет, ведь главное, чтобы под рукой были нужные материалы</a:t>
            </a:r>
            <a:r>
              <a:rPr lang="ru-RU" dirty="0" smtClean="0">
                <a:solidFill>
                  <a:srgbClr val="324057"/>
                </a:solidFill>
                <a:latin typeface="+mj-lt"/>
              </a:rPr>
              <a:t>.</a:t>
            </a:r>
          </a:p>
          <a:p>
            <a:pPr marL="0" indent="0">
              <a:buNone/>
            </a:pPr>
            <a:endParaRPr lang="ru-RU" dirty="0">
              <a:solidFill>
                <a:srgbClr val="324057"/>
              </a:solidFill>
              <a:latin typeface="+mj-lt"/>
            </a:endParaRPr>
          </a:p>
          <a:p>
            <a:pPr marL="0" indent="0">
              <a:buNone/>
            </a:pPr>
            <a:endParaRPr lang="ru-RU" dirty="0" smtClean="0">
              <a:solidFill>
                <a:srgbClr val="324057"/>
              </a:solidFill>
              <a:latin typeface="+mj-lt"/>
            </a:endParaRPr>
          </a:p>
          <a:p>
            <a:pPr marL="0" indent="0">
              <a:buNone/>
            </a:pPr>
            <a:endParaRPr lang="ru-RU" dirty="0">
              <a:solidFill>
                <a:srgbClr val="324057"/>
              </a:solidFill>
              <a:latin typeface="+mj-lt"/>
            </a:endParaRPr>
          </a:p>
          <a:p>
            <a:pPr marL="0" indent="0">
              <a:buNone/>
            </a:pPr>
            <a:endParaRPr lang="ru-RU" dirty="0" smtClean="0">
              <a:solidFill>
                <a:srgbClr val="324057"/>
              </a:solidFill>
              <a:latin typeface="+mj-lt"/>
            </a:endParaRPr>
          </a:p>
          <a:p>
            <a:endParaRPr lang="ru-RU" dirty="0">
              <a:solidFill>
                <a:srgbClr val="324057"/>
              </a:solidFill>
              <a:latin typeface="+mj-lt"/>
            </a:endParaRPr>
          </a:p>
          <a:p>
            <a:endParaRPr lang="ru-RU" dirty="0" smtClean="0">
              <a:solidFill>
                <a:srgbClr val="324057"/>
              </a:solidFill>
              <a:latin typeface="+mj-lt"/>
            </a:endParaRPr>
          </a:p>
          <a:p>
            <a:endParaRPr lang="ru-RU" dirty="0">
              <a:solidFill>
                <a:srgbClr val="324057"/>
              </a:solidFill>
              <a:latin typeface="+mj-lt"/>
            </a:endParaRPr>
          </a:p>
          <a:p>
            <a:endParaRPr lang="ru-RU" dirty="0" smtClean="0">
              <a:solidFill>
                <a:srgbClr val="324057"/>
              </a:solidFill>
              <a:latin typeface="+mj-lt"/>
            </a:endParaRPr>
          </a:p>
          <a:p>
            <a:endParaRPr lang="ru-RU" dirty="0">
              <a:solidFill>
                <a:srgbClr val="324057"/>
              </a:solidFill>
              <a:latin typeface="+mj-lt"/>
            </a:endParaRPr>
          </a:p>
          <a:p>
            <a:endParaRPr lang="ru-RU" dirty="0" smtClean="0">
              <a:solidFill>
                <a:srgbClr val="324057"/>
              </a:solidFill>
              <a:latin typeface="+mj-lt"/>
            </a:endParaRPr>
          </a:p>
          <a:p>
            <a:endParaRPr lang="ru-RU" dirty="0">
              <a:solidFill>
                <a:srgbClr val="324057"/>
              </a:solidFill>
              <a:latin typeface="+mj-lt"/>
            </a:endParaRPr>
          </a:p>
          <a:p>
            <a:pPr marL="0" indent="0">
              <a:buNone/>
            </a:pPr>
            <a:endParaRPr lang="ru-RU" i="1" dirty="0" smtClean="0">
              <a:solidFill>
                <a:srgbClr val="324057"/>
              </a:solidFill>
              <a:latin typeface="+mj-lt"/>
            </a:endParaRPr>
          </a:p>
          <a:p>
            <a:pPr marL="0" indent="0">
              <a:buNone/>
            </a:pPr>
            <a:r>
              <a:rPr lang="ru-RU" i="1" dirty="0" smtClean="0">
                <a:solidFill>
                  <a:srgbClr val="324057"/>
                </a:solidFill>
                <a:latin typeface="+mj-lt"/>
              </a:rPr>
              <a:t>В </a:t>
            </a:r>
            <a:r>
              <a:rPr lang="ru-RU" i="1" dirty="0">
                <a:solidFill>
                  <a:srgbClr val="324057"/>
                </a:solidFill>
                <a:latin typeface="+mj-lt"/>
              </a:rPr>
              <a:t>современном граффити художники пытаются применять и другие возможности. Магнитные светодиоды и проецируемые изображения – вот будущее древнейшего вида изобразительного искусства.</a:t>
            </a:r>
            <a:endParaRPr lang="ru-RU" dirty="0">
              <a:solidFill>
                <a:srgbClr val="324057"/>
              </a:solidFill>
              <a:latin typeface="+mj-lt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184" y="1607283"/>
            <a:ext cx="6990813" cy="3750328"/>
          </a:xfrm>
          <a:prstGeom prst="rect">
            <a:avLst/>
          </a:prstGeom>
          <a:ln>
            <a:solidFill>
              <a:srgbClr val="324057"/>
            </a:solidFill>
          </a:ln>
        </p:spPr>
      </p:pic>
    </p:spTree>
    <p:extLst>
      <p:ext uri="{BB962C8B-B14F-4D97-AF65-F5344CB8AC3E}">
        <p14:creationId xmlns:p14="http://schemas.microsoft.com/office/powerpoint/2010/main" val="339508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4358" y="229357"/>
            <a:ext cx="7153870" cy="47112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rgbClr val="324057"/>
                </a:solidFill>
                <a:latin typeface="+mj-lt"/>
              </a:rPr>
              <a:t>Художники своего творения – граффити, вкладывают в свой рисунок определенный смысл, это может быть протест или же простой рисунок, каждый выбирает сам.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324057"/>
                </a:solidFill>
                <a:latin typeface="+mj-lt"/>
              </a:rPr>
              <a:t>Чаще всего, смысл приравнивается к состоянию души.</a:t>
            </a:r>
            <a:endParaRPr lang="ru-RU" sz="2000" dirty="0">
              <a:solidFill>
                <a:srgbClr val="324057"/>
              </a:solidFill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499" y="1861018"/>
            <a:ext cx="7435834" cy="32905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61" y="1684233"/>
            <a:ext cx="7458472" cy="4864220"/>
          </a:xfrm>
          <a:prstGeom prst="rect">
            <a:avLst/>
          </a:prstGeom>
          <a:ln>
            <a:solidFill>
              <a:srgbClr val="324057"/>
            </a:solidFill>
          </a:ln>
        </p:spPr>
      </p:pic>
    </p:spTree>
    <p:extLst>
      <p:ext uri="{BB962C8B-B14F-4D97-AF65-F5344CB8AC3E}">
        <p14:creationId xmlns:p14="http://schemas.microsoft.com/office/powerpoint/2010/main" val="2613877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512</TotalTime>
  <Words>590</Words>
  <Application>Microsoft Office PowerPoint</Application>
  <PresentationFormat>Экран (4:3)</PresentationFormat>
  <Paragraphs>82</Paragraphs>
  <Slides>30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Office Theme</vt:lpstr>
      <vt:lpstr>Презентация PowerPoint</vt:lpstr>
      <vt:lpstr>Презентация PowerPoint</vt:lpstr>
      <vt:lpstr>Что же такое граффити?</vt:lpstr>
      <vt:lpstr>История граффити </vt:lpstr>
      <vt:lpstr>Презентация PowerPoint</vt:lpstr>
      <vt:lpstr>История российского граффити </vt:lpstr>
      <vt:lpstr>Процесс создания граффити </vt:lpstr>
      <vt:lpstr>Презентация PowerPoint</vt:lpstr>
      <vt:lpstr>Презентация PowerPoint</vt:lpstr>
      <vt:lpstr>Виды традиционного граффити </vt:lpstr>
      <vt:lpstr>Тэггинг </vt:lpstr>
      <vt:lpstr>Бомбинг  </vt:lpstr>
      <vt:lpstr>Презентация PowerPoint</vt:lpstr>
      <vt:lpstr>Wildstyle </vt:lpstr>
      <vt:lpstr>Презентация PowerPoint</vt:lpstr>
      <vt:lpstr>Дипинти</vt:lpstr>
      <vt:lpstr>Презентация PowerPoint</vt:lpstr>
      <vt:lpstr>Презентация PowerPoint</vt:lpstr>
      <vt:lpstr>Презентация PowerPoint</vt:lpstr>
      <vt:lpstr>Christian Guemy</vt:lpstr>
      <vt:lpstr>Презентация PowerPoint</vt:lpstr>
      <vt:lpstr>Презентация PowerPoint</vt:lpstr>
      <vt:lpstr>Место граффити в современном искусстве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Вывод</vt:lpstr>
      <vt:lpstr>Источники</vt:lpstr>
    </vt:vector>
  </TitlesOfParts>
  <Company>PJSC "New Engineering Technologies"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Домашний</cp:lastModifiedBy>
  <cp:revision>147</cp:revision>
  <dcterms:created xsi:type="dcterms:W3CDTF">2016-11-18T14:12:19Z</dcterms:created>
  <dcterms:modified xsi:type="dcterms:W3CDTF">2019-01-27T16:13:37Z</dcterms:modified>
</cp:coreProperties>
</file>