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23" r:id="rId2"/>
    <p:sldId id="324" r:id="rId3"/>
    <p:sldId id="256" r:id="rId4"/>
    <p:sldId id="266" r:id="rId5"/>
    <p:sldId id="315" r:id="rId6"/>
    <p:sldId id="316" r:id="rId7"/>
    <p:sldId id="297" r:id="rId8"/>
    <p:sldId id="317" r:id="rId9"/>
    <p:sldId id="270" r:id="rId10"/>
    <p:sldId id="281" r:id="rId11"/>
    <p:sldId id="318" r:id="rId12"/>
    <p:sldId id="261" r:id="rId13"/>
    <p:sldId id="320" r:id="rId14"/>
    <p:sldId id="267" r:id="rId15"/>
    <p:sldId id="282" r:id="rId16"/>
    <p:sldId id="300" r:id="rId17"/>
    <p:sldId id="301" r:id="rId18"/>
    <p:sldId id="302" r:id="rId19"/>
    <p:sldId id="289" r:id="rId20"/>
    <p:sldId id="298" r:id="rId21"/>
    <p:sldId id="299" r:id="rId22"/>
    <p:sldId id="325" r:id="rId23"/>
    <p:sldId id="258" r:id="rId24"/>
    <p:sldId id="321" r:id="rId25"/>
    <p:sldId id="284" r:id="rId26"/>
    <p:sldId id="271" r:id="rId27"/>
    <p:sldId id="326" r:id="rId28"/>
    <p:sldId id="328" r:id="rId29"/>
    <p:sldId id="327" r:id="rId30"/>
    <p:sldId id="263" r:id="rId31"/>
    <p:sldId id="264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CC"/>
    <a:srgbClr val="FF33CC"/>
    <a:srgbClr val="9966FF"/>
    <a:srgbClr val="1F08A8"/>
    <a:srgbClr val="66FFFF"/>
    <a:srgbClr val="00CC00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1" autoAdjust="0"/>
    <p:restoredTop sz="94417" autoAdjust="0"/>
  </p:normalViewPr>
  <p:slideViewPr>
    <p:cSldViewPr>
      <p:cViewPr varScale="1">
        <p:scale>
          <a:sx n="95" d="100"/>
          <a:sy n="9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12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3T13:55:48.89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CC56B-6AF2-419E-9B25-302DD71EA64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DF1C5-1ED1-4992-865B-EC9E29D53811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>
            <a:solidFill>
              <a:schemeClr val="tx2"/>
            </a:solidFill>
          </a:endParaRPr>
        </a:p>
      </dgm:t>
    </dgm:pt>
    <dgm:pt modelId="{927633D4-22E5-4379-9A67-DF9EA651406E}" type="parTrans" cxnId="{C64B474B-2FF9-427B-8EC4-BD943EBCC08F}">
      <dgm:prSet/>
      <dgm:spPr/>
      <dgm:t>
        <a:bodyPr/>
        <a:lstStyle/>
        <a:p>
          <a:endParaRPr lang="ru-RU"/>
        </a:p>
      </dgm:t>
    </dgm:pt>
    <dgm:pt modelId="{0B264F78-82B2-43FD-BDF5-5E4106FC64D4}" type="sibTrans" cxnId="{C64B474B-2FF9-427B-8EC4-BD943EBCC08F}">
      <dgm:prSet/>
      <dgm:spPr/>
      <dgm:t>
        <a:bodyPr/>
        <a:lstStyle/>
        <a:p>
          <a:endParaRPr lang="ru-RU"/>
        </a:p>
      </dgm:t>
    </dgm:pt>
    <dgm:pt modelId="{B94273A6-2479-497E-8790-942E9B0E52D7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kk-KZ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Атомның құрылысы туралы мағлұмат беру; Ғалымдардың жасаған атом моделдерімен таныстыру.Планетар-лық модельдің ерекшеліктерін айту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F7306EBE-AEE8-4959-A181-2E7A00134EE8}" type="parTrans" cxnId="{9937272E-DD0F-4DA7-8D76-FA5ECE448CFB}">
      <dgm:prSet/>
      <dgm:spPr/>
      <dgm:t>
        <a:bodyPr/>
        <a:lstStyle/>
        <a:p>
          <a:endParaRPr lang="ru-RU"/>
        </a:p>
      </dgm:t>
    </dgm:pt>
    <dgm:pt modelId="{3A8CA193-8BE0-48F7-84B7-13D70F1A11FA}" type="sibTrans" cxnId="{9937272E-DD0F-4DA7-8D76-FA5ECE448CFB}">
      <dgm:prSet/>
      <dgm:spPr/>
      <dgm:t>
        <a:bodyPr/>
        <a:lstStyle/>
        <a:p>
          <a:endParaRPr lang="ru-RU"/>
        </a:p>
      </dgm:t>
    </dgm:pt>
    <dgm:pt modelId="{A0035BC5-4EE5-4256-8BA4-0716469F93DC}">
      <dgm:prSet phldrT="[Текст]"/>
      <dgm:spPr>
        <a:solidFill>
          <a:srgbClr val="00B0F0"/>
        </a:solidFill>
      </dgm:spPr>
      <dgm:t>
        <a:bodyPr/>
        <a:lstStyle/>
        <a:p>
          <a:r>
            <a:rPr lang="kk-KZ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Оқушылардың танымдық белсенділігін арттыру, ойлау,есте сақтау қабілеттерін дамыту және ой қорытуға дағдыландыру.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F02E6003-9AEA-4B2E-87C1-4783B0F0F16C}" type="parTrans" cxnId="{02C39179-A848-4BA4-B4F5-BC40E30E9616}">
      <dgm:prSet/>
      <dgm:spPr/>
      <dgm:t>
        <a:bodyPr/>
        <a:lstStyle/>
        <a:p>
          <a:endParaRPr lang="ru-RU"/>
        </a:p>
      </dgm:t>
    </dgm:pt>
    <dgm:pt modelId="{1BED8B44-8C48-4222-8A09-FC3CC135C3BD}" type="sibTrans" cxnId="{02C39179-A848-4BA4-B4F5-BC40E30E9616}">
      <dgm:prSet/>
      <dgm:spPr/>
      <dgm:t>
        <a:bodyPr/>
        <a:lstStyle/>
        <a:p>
          <a:endParaRPr lang="ru-RU"/>
        </a:p>
      </dgm:t>
    </dgm:pt>
    <dgm:pt modelId="{E1968C38-21A9-41A1-B20C-5950293A106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 Алған білімдерін өмірмен байланыстыратын шығармашыл тұлға тәрбиелеу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CC6B7655-D8F4-4A17-987C-8E4E982B0AE1}" type="parTrans" cxnId="{0A85AE6C-F0AA-422F-927D-15820031B21F}">
      <dgm:prSet/>
      <dgm:spPr/>
      <dgm:t>
        <a:bodyPr/>
        <a:lstStyle/>
        <a:p>
          <a:endParaRPr lang="ru-RU"/>
        </a:p>
      </dgm:t>
    </dgm:pt>
    <dgm:pt modelId="{2F2F0152-4A5D-477D-B429-95C972324A59}" type="sibTrans" cxnId="{0A85AE6C-F0AA-422F-927D-15820031B21F}">
      <dgm:prSet/>
      <dgm:spPr/>
      <dgm:t>
        <a:bodyPr/>
        <a:lstStyle/>
        <a:p>
          <a:endParaRPr lang="ru-RU"/>
        </a:p>
      </dgm:t>
    </dgm:pt>
    <dgm:pt modelId="{BCE25BF3-59C8-489B-AAB1-B18533AC0A66}">
      <dgm:prSet/>
      <dgm:spPr/>
      <dgm:t>
        <a:bodyPr/>
        <a:lstStyle/>
        <a:p>
          <a:endParaRPr lang="ru-RU" dirty="0"/>
        </a:p>
      </dgm:t>
    </dgm:pt>
    <dgm:pt modelId="{0CD87861-FBAB-446F-9CA1-D19E6A933628}" type="parTrans" cxnId="{6FE8F6A5-D920-403F-A3E0-76B7450DA1D8}">
      <dgm:prSet/>
      <dgm:spPr/>
      <dgm:t>
        <a:bodyPr/>
        <a:lstStyle/>
        <a:p>
          <a:endParaRPr lang="ru-RU"/>
        </a:p>
      </dgm:t>
    </dgm:pt>
    <dgm:pt modelId="{A355B884-2AC4-4DBC-A4FA-2357BF18C1AF}" type="sibTrans" cxnId="{6FE8F6A5-D920-403F-A3E0-76B7450DA1D8}">
      <dgm:prSet/>
      <dgm:spPr/>
      <dgm:t>
        <a:bodyPr/>
        <a:lstStyle/>
        <a:p>
          <a:endParaRPr lang="ru-RU"/>
        </a:p>
      </dgm:t>
    </dgm:pt>
    <dgm:pt modelId="{4067F514-58B8-4BEE-BEA2-22CA08579E7D}" type="pres">
      <dgm:prSet presAssocID="{DF7CC56B-6AF2-419E-9B25-302DD71EA6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6EFCF-39B4-4658-AF14-76059EFE7EEC}" type="pres">
      <dgm:prSet presAssocID="{605DF1C5-1ED1-4992-865B-EC9E29D53811}" presName="roof" presStyleLbl="dkBgShp" presStyleIdx="0" presStyleCnt="2" custLinFactNeighborY="4016"/>
      <dgm:spPr/>
      <dgm:t>
        <a:bodyPr/>
        <a:lstStyle/>
        <a:p>
          <a:endParaRPr lang="ru-RU"/>
        </a:p>
      </dgm:t>
    </dgm:pt>
    <dgm:pt modelId="{A9ADFD71-A980-41E6-8376-A08BEF4B2986}" type="pres">
      <dgm:prSet presAssocID="{605DF1C5-1ED1-4992-865B-EC9E29D53811}" presName="pillars" presStyleCnt="0"/>
      <dgm:spPr/>
    </dgm:pt>
    <dgm:pt modelId="{DE17F77D-169F-44F4-B6F2-0C4B6F9C2C85}" type="pres">
      <dgm:prSet presAssocID="{605DF1C5-1ED1-4992-865B-EC9E29D53811}" presName="pillar1" presStyleLbl="node1" presStyleIdx="0" presStyleCnt="3" custLinFactNeighborX="1151" custLinFactNeighborY="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94368-A616-4D98-A80D-D5FD1345BE1F}" type="pres">
      <dgm:prSet presAssocID="{A0035BC5-4EE5-4256-8BA4-0716469F93D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279F1-2CE6-4FE3-B6F0-CED9DA6D72A9}" type="pres">
      <dgm:prSet presAssocID="{E1968C38-21A9-41A1-B20C-5950293A106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C7EF5-CB7C-4149-96FE-B38135AAE752}" type="pres">
      <dgm:prSet presAssocID="{605DF1C5-1ED1-4992-865B-EC9E29D53811}" presName="base" presStyleLbl="dkBgShp" presStyleIdx="1" presStyleCnt="2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717B16A9-C6D5-4778-9746-759604205527}" type="presOf" srcId="{A0035BC5-4EE5-4256-8BA4-0716469F93DC}" destId="{7DA94368-A616-4D98-A80D-D5FD1345BE1F}" srcOrd="0" destOrd="0" presId="urn:microsoft.com/office/officeart/2005/8/layout/hList3"/>
    <dgm:cxn modelId="{2B88132A-0CA2-4542-B7ED-AA16E4CAB642}" type="presOf" srcId="{DF7CC56B-6AF2-419E-9B25-302DD71EA64F}" destId="{4067F514-58B8-4BEE-BEA2-22CA08579E7D}" srcOrd="0" destOrd="0" presId="urn:microsoft.com/office/officeart/2005/8/layout/hList3"/>
    <dgm:cxn modelId="{0A85AE6C-F0AA-422F-927D-15820031B21F}" srcId="{605DF1C5-1ED1-4992-865B-EC9E29D53811}" destId="{E1968C38-21A9-41A1-B20C-5950293A1063}" srcOrd="2" destOrd="0" parTransId="{CC6B7655-D8F4-4A17-987C-8E4E982B0AE1}" sibTransId="{2F2F0152-4A5D-477D-B429-95C972324A59}"/>
    <dgm:cxn modelId="{9937272E-DD0F-4DA7-8D76-FA5ECE448CFB}" srcId="{605DF1C5-1ED1-4992-865B-EC9E29D53811}" destId="{B94273A6-2479-497E-8790-942E9B0E52D7}" srcOrd="0" destOrd="0" parTransId="{F7306EBE-AEE8-4959-A181-2E7A00134EE8}" sibTransId="{3A8CA193-8BE0-48F7-84B7-13D70F1A11FA}"/>
    <dgm:cxn modelId="{C64B474B-2FF9-427B-8EC4-BD943EBCC08F}" srcId="{DF7CC56B-6AF2-419E-9B25-302DD71EA64F}" destId="{605DF1C5-1ED1-4992-865B-EC9E29D53811}" srcOrd="0" destOrd="0" parTransId="{927633D4-22E5-4379-9A67-DF9EA651406E}" sibTransId="{0B264F78-82B2-43FD-BDF5-5E4106FC64D4}"/>
    <dgm:cxn modelId="{BF1D864B-C2B3-4B97-B3D3-401EBCC5CC21}" type="presOf" srcId="{E1968C38-21A9-41A1-B20C-5950293A1063}" destId="{A2C279F1-2CE6-4FE3-B6F0-CED9DA6D72A9}" srcOrd="0" destOrd="0" presId="urn:microsoft.com/office/officeart/2005/8/layout/hList3"/>
    <dgm:cxn modelId="{6FE8F6A5-D920-403F-A3E0-76B7450DA1D8}" srcId="{DF7CC56B-6AF2-419E-9B25-302DD71EA64F}" destId="{BCE25BF3-59C8-489B-AAB1-B18533AC0A66}" srcOrd="1" destOrd="0" parTransId="{0CD87861-FBAB-446F-9CA1-D19E6A933628}" sibTransId="{A355B884-2AC4-4DBC-A4FA-2357BF18C1AF}"/>
    <dgm:cxn modelId="{1E5D19B1-7C2E-4724-AB0F-5983C6DCC98B}" type="presOf" srcId="{605DF1C5-1ED1-4992-865B-EC9E29D53811}" destId="{B1E6EFCF-39B4-4658-AF14-76059EFE7EEC}" srcOrd="0" destOrd="0" presId="urn:microsoft.com/office/officeart/2005/8/layout/hList3"/>
    <dgm:cxn modelId="{F28523A3-E978-4036-AE5F-7B490CFA3D3C}" type="presOf" srcId="{B94273A6-2479-497E-8790-942E9B0E52D7}" destId="{DE17F77D-169F-44F4-B6F2-0C4B6F9C2C85}" srcOrd="0" destOrd="0" presId="urn:microsoft.com/office/officeart/2005/8/layout/hList3"/>
    <dgm:cxn modelId="{02C39179-A848-4BA4-B4F5-BC40E30E9616}" srcId="{605DF1C5-1ED1-4992-865B-EC9E29D53811}" destId="{A0035BC5-4EE5-4256-8BA4-0716469F93DC}" srcOrd="1" destOrd="0" parTransId="{F02E6003-9AEA-4B2E-87C1-4783B0F0F16C}" sibTransId="{1BED8B44-8C48-4222-8A09-FC3CC135C3BD}"/>
    <dgm:cxn modelId="{A05B7D5D-0978-48DF-9FC9-4337089CF176}" type="presParOf" srcId="{4067F514-58B8-4BEE-BEA2-22CA08579E7D}" destId="{B1E6EFCF-39B4-4658-AF14-76059EFE7EEC}" srcOrd="0" destOrd="0" presId="urn:microsoft.com/office/officeart/2005/8/layout/hList3"/>
    <dgm:cxn modelId="{EF9B57F9-1048-46C8-91F2-00268ECF7AE7}" type="presParOf" srcId="{4067F514-58B8-4BEE-BEA2-22CA08579E7D}" destId="{A9ADFD71-A980-41E6-8376-A08BEF4B2986}" srcOrd="1" destOrd="0" presId="urn:microsoft.com/office/officeart/2005/8/layout/hList3"/>
    <dgm:cxn modelId="{120D692E-ADA1-428C-A455-139307508832}" type="presParOf" srcId="{A9ADFD71-A980-41E6-8376-A08BEF4B2986}" destId="{DE17F77D-169F-44F4-B6F2-0C4B6F9C2C85}" srcOrd="0" destOrd="0" presId="urn:microsoft.com/office/officeart/2005/8/layout/hList3"/>
    <dgm:cxn modelId="{A21224F6-B16D-47E0-B045-1BC611891875}" type="presParOf" srcId="{A9ADFD71-A980-41E6-8376-A08BEF4B2986}" destId="{7DA94368-A616-4D98-A80D-D5FD1345BE1F}" srcOrd="1" destOrd="0" presId="urn:microsoft.com/office/officeart/2005/8/layout/hList3"/>
    <dgm:cxn modelId="{5ADB887E-FCC9-41CB-A2F0-6E18111BCDE6}" type="presParOf" srcId="{A9ADFD71-A980-41E6-8376-A08BEF4B2986}" destId="{A2C279F1-2CE6-4FE3-B6F0-CED9DA6D72A9}" srcOrd="2" destOrd="0" presId="urn:microsoft.com/office/officeart/2005/8/layout/hList3"/>
    <dgm:cxn modelId="{CC8159C6-11AB-4538-8BCF-BA2137B402C9}" type="presParOf" srcId="{4067F514-58B8-4BEE-BEA2-22CA08579E7D}" destId="{48AC7EF5-CB7C-4149-96FE-B38135AAE752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6416D3-4B65-4666-93E2-2BFDF6E82C83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5636F-B512-42B1-AD51-70940AD2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2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AE4FC-A0EA-4A7C-BF08-681DD4351C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C6AFB-A7DD-4CA5-B824-C4C1E9AE9D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5E2E7-4AE8-429D-A2E4-791CC0786B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D711-807A-4775-B6F4-367D27BA98E8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68E7-9A6D-472C-9FD1-4B700EF24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0BD2-BAD6-4D16-A199-8F9B6829B5AB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91A9-44CC-4578-A9E6-5ACC4901D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1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1C11-9456-42CA-B24F-81585A42B7BE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99D6-91B1-4195-9FF7-0B14945A5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64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1CFF82-FB41-4F7F-BA49-D2E2BD34C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18E8-CC7D-414D-9486-C5A45B7C981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8E41-35B4-4324-8B68-6DD888489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68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D975-5927-4394-992F-C204FE526E1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3A52-82D2-4225-8741-15FFD78C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30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FB63-69B2-41EB-A2ED-FA95F47E0CB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C78C-F413-436B-B0B5-628D7709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7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3582-3569-4BE7-969A-B30F74F13626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81E2-7A85-4C90-90DE-C454924BC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FB45-6195-45B7-A1A4-3AB3599B8D9B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3229-CF14-4C05-8EB2-E5BE8C27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1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BB73-C86B-4B33-89D4-53207332D4A4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60A2-FEBA-471C-AB4B-17245C48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2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AF7B-6FF0-4E5E-BE80-3A94828EB4B5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10A0-3F25-470F-8623-D2F4CDFB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76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8B44-B838-4A33-8C22-CC3DEB08D0DC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3821-FD47-4C75-A4A2-BE2287A8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D81BD-B0D1-48CE-92DE-A3B8EE0FC2D1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F07FD-3712-4269-84CA-6F668694A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79475" y="974725"/>
            <a:ext cx="439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kk-K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Сабақтың тақырыбы:</a:t>
            </a:r>
            <a:r>
              <a:rPr lang="kk-KZ" dirty="0"/>
              <a:t> </a:t>
            </a:r>
            <a:endParaRPr lang="ru-RU" dirty="0"/>
          </a:p>
        </p:txBody>
      </p:sp>
      <p:pic>
        <p:nvPicPr>
          <p:cNvPr id="3078" name="Picture 6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339975" cy="2030412"/>
          </a:xfrm>
          <a:prstGeom prst="rect">
            <a:avLst/>
          </a:prstGeom>
          <a:noFill/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71472" y="2357430"/>
            <a:ext cx="8104216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k-KZ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“Атомның ядролық үлгісі</a:t>
            </a:r>
          </a:p>
          <a:p>
            <a:r>
              <a:rPr lang="kk-KZ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.Резерфорд тәжірибесі”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9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84763"/>
            <a:ext cx="7351712" cy="1223962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1500198" cy="1428736"/>
            <a:chOff x="2016" y="2640"/>
            <a:chExt cx="1684" cy="182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016" y="2640"/>
              <a:ext cx="1684" cy="1502"/>
              <a:chOff x="2016" y="2640"/>
              <a:chExt cx="1684" cy="1502"/>
            </a:xfrm>
          </p:grpSpPr>
          <p:pic>
            <p:nvPicPr>
              <p:cNvPr id="11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144379">
                <a:off x="2731" y="2789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1374578">
                <a:off x="2448" y="2640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1450318">
                <a:off x="2112" y="2736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6026028">
                <a:off x="2779" y="3125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5791884">
                <a:off x="2011" y="3221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456658">
              <a:off x="2640" y="3404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9342470">
              <a:off x="2304" y="3552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214546" y="0"/>
            <a:ext cx="1643074" cy="1285860"/>
            <a:chOff x="2016" y="2640"/>
            <a:chExt cx="1684" cy="1828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2016" y="2640"/>
              <a:ext cx="1684" cy="1502"/>
              <a:chOff x="2016" y="2640"/>
              <a:chExt cx="1684" cy="1502"/>
            </a:xfrm>
          </p:grpSpPr>
          <p:pic>
            <p:nvPicPr>
              <p:cNvPr id="20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144379">
                <a:off x="2731" y="2789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1374578">
                <a:off x="2448" y="2640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1450318">
                <a:off x="2112" y="2736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6026028">
                <a:off x="2779" y="3125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5791884">
                <a:off x="2011" y="3221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456658">
              <a:off x="2640" y="3404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9342470">
              <a:off x="2304" y="3552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4286248" y="0"/>
            <a:ext cx="1571604" cy="1357298"/>
            <a:chOff x="2016" y="2640"/>
            <a:chExt cx="1684" cy="1828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2016" y="2640"/>
              <a:ext cx="1684" cy="1502"/>
              <a:chOff x="2016" y="2640"/>
              <a:chExt cx="1684" cy="1502"/>
            </a:xfrm>
          </p:grpSpPr>
          <p:pic>
            <p:nvPicPr>
              <p:cNvPr id="29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144379">
                <a:off x="2731" y="2789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1374578">
                <a:off x="2448" y="2640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1450318">
                <a:off x="2112" y="2736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6026028">
                <a:off x="2779" y="3125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-5791884">
                <a:off x="2011" y="3221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456658">
              <a:off x="2640" y="3404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0000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9342470">
              <a:off x="2304" y="3552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 t nhnlk44"/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183562" cy="1857375"/>
          </a:xfrm>
        </p:spPr>
        <p:txBody>
          <a:bodyPr/>
          <a:lstStyle/>
          <a:p>
            <a:pPr eaLnBrk="1" hangingPunct="1"/>
            <a:r>
              <a:rPr lang="kk-KZ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31.01.2013 ж</a:t>
            </a:r>
            <a:br>
              <a:rPr lang="kk-KZ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928662" y="1928803"/>
            <a:ext cx="74295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kk-K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Атом ядросының үлгісі.</a:t>
            </a:r>
          </a:p>
          <a:p>
            <a:pPr algn="ctr"/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Резерфорд тәжірибесі</a:t>
            </a:r>
          </a:p>
          <a:p>
            <a:pPr algn="ctr"/>
            <a:endParaRPr lang="kk-KZ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images.jpeg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45" y="740613"/>
            <a:ext cx="6460580" cy="4760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072074"/>
            <a:ext cx="29835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Демокрит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Б.з.б 460 - 370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501122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1903 жылы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Дж.Томсон радиусы 10^(-10)м , формасы шар тәрізді электрлік бейтарап жүйе болатын атом моделін ұсынды.Оң зарядтар сфераның барлық көлемі бойынша үлестіріліп,теріс заряд оған жабысқанан.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220px-Ernest_Ruther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857520" cy="418237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85720" y="5072074"/>
            <a:ext cx="338455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Эрнест </a:t>
            </a:r>
          </a:p>
          <a:p>
            <a:pPr algn="ctr"/>
            <a:r>
              <a:rPr lang="ru-RU" sz="2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Резерфорд</a:t>
            </a:r>
          </a:p>
          <a:p>
            <a:pPr algn="ctr"/>
            <a:r>
              <a:rPr lang="ru-RU" sz="2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(1871–1937)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3214710" cy="28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428992" y="214290"/>
            <a:ext cx="57150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Атомның  планетарлық  моделі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643438" y="2285992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6429388" y="2428868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6182" y="1857364"/>
            <a:ext cx="153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Электрон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178592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M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0" y="928688"/>
            <a:ext cx="84296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“Электрондық оқулықтан  демонстрация”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642910" y="3786188"/>
            <a:ext cx="8072494" cy="1050925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30225"/>
            <a:ext cx="8929687" cy="5970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1911 жылы Эрнест Резерфорд  тәжірибе нәтижесін қорытып атом ядросының планетарлық моделін ұсынды.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Атомның центрінде –оң зарядталған ядро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k-K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Күннің айналасындағы планеталар сияқты электрондар ядро айналасында дөңгелек және эллипстік орбита бойынша қозғалады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34" y="428604"/>
            <a:ext cx="2396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kk-KZ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Calibri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09"/>
            <a:ext cx="4670425" cy="56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4429125" y="4357688"/>
            <a:ext cx="1857375" cy="1143000"/>
          </a:xfrm>
          <a:prstGeom prst="straightConnector1">
            <a:avLst/>
          </a:prstGeom>
          <a:ln w="28575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7938" y="4071938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>
                <a:latin typeface="Calibri" pitchFamily="34" charset="0"/>
              </a:rPr>
              <a:t>Электрон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72125" y="1785938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sz="3200" b="1" baseline="-25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9,1*10</a:t>
            </a:r>
            <a:r>
              <a:rPr lang="kk-KZ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-31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428148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3786188" y="3571875"/>
            <a:ext cx="2428875" cy="5715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0" y="3929063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>
                <a:latin typeface="Times New Roman" pitchFamily="18" charset="0"/>
                <a:cs typeface="Times New Roman" pitchFamily="18" charset="0"/>
              </a:rPr>
              <a:t>П р о т о н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57813" y="1643063"/>
            <a:ext cx="364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095500" algn="l"/>
              </a:tabLst>
            </a:pP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sz="3200" b="1" baseline="-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1,6726 *10</a:t>
            </a:r>
            <a:r>
              <a:rPr lang="kk-KZ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81138"/>
            <a:ext cx="4357688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3429000" y="4286250"/>
            <a:ext cx="2571750" cy="5715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45720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>
                <a:latin typeface="Times New Roman" pitchFamily="18" charset="0"/>
                <a:cs typeface="Times New Roman" pitchFamily="18" charset="0"/>
              </a:rPr>
              <a:t>Н е й т р о н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57813" y="1857375"/>
            <a:ext cx="364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095500" algn="l"/>
              </a:tabLst>
            </a:pP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1,67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*10</a:t>
            </a:r>
            <a:r>
              <a:rPr lang="kk-KZ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kk-KZ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0"/>
            <a:ext cx="578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-142875" y="857250"/>
            <a:ext cx="36433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 sz="3600">
                <a:latin typeface="Calibri" pitchFamily="34" charset="0"/>
              </a:rPr>
              <a:t>F</a:t>
            </a:r>
            <a:r>
              <a:rPr lang="kk-KZ" sz="3600" baseline="-25000">
                <a:latin typeface="Calibri" pitchFamily="34" charset="0"/>
              </a:rPr>
              <a:t>тарт</a:t>
            </a:r>
            <a:r>
              <a:rPr lang="kk-KZ" sz="3600">
                <a:latin typeface="Calibri" pitchFamily="34" charset="0"/>
              </a:rPr>
              <a:t>=Gm</a:t>
            </a:r>
            <a:r>
              <a:rPr lang="en-US" sz="3600" baseline="-25000">
                <a:latin typeface="Calibri" pitchFamily="34" charset="0"/>
              </a:rPr>
              <a:t>1</a:t>
            </a:r>
            <a:r>
              <a:rPr lang="en-US" sz="3600">
                <a:latin typeface="Calibri" pitchFamily="34" charset="0"/>
              </a:rPr>
              <a:t>m</a:t>
            </a:r>
            <a:r>
              <a:rPr lang="en-US" sz="3600" baseline="-25000">
                <a:latin typeface="Calibri" pitchFamily="34" charset="0"/>
              </a:rPr>
              <a:t>2</a:t>
            </a:r>
            <a:r>
              <a:rPr lang="en-US" sz="3600">
                <a:latin typeface="Calibri" pitchFamily="34" charset="0"/>
              </a:rPr>
              <a:t>/R</a:t>
            </a:r>
            <a:r>
              <a:rPr lang="en-US" sz="3600" baseline="30000">
                <a:latin typeface="Calibri" pitchFamily="34" charset="0"/>
              </a:rPr>
              <a:t>2</a:t>
            </a:r>
            <a:endParaRPr lang="ru-RU" sz="3600">
              <a:latin typeface="Calibri" pitchFamily="34" charset="0"/>
            </a:endParaRPr>
          </a:p>
          <a:p>
            <a:pPr algn="ctr"/>
            <a:endParaRPr lang="en-US" sz="400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42875" y="2357438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 sz="3600">
                <a:latin typeface="Calibri" pitchFamily="34" charset="0"/>
              </a:rPr>
              <a:t>F</a:t>
            </a:r>
            <a:r>
              <a:rPr lang="kk-KZ" sz="3600" baseline="-25000">
                <a:latin typeface="Calibri" pitchFamily="34" charset="0"/>
              </a:rPr>
              <a:t>теб</a:t>
            </a:r>
            <a:r>
              <a:rPr lang="kk-KZ" sz="3600">
                <a:latin typeface="Calibri" pitchFamily="34" charset="0"/>
              </a:rPr>
              <a:t>=</a:t>
            </a:r>
            <a:r>
              <a:rPr lang="en-US" sz="3600">
                <a:latin typeface="Calibri" pitchFamily="34" charset="0"/>
              </a:rPr>
              <a:t>kq</a:t>
            </a:r>
            <a:r>
              <a:rPr lang="en-US" sz="3600" baseline="-25000">
                <a:latin typeface="Calibri" pitchFamily="34" charset="0"/>
              </a:rPr>
              <a:t>1</a:t>
            </a:r>
            <a:r>
              <a:rPr lang="en-US" sz="3600">
                <a:latin typeface="Calibri" pitchFamily="34" charset="0"/>
              </a:rPr>
              <a:t>q</a:t>
            </a:r>
            <a:r>
              <a:rPr lang="en-US" sz="3600" baseline="-25000">
                <a:latin typeface="Calibri" pitchFamily="34" charset="0"/>
              </a:rPr>
              <a:t>2</a:t>
            </a:r>
            <a:r>
              <a:rPr lang="en-US" sz="3600">
                <a:latin typeface="Calibri" pitchFamily="34" charset="0"/>
              </a:rPr>
              <a:t>/R</a:t>
            </a:r>
            <a:r>
              <a:rPr lang="en-US" sz="3600" baseline="30000">
                <a:latin typeface="Calibri" pitchFamily="34" charset="0"/>
              </a:rPr>
              <a:t>2</a:t>
            </a:r>
            <a:endParaRPr lang="ru-RU" sz="3600">
              <a:latin typeface="Calibri" pitchFamily="34" charset="0"/>
            </a:endParaRPr>
          </a:p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09572" y="195240"/>
          <a:ext cx="771530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4500" y="928688"/>
            <a:ext cx="5357813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714348" y="200024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u="sng" dirty="0">
                <a:latin typeface="Times New Roman" pitchFamily="18" charset="0"/>
                <a:cs typeface="Times New Roman" pitchFamily="18" charset="0"/>
              </a:rPr>
              <a:t>Білімділік: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286116" y="2071678"/>
            <a:ext cx="2256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u="sng" dirty="0"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143625" y="2143125"/>
            <a:ext cx="159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u="sng" dirty="0">
                <a:latin typeface="Times New Roman" pitchFamily="18" charset="0"/>
                <a:cs typeface="Times New Roman" pitchFamily="18" charset="0"/>
              </a:rPr>
              <a:t>Тәрбиелік: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Мои документы\смайлики\Рисунок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6000768"/>
            <a:ext cx="3810000" cy="5715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Мои документы\смайлики\Рисунок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94300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428625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>
                <a:latin typeface="Times New Roman" pitchFamily="18" charset="0"/>
                <a:cs typeface="Times New Roman" pitchFamily="18" charset="0"/>
              </a:rPr>
              <a:t>.Атом  құрылысының  «планетарлық»   моделін  ұсынған  ғалым  кім?  Қай елдің ғалымы?  Қай  жылы ұсынды?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86000"/>
            <a:ext cx="2928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2428875"/>
            <a:ext cx="3714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Ағылшын ғалымы  Э.Резерфорд,  </a:t>
            </a:r>
          </a:p>
          <a:p>
            <a:pPr algn="ctr" eaLnBrk="1" hangingPunct="1"/>
            <a:r>
              <a:rPr lang="kk-KZ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1911 жылы</a:t>
            </a:r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48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>
                <a:latin typeface="Times New Roman" pitchFamily="18" charset="0"/>
                <a:cs typeface="Times New Roman" pitchFamily="18" charset="0"/>
              </a:rPr>
              <a:t>.Атомның құрылысын  кім  айтып  береді?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1643063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Атомның центрінде ядро  орналасқан, электрондар ядро  айналасында эллипстік орбита бойымен қозғалады.</a:t>
            </a:r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471487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6741" name="Diagram 5"/>
          <p:cNvGraphicFramePr>
            <a:graphicFrameLocks/>
          </p:cNvGraphicFramePr>
          <p:nvPr>
            <p:ph idx="1"/>
          </p:nvPr>
        </p:nvGraphicFramePr>
        <p:xfrm>
          <a:off x="-6929518" y="-2643230"/>
          <a:ext cx="22899688" cy="13649325"/>
        </p:xfrm>
        <a:graphic>
          <a:graphicData uri="http://schemas.openxmlformats.org/drawingml/2006/compatibility">
            <com:legacyDrawing xmlns:com="http://schemas.openxmlformats.org/drawingml/2006/compatibility" spid="_x0000_s41986"/>
          </a:graphicData>
        </a:graphic>
      </p:graphicFrame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539750" y="148431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000">
                <a:solidFill>
                  <a:srgbClr val="0000FF"/>
                </a:solidFill>
              </a:rPr>
              <a:t>КҮН ЖҮЙЕСІ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524750" y="148431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000">
                <a:solidFill>
                  <a:srgbClr val="0000FF"/>
                </a:solidFill>
              </a:rPr>
              <a:t>АТОМ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1258888" y="2205038"/>
            <a:ext cx="259238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dirty="0"/>
              <a:t>-Центрінде –Күн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-Планеталар Күнді айналады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-Өлшемі өте үлкен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-Гравитациялық күш әсер етеді</a:t>
            </a:r>
            <a:endParaRPr lang="ru-RU" sz="2400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5508625" y="2133600"/>
            <a:ext cx="30241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dirty="0"/>
              <a:t>-Центрінде- оң зарядталған ядро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-Электрондар ядроны айналады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-Өлшемі өте кіші</a:t>
            </a:r>
          </a:p>
          <a:p>
            <a:pPr>
              <a:spcBef>
                <a:spcPct val="50000"/>
              </a:spcBef>
            </a:pPr>
            <a:r>
              <a:rPr lang="kk-KZ" sz="2400" dirty="0"/>
              <a:t>-Атомдық күш әсер етеді</a:t>
            </a:r>
            <a:endParaRPr lang="ru-RU" sz="2400" dirty="0"/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284663" y="25654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3924300" y="2781300"/>
            <a:ext cx="1439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dirty="0">
                <a:solidFill>
                  <a:srgbClr val="FFFFFF"/>
                </a:solidFill>
              </a:rPr>
              <a:t>-центрге тарқыш күш Әсер етеді</a:t>
            </a:r>
          </a:p>
          <a:p>
            <a:pPr>
              <a:spcBef>
                <a:spcPct val="50000"/>
              </a:spcBef>
            </a:pPr>
            <a:r>
              <a:rPr lang="kk-KZ" dirty="0">
                <a:solidFill>
                  <a:srgbClr val="FFFFFF"/>
                </a:solidFill>
              </a:rPr>
              <a:t>-Айналу радиусы бар</a:t>
            </a:r>
          </a:p>
          <a:p>
            <a:pPr>
              <a:spcBef>
                <a:spcPct val="50000"/>
              </a:spcBef>
            </a:pPr>
            <a:r>
              <a:rPr lang="kk-KZ" dirty="0">
                <a:solidFill>
                  <a:srgbClr val="FFFFFF"/>
                </a:solidFill>
              </a:rPr>
              <a:t>-Белгілі бір орбитасы бар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71435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2976" y="642918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Венн диаграммасы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6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6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 build="p"/>
      <p:bldP spid="116755" grpId="0" build="p"/>
      <p:bldP spid="1167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http://i015.radikal.ru/0907/dd/bb073ae873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 rot="20935796">
            <a:off x="14288" y="1930400"/>
            <a:ext cx="8064500" cy="2782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“Білгенімді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дамыту”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M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0" y="928688"/>
            <a:ext cx="84296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Есеп шығару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Жылдамдығы 1,9*10(7) м/с  </a:t>
            </a:r>
            <a:r>
              <a:rPr lang="el-G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бөлшек алтын атомының ядросына жақындай алатын ең аз қашықтықты тап.</a:t>
            </a:r>
            <a:r>
              <a:rPr lang="el-G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бөлшектің массасы 6,6*10(-27)кг, заряды 3,2*10(-19)Кл.Алтын ядросының заряды 1,3*10(-17)Кл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642910" y="3786190"/>
            <a:ext cx="2143140" cy="1050923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00063" y="-357188"/>
            <a:ext cx="8183562" cy="1000126"/>
          </a:xfrm>
        </p:spPr>
        <p:txBody>
          <a:bodyPr/>
          <a:lstStyle/>
          <a:p>
            <a:pPr eaLnBrk="1" hangingPunct="1"/>
            <a:r>
              <a:rPr lang="kk-KZ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smtClean="0">
                <a:latin typeface="Times New Roman" pitchFamily="18" charset="0"/>
                <a:cs typeface="Times New Roman" pitchFamily="18" charset="0"/>
              </a:rPr>
              <a:t>“Физикалық  тілде”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643937" cy="6357937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1.Резерфорд  тәжірибелерінен  тікелей  атомның  ...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моделі  келіп  шығады.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2.Центрінде  массасы  түгелдей  жинақталған  ...   зарядталған  атом  ядросы  орналасқан.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3.Ядроны  айнала, белгілі  орбиталармен  ...                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қозғалып  жүреді.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4.Атом оң зарядталған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шар.Электрон шардың ішінде орналасқан.Бұл   ...           жасаған атом моделі</a:t>
            </a:r>
          </a:p>
          <a:p>
            <a:pPr marL="514350" indent="-514350" eaLnBrk="1" hangingPunct="1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5.Электрон – бұл  заряды  теріс  және  модулі  бойынша  элементарлық  ...                  Кл зарядқа,  ал  массасы  </a:t>
            </a:r>
          </a:p>
          <a:p>
            <a:pPr marL="514350" indent="-514350" eaLnBrk="1" hangingPunct="1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...                     кг – ға тең  бөлшек.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5.Альфа бөлшектің ядродан тебілу себебі, ол   ... зарядталған</a:t>
            </a:r>
            <a:endParaRPr 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514350" indent="-514350" eaLnBrk="1" hangingPunct="1"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43688" y="500063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планетарлық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6512" y="1285860"/>
            <a:ext cx="500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43563" y="2214563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электрондар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488" y="3429000"/>
            <a:ext cx="114300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 smtClean="0">
                <a:solidFill>
                  <a:srgbClr val="C00000"/>
                </a:solidFill>
                <a:latin typeface="Calibri" pitchFamily="34" charset="0"/>
              </a:rPr>
              <a:t>Томсон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6050" y="4214818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е=1,6*10</a:t>
            </a:r>
            <a:r>
              <a:rPr lang="kk-KZ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10" y="4643446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9,1*10</a:t>
            </a:r>
            <a:r>
              <a:rPr lang="kk-KZ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-31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15074" y="5500702"/>
            <a:ext cx="500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lly%20hg%20selb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422" y="857232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rgbClr val="FF0000"/>
                </a:solidFill>
              </a:rPr>
              <a:t>Шығармашылық жұмыс</a:t>
            </a:r>
          </a:p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500034" y="785794"/>
            <a:ext cx="7786742" cy="3286148"/>
          </a:xfrm>
          <a:prstGeom prst="clou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CurveDown">
              <a:avLst>
                <a:gd name="adj" fmla="val 2777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/>
          </a:p>
        </p:txBody>
      </p:sp>
      <p:pic>
        <p:nvPicPr>
          <p:cNvPr id="5124" name="Picture 5" descr="aluno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75" y="3357563"/>
            <a:ext cx="12239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C:\Documents and Settings\Admin\Мои документы\картинки\Разные\Цветоче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819663">
            <a:off x="603250" y="3859213"/>
            <a:ext cx="22764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4286256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0000FF"/>
                </a:solidFill>
              </a:rPr>
              <a:t>Тізбектей жалғау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1428736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Қол ұстасқан шамдардың</a:t>
            </a:r>
          </a:p>
          <a:p>
            <a:r>
              <a:rPr lang="kk-KZ" sz="2800" dirty="0" smtClean="0"/>
              <a:t>Мін таппайсың бойынан</a:t>
            </a:r>
          </a:p>
          <a:p>
            <a:r>
              <a:rPr lang="kk-KZ" sz="2800" dirty="0" smtClean="0"/>
              <a:t>Бірі қалса сүрініп</a:t>
            </a:r>
          </a:p>
          <a:p>
            <a:r>
              <a:rPr lang="kk-KZ" sz="2800" dirty="0" smtClean="0"/>
              <a:t>Бәрі кетер ойыннан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500034" y="785794"/>
            <a:ext cx="7786742" cy="3286148"/>
          </a:xfrm>
          <a:prstGeom prst="clou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CurveDown">
              <a:avLst>
                <a:gd name="adj" fmla="val 2777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/>
          </a:p>
        </p:txBody>
      </p:sp>
      <p:pic>
        <p:nvPicPr>
          <p:cNvPr id="5124" name="Picture 5" descr="aluno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75" y="3357563"/>
            <a:ext cx="12239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C:\Documents and Settings\Admin\Мои документы\картинки\Разные\Цветоче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819663">
            <a:off x="603250" y="3859213"/>
            <a:ext cx="22764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4286256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0000FF"/>
                </a:solidFill>
              </a:rPr>
              <a:t>Параллель жалғау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1428736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Өткізгіштер біріккен</a:t>
            </a:r>
          </a:p>
          <a:p>
            <a:r>
              <a:rPr lang="kk-KZ" sz="2800" dirty="0" smtClean="0"/>
              <a:t>Ол нүктені түйін дер</a:t>
            </a:r>
          </a:p>
          <a:p>
            <a:r>
              <a:rPr lang="kk-KZ" sz="2800" dirty="0" smtClean="0"/>
              <a:t>Бұл жұмбақтың шешуі </a:t>
            </a:r>
          </a:p>
          <a:p>
            <a:r>
              <a:rPr lang="kk-KZ" sz="2800" dirty="0" smtClean="0"/>
              <a:t>Қандай жалғау шешіңдер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	</a:t>
            </a:r>
            <a:r>
              <a:rPr lang="ru-RU" sz="4000" smtClean="0">
                <a:latin typeface="Monotype Corsiva" pitchFamily="66" charset="0"/>
              </a:rPr>
              <a:t>  </a:t>
            </a:r>
          </a:p>
        </p:txBody>
      </p:sp>
      <p:pic>
        <p:nvPicPr>
          <p:cNvPr id="13316" name="Picture 5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51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7002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42860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333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43900" y="64291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3857620" y="3071810"/>
            <a:ext cx="132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>
                <a:latin typeface="Monotype Corsiva" pitchFamily="66" charset="0"/>
              </a:rPr>
              <a:t>  	  </a:t>
            </a:r>
          </a:p>
          <a:p>
            <a:pPr eaLnBrk="0" hangingPunct="0"/>
            <a:endParaRPr lang="ru-RU" sz="4000">
              <a:latin typeface="Monotype Corsiva" pitchFamily="66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214346" y="-357214"/>
            <a:ext cx="2233613" cy="1844675"/>
            <a:chOff x="1927" y="0"/>
            <a:chExt cx="2046" cy="1840"/>
          </a:xfrm>
        </p:grpSpPr>
        <p:pic>
          <p:nvPicPr>
            <p:cNvPr id="13331" name="Object 2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27" y="0"/>
              <a:ext cx="2046" cy="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AutoShape 26"/>
            <p:cNvSpPr>
              <a:spLocks noChangeArrowheads="1"/>
            </p:cNvSpPr>
            <p:nvPr/>
          </p:nvSpPr>
          <p:spPr bwMode="auto">
            <a:xfrm>
              <a:off x="2789" y="754"/>
              <a:ext cx="318" cy="317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24" name="Picture 29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29972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0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1497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1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5500702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2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38608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33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42926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4" descr="звезды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9586" y="564357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71604" y="2571744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Жарық ақ денеден түгел шағылады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2285992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Күндіз булану температураның артуына байланысты атрады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1500174"/>
            <a:ext cx="378621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/>
              <a:t>Ақша қарда көп жүрсең көзің бір күні қарығар,</a:t>
            </a:r>
          </a:p>
          <a:p>
            <a:pPr lvl="0"/>
            <a:r>
              <a:rPr lang="kk-KZ" sz="2800" dirty="0" smtClean="0"/>
              <a:t>Алыс жерде көп жүрсең көңілің бір күні тарығар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1500174"/>
            <a:ext cx="3500462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/>
              <a:t>Күн шыққан соң суарған суды Күн жұтады.</a:t>
            </a:r>
          </a:p>
          <a:p>
            <a:pPr lvl="0"/>
            <a:r>
              <a:rPr lang="kk-KZ" sz="2800" dirty="0" smtClean="0"/>
              <a:t>Күн батқан соң суарған суды жер жұтады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57250" y="428625"/>
            <a:ext cx="793750" cy="60483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wordArt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Сабақтың жүрісі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071813" y="571500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1 - кезең. Ұйымдастыру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071813" y="1214438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2 - кезең. «Мен  нені үйрендім?»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071802" y="1785926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3 - кезең.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“Ой қозғау”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71813" y="2428875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4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кезең.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«Сәйкесін тап»                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071813" y="3000375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5 - кезең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«Мағынаны ашу»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071813" y="3571875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6 - кезең.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«Венн диаграммасы»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143250" y="4214813"/>
            <a:ext cx="5072063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21594000" scaled="0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кезең.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«Білгенімді дамыту»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143240" y="4857760"/>
            <a:ext cx="5072063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кезең. «Физикалық тілде»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143240" y="5857892"/>
            <a:ext cx="5072063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10 - кезең. «Шығу парағы»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rot="5400000" flipH="1" flipV="1">
            <a:off x="1187450" y="1169988"/>
            <a:ext cx="2339975" cy="1428750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rot="5400000" flipH="1" flipV="1">
            <a:off x="1508919" y="1491457"/>
            <a:ext cx="1697037" cy="1428750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1643063" y="2000250"/>
            <a:ext cx="1428750" cy="1054100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 flipV="1">
            <a:off x="1643063" y="2643188"/>
            <a:ext cx="1428750" cy="428625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1643063" y="3071813"/>
            <a:ext cx="1428750" cy="160337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1643063" y="3071813"/>
            <a:ext cx="1428750" cy="696912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1643063" y="3071813"/>
            <a:ext cx="1500187" cy="1339850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rot="16200000" flipH="1">
            <a:off x="1522413" y="3311525"/>
            <a:ext cx="1839912" cy="1500188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Прямая со стрелкой 23"/>
          <p:cNvCxnSpPr>
            <a:cxnSpLocks noChangeShapeType="1"/>
            <a:endCxn id="14" idx="4"/>
          </p:cNvCxnSpPr>
          <p:nvPr/>
        </p:nvCxnSpPr>
        <p:spPr bwMode="auto">
          <a:xfrm rot="16200000" flipH="1">
            <a:off x="848564" y="3866310"/>
            <a:ext cx="3089174" cy="1500177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14678" y="5357826"/>
            <a:ext cx="5072062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“Шығармашылық жұмыс”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cxnSpLocks noChangeShapeType="1"/>
            <a:endCxn id="27" idx="5"/>
          </p:cNvCxnSpPr>
          <p:nvPr/>
        </p:nvCxnSpPr>
        <p:spPr bwMode="auto">
          <a:xfrm rot="16200000" flipH="1">
            <a:off x="1435029" y="3703708"/>
            <a:ext cx="2189294" cy="1370003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http://i015.radikal.ru/0907/dd/bb073ae873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3214688"/>
            <a:ext cx="8183563" cy="2357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Оқулықтан 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§7.2.  </a:t>
            </a:r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оқу,</a:t>
            </a:r>
            <a:endParaRPr lang="ru-RU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kk-KZ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Сөзжұмбақ  құрастыру.</a:t>
            </a:r>
            <a:endParaRPr lang="ru-RU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 rot="-969486">
            <a:off x="803275" y="1685925"/>
            <a:ext cx="5572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5400" b="1">
                <a:solidFill>
                  <a:srgbClr val="FF33CC"/>
                </a:solidFill>
                <a:latin typeface="Calibri" pitchFamily="34" charset="0"/>
              </a:rPr>
              <a:t>Үйге тапсырма:</a:t>
            </a:r>
            <a:endParaRPr lang="en-US" sz="5400" b="1">
              <a:solidFill>
                <a:srgbClr val="FF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 t nhnlk44"/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 rot="-766035">
            <a:off x="354013" y="1239838"/>
            <a:ext cx="81534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32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«Бағалау"</a:t>
            </a:r>
          </a:p>
        </p:txBody>
      </p:sp>
      <p:pic>
        <p:nvPicPr>
          <p:cNvPr id="43012" name="Picture 17" descr="C:\Documents and Settings\User\Мои документы\Файлы Mail.Ru Агента\KZ\6aceb1999c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35">
            <a:off x="785813" y="285750"/>
            <a:ext cx="3214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7" descr="C:\Documents and Settings\User\Мои документы\Файлы Mail.Ru Агента\KZ\6aceb1999c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703">
            <a:off x="2979738" y="2670175"/>
            <a:ext cx="3214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291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06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5721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1431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7861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860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430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7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145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 descr="Stars 1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2019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C:\Documents and Settings\Администратор\Мои документы\анимационные картинки\книга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213">
            <a:off x="1943100" y="-85725"/>
            <a:ext cx="54752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 rot="20473449">
            <a:off x="2509838" y="2489200"/>
            <a:ext cx="27543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 болыңыздар!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7 0.10138 C 0.17257 -0.00533 0.21546 -0.11158 0.25139 -0.09653 C 0.28664 -0.08172 0.31459 0.21041 0.34323 0.1905 C 0.37257 0.1706 0.39549 -0.18912 0.42605 -0.21412 C 0.45678 -0.23889 0.49705 0.03356 0.52934 0.0405 C 0.56094 0.04791 0.5849 -0.16274 0.61997 -0.16945 C 0.654 -0.17593 0.69462 -0.0882 0.73612 4.44444E-6 " pathEditMode="relative" rAng="0" ptsTypes="aaaaaaA">
                                      <p:cBhvr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ly%20hg%20selb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0" y="2143125"/>
            <a:ext cx="55721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Өткен  тақырыпты қайталау</a:t>
            </a:r>
            <a:endParaRPr lang="ru-RU" sz="4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8"/>
            <a:ext cx="89296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“Мен  нені үйрендім”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GUESTA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-285776"/>
            <a:ext cx="28575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28596" y="928671"/>
            <a:ext cx="87154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k-KZ" sz="2800" dirty="0" smtClean="0"/>
              <a:t>Шығару спектрі деген не?</a:t>
            </a:r>
          </a:p>
          <a:p>
            <a:pPr marL="457200" indent="-457200"/>
            <a:r>
              <a:rPr lang="kk-KZ" sz="2800" dirty="0" smtClean="0">
                <a:solidFill>
                  <a:srgbClr val="FF0000"/>
                </a:solidFill>
              </a:rPr>
              <a:t>Заттың шығарған сәулесінде бар жиіліктер жиынтығы</a:t>
            </a:r>
            <a:r>
              <a:rPr lang="kk-KZ" sz="2800" dirty="0" smtClean="0"/>
              <a:t> </a:t>
            </a:r>
          </a:p>
          <a:p>
            <a:pPr marL="457200" indent="-457200"/>
            <a:r>
              <a:rPr lang="kk-KZ" sz="2800" dirty="0" smtClean="0"/>
              <a:t>Тұтас спектр деген не?</a:t>
            </a:r>
          </a:p>
          <a:p>
            <a:pPr marL="457200" indent="-457200"/>
            <a:r>
              <a:rPr lang="kk-KZ" sz="2800" dirty="0" smtClean="0">
                <a:solidFill>
                  <a:srgbClr val="FF0000"/>
                </a:solidFill>
              </a:rPr>
              <a:t>Қыздырылған қатты,сұйық,плазма шығарады</a:t>
            </a:r>
          </a:p>
          <a:p>
            <a:pPr marL="457200" indent="-457200"/>
            <a:r>
              <a:rPr lang="kk-KZ" sz="2800" dirty="0" smtClean="0"/>
              <a:t>Сызықтық спектр  деген не?</a:t>
            </a:r>
          </a:p>
          <a:p>
            <a:pPr marL="457200" indent="-457200"/>
            <a:r>
              <a:rPr lang="kk-KZ" sz="2800" dirty="0" smtClean="0">
                <a:solidFill>
                  <a:srgbClr val="FF0000"/>
                </a:solidFill>
              </a:rPr>
              <a:t>Атомдық күйдегі газдар шығаратын спектр</a:t>
            </a:r>
          </a:p>
          <a:p>
            <a:pPr marL="457200" indent="-457200"/>
            <a:r>
              <a:rPr lang="kk-KZ" sz="2800" dirty="0" smtClean="0"/>
              <a:t>Жолақ спектр  деген не?</a:t>
            </a:r>
          </a:p>
          <a:p>
            <a:pPr marL="457200" indent="-457200"/>
            <a:r>
              <a:rPr lang="kk-KZ" sz="2800" dirty="0" smtClean="0">
                <a:solidFill>
                  <a:srgbClr val="FF0000"/>
                </a:solidFill>
              </a:rPr>
              <a:t>Молекулалық күйдегі газдар шығаратын спектр</a:t>
            </a:r>
          </a:p>
          <a:p>
            <a:pPr marL="457200" indent="-457200"/>
            <a:r>
              <a:rPr lang="kk-KZ" sz="1600" dirty="0" smtClean="0"/>
              <a:t> </a:t>
            </a:r>
            <a:endParaRPr lang="kk-KZ" sz="1600" dirty="0"/>
          </a:p>
        </p:txBody>
      </p:sp>
      <p:pic>
        <p:nvPicPr>
          <p:cNvPr id="16388" name="Picture 6" descr="bestgif_narod_ru_2125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15000" y="5214938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bestgif_narod_ru_2125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51053">
            <a:off x="-179387" y="5280025"/>
            <a:ext cx="17970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004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20" y="3571876"/>
            <a:ext cx="22621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0013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3000" y="5143500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004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500" y="4929188"/>
            <a:ext cx="1905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butterfly_0011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729444">
            <a:off x="4384676" y="131762"/>
            <a:ext cx="831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 descr="butterfly_008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71625" y="214313"/>
            <a:ext cx="9540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86063" y="214313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857875" y="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21429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GUESTA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50" y="0"/>
            <a:ext cx="28575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bestgif_narod_ru_2125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15000" y="5214938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bestgif_narod_ru_2125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51053">
            <a:off x="-179387" y="5280025"/>
            <a:ext cx="17970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004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13" y="3786188"/>
            <a:ext cx="22621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0013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3000" y="5143500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004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500" y="4929188"/>
            <a:ext cx="1905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butterfly_0011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729444">
            <a:off x="4384676" y="131762"/>
            <a:ext cx="831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 descr="butterfly_008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71625" y="214313"/>
            <a:ext cx="9540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86063" y="214313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857875" y="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6" descr="0016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86050" y="300037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785794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/>
              <a:t>Жұтылу спектрі деген не?</a:t>
            </a:r>
          </a:p>
          <a:p>
            <a:r>
              <a:rPr lang="kk-KZ" sz="2800" dirty="0" smtClean="0">
                <a:solidFill>
                  <a:srgbClr val="FF0000"/>
                </a:solidFill>
              </a:rPr>
              <a:t>Затта жұтылатын сәуле жиіліктерінің жиынтығы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kk-KZ" sz="2800" dirty="0" smtClean="0"/>
              <a:t>Фотоэффект қандай құбылыс?</a:t>
            </a:r>
          </a:p>
          <a:p>
            <a:r>
              <a:rPr lang="kk-KZ" sz="2800" dirty="0" smtClean="0">
                <a:solidFill>
                  <a:srgbClr val="FF0000"/>
                </a:solidFill>
              </a:rPr>
              <a:t>Жарықтың әсерінен заттан электроннның ұшып шығуы</a:t>
            </a:r>
          </a:p>
          <a:p>
            <a:r>
              <a:rPr lang="kk-KZ" sz="2800" dirty="0" smtClean="0"/>
              <a:t>Жарықтың дуалистік қасиеттері</a:t>
            </a:r>
          </a:p>
          <a:p>
            <a:r>
              <a:rPr lang="kk-KZ" sz="2800" dirty="0" smtClean="0">
                <a:solidFill>
                  <a:srgbClr val="FF0000"/>
                </a:solidFill>
              </a:rPr>
              <a:t>Толқындық және кванттық</a:t>
            </a:r>
          </a:p>
          <a:p>
            <a:r>
              <a:rPr lang="kk-KZ" sz="2800" dirty="0" smtClean="0"/>
              <a:t>Элементар заряд деген не?</a:t>
            </a:r>
          </a:p>
          <a:p>
            <a:r>
              <a:rPr lang="kk-KZ" sz="2800" dirty="0" smtClean="0">
                <a:solidFill>
                  <a:srgbClr val="FF0000"/>
                </a:solidFill>
              </a:rPr>
              <a:t>Заттың бөлінбейтін ең ұсақ бөлшегі</a:t>
            </a: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ly%20hg%20selb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785813"/>
            <a:ext cx="89296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Есептер шығару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Асель К.Б\126 фоны для презентаций\notebook_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16"/>
          <a:stretch>
            <a:fillRect/>
          </a:stretch>
        </p:blipFill>
        <p:spPr bwMode="auto">
          <a:xfrm>
            <a:off x="0" y="0"/>
            <a:ext cx="950125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36" y="857232"/>
            <a:ext cx="607223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№1</a:t>
            </a:r>
          </a:p>
          <a:p>
            <a:r>
              <a:rPr lang="kk-KZ" sz="2400" dirty="0" smtClean="0">
                <a:solidFill>
                  <a:srgbClr val="FF00FF"/>
                </a:solidFill>
              </a:rPr>
              <a:t> </a:t>
            </a:r>
            <a:r>
              <a:rPr lang="kk-KZ" sz="2400" dirty="0" smtClean="0">
                <a:solidFill>
                  <a:srgbClr val="FF0000"/>
                </a:solidFill>
              </a:rPr>
              <a:t>Толқын ұзындығы 0,75 мкм фотон энергиясын тап</a:t>
            </a:r>
          </a:p>
          <a:p>
            <a:pPr algn="ctr"/>
            <a:endParaRPr lang="kk-KZ" sz="2400" dirty="0" smtClean="0">
              <a:solidFill>
                <a:srgbClr val="FF00FF"/>
              </a:solidFill>
            </a:endParaRPr>
          </a:p>
          <a:p>
            <a:pPr algn="ctr"/>
            <a:r>
              <a:rPr lang="kk-KZ" sz="2400" dirty="0" smtClean="0"/>
              <a:t>№2</a:t>
            </a:r>
          </a:p>
          <a:p>
            <a:r>
              <a:rPr lang="kk-KZ" sz="2400" dirty="0" smtClean="0">
                <a:solidFill>
                  <a:srgbClr val="FF0000"/>
                </a:solidFill>
              </a:rPr>
              <a:t>    Фотон энергиясы 2*10(-17)Дж .Сәуле жиілігін тап.</a:t>
            </a:r>
          </a:p>
          <a:p>
            <a:pPr algn="ctr"/>
            <a:endParaRPr lang="kk-KZ" sz="2400" dirty="0" smtClean="0"/>
          </a:p>
          <a:p>
            <a:pPr algn="ctr"/>
            <a:r>
              <a:rPr lang="kk-KZ" sz="2400" dirty="0" smtClean="0"/>
              <a:t>№3</a:t>
            </a:r>
          </a:p>
          <a:p>
            <a:r>
              <a:rPr lang="kk-KZ" sz="2400" dirty="0" smtClean="0">
                <a:solidFill>
                  <a:srgbClr val="FF0000"/>
                </a:solidFill>
              </a:rPr>
              <a:t>Жиілігі 10(12) Гц инфрақызыл сәуле үшін фотон массасын тап</a:t>
            </a:r>
          </a:p>
          <a:p>
            <a:endParaRPr lang="kk-KZ" sz="2400" dirty="0" smtClean="0"/>
          </a:p>
          <a:p>
            <a:pPr algn="ctr"/>
            <a:r>
              <a:rPr lang="kk-KZ" sz="2400" dirty="0" smtClean="0"/>
              <a:t>№4</a:t>
            </a:r>
          </a:p>
          <a:p>
            <a:r>
              <a:rPr lang="kk-KZ" sz="2400" dirty="0" smtClean="0">
                <a:solidFill>
                  <a:srgbClr val="FF0000"/>
                </a:solidFill>
              </a:rPr>
              <a:t>Күміс үшін фотоэффектінің қызыл шекарасы 0,29  мкм. Шығу жұмысын тап </a:t>
            </a:r>
          </a:p>
          <a:p>
            <a:pPr algn="ctr"/>
            <a:endParaRPr lang="kk-KZ" sz="2400" dirty="0" smtClean="0"/>
          </a:p>
          <a:p>
            <a:pPr algn="ctr"/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 algn="ctr"/>
            <a:endParaRPr lang="kk-KZ" dirty="0" smtClean="0">
              <a:solidFill>
                <a:srgbClr val="FF00FF"/>
              </a:solidFill>
            </a:endParaRPr>
          </a:p>
          <a:p>
            <a:pPr algn="ctr"/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6" name="Picture 6" descr="5814c6ec125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857736"/>
            <a:ext cx="164483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357313"/>
          <a:ext cx="8501063" cy="5121276"/>
        </p:xfrm>
        <a:graphic>
          <a:graphicData uri="http://schemas.openxmlformats.org/drawingml/2006/table">
            <a:tbl>
              <a:tblPr/>
              <a:tblGrid>
                <a:gridCol w="5811645"/>
                <a:gridCol w="2689418"/>
              </a:tblGrid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8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Фотон</a:t>
                      </a:r>
                      <a:r>
                        <a:rPr lang="kk-KZ" sz="28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энергиясы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m=m</a:t>
                      </a:r>
                      <a:r>
                        <a:rPr lang="en-US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/√1-</a:t>
                      </a: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l-GR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υ^2-</a:t>
                      </a: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C^2</a:t>
                      </a: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Фотоэффект</a:t>
                      </a:r>
                      <a:r>
                        <a:rPr lang="kk-KZ" sz="28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үшін Эйнштейн </a:t>
                      </a: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формуласы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E=</a:t>
                      </a:r>
                      <a:r>
                        <a:rPr lang="en-US" sz="28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hv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Фотоэффектінің</a:t>
                      </a:r>
                      <a:r>
                        <a:rPr lang="kk-KZ" sz="28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“қызыл</a:t>
                      </a: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шекарасы”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P=h/</a:t>
                      </a:r>
                      <a:r>
                        <a:rPr lang="el-GR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λ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Фотон</a:t>
                      </a:r>
                      <a:r>
                        <a:rPr lang="kk-KZ" sz="28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массасы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en-US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=A/h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Фотон</a:t>
                      </a:r>
                      <a:r>
                        <a:rPr lang="kk-KZ" sz="28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импульсі</a:t>
                      </a:r>
                      <a:endParaRPr lang="kk-KZ" sz="28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latin typeface="Calibri"/>
                          <a:ea typeface="Calibri"/>
                          <a:cs typeface="Times New Roman"/>
                        </a:rPr>
                        <a:t>m=</a:t>
                      </a:r>
                      <a:r>
                        <a:rPr lang="en-US" sz="28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hv</a:t>
                      </a:r>
                      <a:r>
                        <a:rPr lang="en-US" sz="2800" b="1" i="1" dirty="0" smtClean="0">
                          <a:latin typeface="Calibri"/>
                          <a:ea typeface="Calibri"/>
                          <a:cs typeface="Times New Roman"/>
                        </a:rPr>
                        <a:t>/c^2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smtClean="0">
                          <a:latin typeface="Times New Roman"/>
                          <a:ea typeface="Calibri"/>
                          <a:cs typeface="Times New Roman"/>
                        </a:rPr>
                        <a:t>Бөлшектің</a:t>
                      </a:r>
                      <a:r>
                        <a:rPr lang="kk-KZ" sz="2800" b="1" i="1" baseline="0" smtClean="0">
                          <a:latin typeface="Times New Roman"/>
                          <a:ea typeface="Calibri"/>
                          <a:cs typeface="Times New Roman"/>
                        </a:rPr>
                        <a:t> тыныштық массасы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hv</a:t>
                      </a: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=A</a:t>
                      </a:r>
                      <a:r>
                        <a:rPr lang="kk-KZ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шығу</a:t>
                      </a:r>
                      <a:r>
                        <a:rPr lang="en-US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+E</a:t>
                      </a:r>
                      <a:r>
                        <a:rPr lang="kk-KZ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кин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13" name="Прямоугольник 4"/>
          <p:cNvSpPr>
            <a:spLocks noChangeArrowheads="1"/>
          </p:cNvSpPr>
          <p:nvPr/>
        </p:nvSpPr>
        <p:spPr bwMode="auto">
          <a:xfrm>
            <a:off x="1143000" y="214313"/>
            <a:ext cx="671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4400" b="1" i="1">
                <a:solidFill>
                  <a:srgbClr val="C00000"/>
                </a:solidFill>
                <a:latin typeface="Calibri" pitchFamily="34" charset="0"/>
              </a:rPr>
              <a:t>Б) “</a:t>
            </a:r>
            <a:r>
              <a:rPr lang="kk-KZ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Сәйкесін  тап” ойыны</a:t>
            </a:r>
            <a:endParaRPr lang="ru-RU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57688" y="2000250"/>
            <a:ext cx="2500312" cy="500063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429000" y="2500313"/>
            <a:ext cx="4357687" cy="2928938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00563" y="3571875"/>
            <a:ext cx="2571750" cy="1785938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86250" y="4572000"/>
            <a:ext cx="2071688" cy="428625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7688" y="3714750"/>
            <a:ext cx="2286000" cy="428625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107657" y="3178969"/>
            <a:ext cx="2786062" cy="2286000"/>
          </a:xfrm>
          <a:prstGeom prst="straightConnector1">
            <a:avLst/>
          </a:prstGeom>
          <a:ln w="28575">
            <a:solidFill>
              <a:srgbClr val="1F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752</Words>
  <Application>Microsoft Office PowerPoint</Application>
  <PresentationFormat>Экран (4:3)</PresentationFormat>
  <Paragraphs>170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31.01.2013 ж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“Физикалық  тілде” </vt:lpstr>
      <vt:lpstr>Слайд 26</vt:lpstr>
      <vt:lpstr>Слайд 27</vt:lpstr>
      <vt:lpstr>Слайд 28</vt:lpstr>
      <vt:lpstr>   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comp</cp:lastModifiedBy>
  <cp:revision>235</cp:revision>
  <dcterms:created xsi:type="dcterms:W3CDTF">2011-02-05T10:11:42Z</dcterms:created>
  <dcterms:modified xsi:type="dcterms:W3CDTF">2013-05-27T06:56:23Z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1398736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