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4" r:id="rId2"/>
    <p:sldId id="265" r:id="rId3"/>
    <p:sldId id="278" r:id="rId4"/>
    <p:sldId id="257" r:id="rId5"/>
    <p:sldId id="258" r:id="rId6"/>
    <p:sldId id="259" r:id="rId7"/>
    <p:sldId id="260" r:id="rId8"/>
    <p:sldId id="261" r:id="rId9"/>
    <p:sldId id="262" r:id="rId10"/>
    <p:sldId id="274" r:id="rId11"/>
    <p:sldId id="275" r:id="rId12"/>
    <p:sldId id="27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42C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FFC9C2-7AD6-4139-895B-58C3FFC0C405}" type="datetimeFigureOut">
              <a:rPr lang="ru-RU" smtClean="0"/>
              <a:t>26.02.2023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2EC989-B870-47DC-B4D3-801968C874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2683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! </a:t>
            </a:r>
            <a:r>
              <a:rPr lang="ru-RU" smtClean="0"/>
              <a:t>«Змейка» высовывает язычок, напоминая нам о правильном произношении звука.</a:t>
            </a:r>
          </a:p>
          <a:p>
            <a:r>
              <a:rPr lang="en-US" smtClean="0"/>
              <a:t>! </a:t>
            </a:r>
            <a:r>
              <a:rPr lang="ru-RU" smtClean="0"/>
              <a:t>Отвечая на предложенный вопрос, учащиеся вспоминают об употреблении глагола-связки в  единственном и множественном числах, и делают предположения об использовании данных оборотов «</a:t>
            </a:r>
            <a:r>
              <a:rPr lang="en-US" smtClean="0"/>
              <a:t>There is/are</a:t>
            </a:r>
            <a:r>
              <a:rPr lang="ru-RU" smtClean="0"/>
              <a:t>»</a:t>
            </a:r>
            <a:r>
              <a:rPr lang="en-US" smtClean="0"/>
              <a:t>/</a:t>
            </a:r>
            <a:endParaRPr lang="ru-RU" smtClean="0"/>
          </a:p>
          <a:p>
            <a:endParaRPr 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3E04DA-D8B2-4E4C-95F9-CE18F707F5EB}" type="slidenum">
              <a:rPr lang="ru-RU" smtClean="0"/>
              <a:pPr/>
              <a:t>10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587232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2DAFF-D6E0-4E92-B56E-305773955E74}" type="datetimeFigureOut">
              <a:rPr lang="ru-RU" smtClean="0"/>
              <a:t>26.02.2023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C9A47-B8C5-45F2-BFC6-9DCF8131F1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2DAFF-D6E0-4E92-B56E-305773955E74}" type="datetimeFigureOut">
              <a:rPr lang="ru-RU" smtClean="0"/>
              <a:t>26.02.2023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C9A47-B8C5-45F2-BFC6-9DCF8131F1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2DAFF-D6E0-4E92-B56E-305773955E74}" type="datetimeFigureOut">
              <a:rPr lang="ru-RU" smtClean="0"/>
              <a:t>26.02.2023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C9A47-B8C5-45F2-BFC6-9DCF8131F1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2DAFF-D6E0-4E92-B56E-305773955E74}" type="datetimeFigureOut">
              <a:rPr lang="ru-RU" smtClean="0"/>
              <a:t>26.02.2023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C9A47-B8C5-45F2-BFC6-9DCF8131F1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2DAFF-D6E0-4E92-B56E-305773955E74}" type="datetimeFigureOut">
              <a:rPr lang="ru-RU" smtClean="0"/>
              <a:t>26.02.2023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C9A47-B8C5-45F2-BFC6-9DCF8131F1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2DAFF-D6E0-4E92-B56E-305773955E74}" type="datetimeFigureOut">
              <a:rPr lang="ru-RU" smtClean="0"/>
              <a:t>26.02.2023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C9A47-B8C5-45F2-BFC6-9DCF8131F1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2DAFF-D6E0-4E92-B56E-305773955E74}" type="datetimeFigureOut">
              <a:rPr lang="ru-RU" smtClean="0"/>
              <a:t>26.02.2023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C9A47-B8C5-45F2-BFC6-9DCF8131F1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2DAFF-D6E0-4E92-B56E-305773955E74}" type="datetimeFigureOut">
              <a:rPr lang="ru-RU" smtClean="0"/>
              <a:t>26.02.2023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C9A47-B8C5-45F2-BFC6-9DCF8131F1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2DAFF-D6E0-4E92-B56E-305773955E74}" type="datetimeFigureOut">
              <a:rPr lang="ru-RU" smtClean="0"/>
              <a:t>26.02.2023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C9A47-B8C5-45F2-BFC6-9DCF8131F1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2DAFF-D6E0-4E92-B56E-305773955E74}" type="datetimeFigureOut">
              <a:rPr lang="ru-RU" smtClean="0"/>
              <a:t>26.02.2023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C9A47-B8C5-45F2-BFC6-9DCF8131F1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2DAFF-D6E0-4E92-B56E-305773955E74}" type="datetimeFigureOut">
              <a:rPr lang="ru-RU" smtClean="0"/>
              <a:t>26.02.2023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C9A47-B8C5-45F2-BFC6-9DCF8131F1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2DAFF-D6E0-4E92-B56E-305773955E74}" type="datetimeFigureOut">
              <a:rPr lang="ru-RU" smtClean="0"/>
              <a:t>26.02.2023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C9A47-B8C5-45F2-BFC6-9DCF8131F11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 rot="21332835">
            <a:off x="300598" y="967943"/>
            <a:ext cx="5292797" cy="1470025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Arial" pitchFamily="34" charset="0"/>
              </a:rPr>
              <a:t>My </a:t>
            </a:r>
            <a:r>
              <a:rPr lang="en-US" sz="9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Arial" pitchFamily="34" charset="0"/>
              </a:rPr>
              <a:t>house</a:t>
            </a:r>
            <a:r>
              <a:rPr lang="en-US" sz="8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Arial" pitchFamily="34" charset="0"/>
              </a:rPr>
              <a:t>!</a:t>
            </a:r>
            <a:endParaRPr lang="ru-RU" sz="8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  <a:cs typeface="Arial" pitchFamily="34" charset="0"/>
            </a:endParaRPr>
          </a:p>
        </p:txBody>
      </p:sp>
      <p:pic>
        <p:nvPicPr>
          <p:cNvPr id="4" name="Рисунок 3" descr="cartoon_house_st5.gif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416301" flipH="1">
            <a:off x="4069432" y="1783433"/>
            <a:ext cx="4802101" cy="48021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advTm="3307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Скругленный прямоугольник 21"/>
          <p:cNvSpPr/>
          <p:nvPr/>
        </p:nvSpPr>
        <p:spPr>
          <a:xfrm>
            <a:off x="1259632" y="260648"/>
            <a:ext cx="7128792" cy="1656184"/>
          </a:xfrm>
          <a:prstGeom prst="round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619672" y="3861048"/>
            <a:ext cx="3024336" cy="115212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547664" y="2132856"/>
            <a:ext cx="2736304" cy="115212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258888" y="333375"/>
            <a:ext cx="712946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того, чтобы сказать что где-то что-то есть англичане используют оборот </a:t>
            </a:r>
            <a:r>
              <a:rPr lang="ru-RU" sz="32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en-US" sz="32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is / There are</a:t>
            </a:r>
            <a:r>
              <a:rPr lang="ru-RU" sz="32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r>
              <a:rPr lang="ru-RU" sz="32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11" name="Rectangle 7"/>
          <p:cNvSpPr>
            <a:spLocks noChangeArrowheads="1"/>
          </p:cNvSpPr>
          <p:nvPr/>
        </p:nvSpPr>
        <p:spPr bwMode="auto">
          <a:xfrm>
            <a:off x="1619672" y="2132856"/>
            <a:ext cx="320866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</a:t>
            </a:r>
            <a:r>
              <a:rPr lang="en-US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endParaRPr lang="ru-RU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1691680" y="3861048"/>
            <a:ext cx="403244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5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are</a:t>
            </a:r>
            <a:endParaRPr lang="ru-RU" sz="54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36" name="Picture 16" descr="Копия рис1 0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924944"/>
            <a:ext cx="961169" cy="835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4572000" y="2348880"/>
            <a:ext cx="25922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ед. число</a:t>
            </a:r>
            <a:endParaRPr lang="ru-RU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860032" y="4221088"/>
            <a:ext cx="34563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мн. число</a:t>
            </a:r>
            <a:endParaRPr lang="ru-RU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755576" y="5373216"/>
            <a:ext cx="705678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is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bed in the room.</a:t>
            </a:r>
            <a:endParaRPr lang="ru-RU" sz="3600" b="1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83568" y="6021288"/>
            <a:ext cx="67819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are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room</a:t>
            </a:r>
            <a:r>
              <a:rPr lang="en-US" sz="36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house.</a:t>
            </a:r>
            <a:endParaRPr lang="ru-RU" sz="3600" b="1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9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6" grpId="0" animBg="1"/>
      <p:bldP spid="4111" grpId="0"/>
      <p:bldP spid="4107" grpId="0"/>
      <p:bldP spid="18" grpId="0"/>
      <p:bldP spid="19" grpId="0"/>
      <p:bldP spid="20" grpId="0"/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755576" y="260648"/>
            <a:ext cx="3240360" cy="79208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539552" y="1557338"/>
            <a:ext cx="8064896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ru-RU" sz="3600" b="1" dirty="0">
                <a:solidFill>
                  <a:srgbClr val="006600"/>
                </a:solidFill>
              </a:rPr>
              <a:t> </a:t>
            </a:r>
            <a:r>
              <a:rPr lang="en-US" sz="3600" b="1" dirty="0">
                <a:solidFill>
                  <a:srgbClr val="006600"/>
                </a:solidFill>
              </a:rPr>
              <a:t>There </a:t>
            </a:r>
            <a:r>
              <a:rPr lang="en-US" sz="3600" b="1" dirty="0" smtClean="0">
                <a:solidFill>
                  <a:srgbClr val="006600"/>
                </a:solidFill>
              </a:rPr>
              <a:t> …   </a:t>
            </a:r>
            <a:r>
              <a:rPr lang="en-US" sz="3600" b="1" dirty="0">
                <a:solidFill>
                  <a:srgbClr val="006600"/>
                </a:solidFill>
              </a:rPr>
              <a:t>a kitchen in the house.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3600" b="1" dirty="0">
                <a:solidFill>
                  <a:srgbClr val="006600"/>
                </a:solidFill>
              </a:rPr>
              <a:t> There </a:t>
            </a:r>
            <a:r>
              <a:rPr lang="en-US" sz="3600" b="1" dirty="0" smtClean="0">
                <a:solidFill>
                  <a:srgbClr val="006600"/>
                </a:solidFill>
              </a:rPr>
              <a:t> …    pens </a:t>
            </a:r>
            <a:r>
              <a:rPr lang="en-US" sz="3600" b="1" dirty="0">
                <a:solidFill>
                  <a:srgbClr val="006600"/>
                </a:solidFill>
              </a:rPr>
              <a:t>on the table.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3600" b="1" dirty="0">
                <a:solidFill>
                  <a:srgbClr val="006600"/>
                </a:solidFill>
              </a:rPr>
              <a:t> There </a:t>
            </a:r>
            <a:r>
              <a:rPr lang="en-US" sz="3600" b="1" dirty="0" smtClean="0">
                <a:solidFill>
                  <a:srgbClr val="006600"/>
                </a:solidFill>
              </a:rPr>
              <a:t> …  </a:t>
            </a:r>
            <a:r>
              <a:rPr lang="en-US" sz="3600" b="1" dirty="0">
                <a:solidFill>
                  <a:srgbClr val="006600"/>
                </a:solidFill>
              </a:rPr>
              <a:t>flowers on the wall.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3600" b="1" dirty="0">
                <a:solidFill>
                  <a:srgbClr val="006600"/>
                </a:solidFill>
              </a:rPr>
              <a:t> There … </a:t>
            </a:r>
            <a:r>
              <a:rPr lang="en-US" sz="3600" b="1" dirty="0" smtClean="0">
                <a:solidFill>
                  <a:srgbClr val="006600"/>
                </a:solidFill>
              </a:rPr>
              <a:t> a </a:t>
            </a:r>
            <a:r>
              <a:rPr lang="en-US" sz="3600" b="1" dirty="0">
                <a:solidFill>
                  <a:srgbClr val="006600"/>
                </a:solidFill>
              </a:rPr>
              <a:t>book in the bag.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3600" b="1" dirty="0">
                <a:solidFill>
                  <a:srgbClr val="006600"/>
                </a:solidFill>
              </a:rPr>
              <a:t> There </a:t>
            </a:r>
            <a:r>
              <a:rPr lang="en-US" sz="3600" b="1" dirty="0" smtClean="0">
                <a:solidFill>
                  <a:srgbClr val="006600"/>
                </a:solidFill>
              </a:rPr>
              <a:t> …  four </a:t>
            </a:r>
            <a:r>
              <a:rPr lang="en-US" sz="3600" b="1" dirty="0">
                <a:solidFill>
                  <a:srgbClr val="006600"/>
                </a:solidFill>
              </a:rPr>
              <a:t>chairs in the living room.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3600" b="1" dirty="0">
                <a:solidFill>
                  <a:srgbClr val="006600"/>
                </a:solidFill>
              </a:rPr>
              <a:t> There </a:t>
            </a:r>
            <a:r>
              <a:rPr lang="en-US" sz="3600" b="1" dirty="0" smtClean="0">
                <a:solidFill>
                  <a:srgbClr val="006600"/>
                </a:solidFill>
              </a:rPr>
              <a:t> …  </a:t>
            </a:r>
            <a:r>
              <a:rPr lang="en-US" sz="3600" b="1" dirty="0">
                <a:solidFill>
                  <a:srgbClr val="006600"/>
                </a:solidFill>
              </a:rPr>
              <a:t>a hall in the flat.</a:t>
            </a:r>
            <a:endParaRPr lang="ru-RU" sz="3600" b="1" dirty="0">
              <a:solidFill>
                <a:srgbClr val="0066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9592" y="332656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Fill in  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67744" y="1484784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is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67744" y="2348880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are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23728" y="3068960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are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95736" y="3933056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is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95736" y="4797152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are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67744" y="5661248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is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899592" y="188640"/>
            <a:ext cx="4608512" cy="79208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403350" y="981075"/>
            <a:ext cx="5040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899592" y="260648"/>
            <a:ext cx="453650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Complete the sentences</a:t>
            </a:r>
            <a:r>
              <a:rPr lang="ru-RU" sz="32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6012160" y="1989138"/>
            <a:ext cx="288032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ru-RU" sz="2800" b="1" dirty="0">
                <a:solidFill>
                  <a:srgbClr val="006600"/>
                </a:solidFill>
              </a:rPr>
              <a:t> </a:t>
            </a:r>
            <a:r>
              <a:rPr lang="en-US" sz="2800" b="1" dirty="0">
                <a:solidFill>
                  <a:srgbClr val="006600"/>
                </a:solidFill>
              </a:rPr>
              <a:t>There </a:t>
            </a:r>
            <a:r>
              <a:rPr lang="en-US" sz="2800" b="1" dirty="0">
                <a:solidFill>
                  <a:srgbClr val="FF3300"/>
                </a:solidFill>
              </a:rPr>
              <a:t>is</a:t>
            </a:r>
            <a:r>
              <a:rPr lang="en-US" sz="2800" b="1" dirty="0">
                <a:solidFill>
                  <a:srgbClr val="006600"/>
                </a:solidFill>
              </a:rPr>
              <a:t> </a:t>
            </a:r>
            <a:r>
              <a:rPr lang="en-US" sz="2800" b="1" dirty="0" smtClean="0">
                <a:solidFill>
                  <a:srgbClr val="006600"/>
                </a:solidFill>
              </a:rPr>
              <a:t>… </a:t>
            </a:r>
            <a:r>
              <a:rPr lang="en-US" sz="2800" b="1" dirty="0">
                <a:solidFill>
                  <a:srgbClr val="006600"/>
                </a:solidFill>
              </a:rPr>
              <a:t>in the bedroom.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2800" b="1" dirty="0">
                <a:solidFill>
                  <a:srgbClr val="006600"/>
                </a:solidFill>
              </a:rPr>
              <a:t> </a:t>
            </a:r>
            <a:r>
              <a:rPr lang="en-US" sz="2800" b="1" dirty="0">
                <a:solidFill>
                  <a:srgbClr val="006600"/>
                </a:solidFill>
              </a:rPr>
              <a:t>There </a:t>
            </a:r>
            <a:r>
              <a:rPr lang="en-US" sz="2800" b="1" dirty="0">
                <a:solidFill>
                  <a:srgbClr val="FF3300"/>
                </a:solidFill>
              </a:rPr>
              <a:t>are</a:t>
            </a:r>
            <a:r>
              <a:rPr lang="en-US" sz="2800" b="1" dirty="0">
                <a:solidFill>
                  <a:srgbClr val="006600"/>
                </a:solidFill>
              </a:rPr>
              <a:t> </a:t>
            </a:r>
            <a:r>
              <a:rPr lang="en-US" sz="2800" b="1" dirty="0" smtClean="0">
                <a:solidFill>
                  <a:srgbClr val="006600"/>
                </a:solidFill>
              </a:rPr>
              <a:t>….</a:t>
            </a:r>
            <a:r>
              <a:rPr lang="en-US" sz="2800" b="1" dirty="0">
                <a:solidFill>
                  <a:srgbClr val="FF3300"/>
                </a:solidFill>
              </a:rPr>
              <a:t>s</a:t>
            </a:r>
            <a:r>
              <a:rPr lang="en-US" sz="2800" b="1" dirty="0">
                <a:solidFill>
                  <a:srgbClr val="006600"/>
                </a:solidFill>
              </a:rPr>
              <a:t> in the bedroom.</a:t>
            </a:r>
            <a:endParaRPr lang="ru-RU" sz="2800" b="1" dirty="0">
              <a:solidFill>
                <a:srgbClr val="006600"/>
              </a:solidFill>
            </a:endParaRPr>
          </a:p>
        </p:txBody>
      </p:sp>
      <p:pic>
        <p:nvPicPr>
          <p:cNvPr id="10245" name="Рисунок 5" descr="комната 3.bmp"/>
          <p:cNvPicPr>
            <a:picLocks noChangeAspect="1"/>
          </p:cNvPicPr>
          <p:nvPr/>
        </p:nvPicPr>
        <p:blipFill>
          <a:blip r:embed="rId2" cstate="print"/>
          <a:srcRect l="2410" t="2459" r="3593" b="1660"/>
          <a:stretch>
            <a:fillRect/>
          </a:stretch>
        </p:blipFill>
        <p:spPr bwMode="auto">
          <a:xfrm>
            <a:off x="395536" y="1196752"/>
            <a:ext cx="5328592" cy="532859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http://www.scrapwish.com/2113522/2011/howryou/howryou-5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4664"/>
            <a:ext cx="4064432" cy="4300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 rot="248983">
            <a:off x="4427984" y="2276872"/>
            <a:ext cx="370838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fine, thank you</a:t>
            </a:r>
            <a:endParaRPr lang="ru-RU" sz="4400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21286563">
            <a:off x="4165385" y="973452"/>
            <a:ext cx="462049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bad, thank you</a:t>
            </a:r>
            <a:endParaRPr lang="ru-RU" sz="4400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21170818">
            <a:off x="4139952" y="3573016"/>
            <a:ext cx="407900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44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super, thank you</a:t>
            </a:r>
            <a:endParaRPr lang="ru-RU" sz="4400" dirty="0">
              <a:solidFill>
                <a:srgbClr val="008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259876">
            <a:off x="3347864" y="5085184"/>
            <a:ext cx="4572000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4400" b="1" dirty="0">
                <a:solidFill>
                  <a:srgbClr val="F42C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Medium ITC" pitchFamily="34" charset="0"/>
              </a:rPr>
              <a:t>g</a:t>
            </a:r>
            <a:r>
              <a:rPr lang="fr-FR" sz="4400" b="1" dirty="0">
                <a:solidFill>
                  <a:srgbClr val="F42C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reat, thank you</a:t>
            </a:r>
            <a:endParaRPr lang="ru-RU" sz="4400" b="1" dirty="0">
              <a:solidFill>
                <a:srgbClr val="F42C4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mirror </a:t>
            </a:r>
            <a:r>
              <a:rPr lang="en-US" sz="48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[</a:t>
            </a:r>
            <a:r>
              <a:rPr lang="en-US" sz="4800" b="1" dirty="0" err="1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mirǝ</a:t>
            </a:r>
            <a:r>
              <a:rPr lang="en-US" sz="48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]</a:t>
            </a:r>
          </a:p>
          <a:p>
            <a:pPr algn="ctr">
              <a:buNone/>
            </a:pPr>
            <a:r>
              <a:rPr lang="en-US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cupboard </a:t>
            </a:r>
            <a:r>
              <a:rPr lang="en-US" sz="48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[k</a:t>
            </a:r>
            <a:r>
              <a:rPr lang="el-GR" sz="48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Λ</a:t>
            </a:r>
            <a:r>
              <a:rPr lang="en-US" sz="4800" b="1" dirty="0" err="1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bǝd</a:t>
            </a:r>
            <a:r>
              <a:rPr lang="en-US" sz="48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]</a:t>
            </a:r>
          </a:p>
          <a:p>
            <a:pPr algn="ctr">
              <a:buNone/>
            </a:pPr>
            <a:r>
              <a:rPr lang="en-US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cooker </a:t>
            </a:r>
            <a:r>
              <a:rPr lang="en-US" sz="48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[</a:t>
            </a:r>
            <a:r>
              <a:rPr lang="en-US" sz="4800" b="1" dirty="0" err="1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kukǝ</a:t>
            </a:r>
            <a:r>
              <a:rPr lang="en-US" sz="48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]</a:t>
            </a:r>
          </a:p>
          <a:p>
            <a:pPr algn="ctr">
              <a:buNone/>
            </a:pPr>
            <a:r>
              <a:rPr lang="en-US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fridge </a:t>
            </a:r>
            <a:r>
              <a:rPr lang="en-US" sz="48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[</a:t>
            </a:r>
            <a:r>
              <a:rPr lang="en-US" sz="4800" b="1" dirty="0" err="1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fridʒ</a:t>
            </a:r>
            <a:r>
              <a:rPr lang="en-US" sz="48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]</a:t>
            </a:r>
          </a:p>
          <a:p>
            <a:pPr algn="ctr">
              <a:buNone/>
            </a:pPr>
            <a:r>
              <a:rPr lang="en-US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sofa </a:t>
            </a:r>
            <a:r>
              <a:rPr lang="en-US" sz="48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[</a:t>
            </a:r>
            <a:r>
              <a:rPr lang="en-US" sz="4800" b="1" dirty="0" err="1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sǝufǝ</a:t>
            </a:r>
            <a:r>
              <a:rPr lang="en-US" sz="48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]</a:t>
            </a:r>
          </a:p>
          <a:p>
            <a:pPr algn="ctr">
              <a:buNone/>
            </a:pPr>
            <a:r>
              <a:rPr lang="en-US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glass </a:t>
            </a:r>
            <a:r>
              <a:rPr lang="en-US" sz="48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[</a:t>
            </a:r>
            <a:r>
              <a:rPr lang="en-US" sz="4800" b="1" dirty="0" err="1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gla:s</a:t>
            </a:r>
            <a:r>
              <a:rPr lang="en-US" sz="48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]</a:t>
            </a:r>
            <a:endParaRPr lang="ru-RU" sz="48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306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fridge</a:t>
            </a:r>
            <a:endParaRPr lang="ru-RU" sz="8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SuperStock_1538R-4902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67744" y="1628800"/>
            <a:ext cx="4735703" cy="47357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sofa</a:t>
            </a:r>
            <a:endParaRPr lang="ru-RU" sz="8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massimo-morozzi-topolone-sofa_2whi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20505" b="23424"/>
          <a:stretch>
            <a:fillRect/>
          </a:stretch>
        </p:blipFill>
        <p:spPr>
          <a:xfrm>
            <a:off x="1475656" y="1484784"/>
            <a:ext cx="6463094" cy="44291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cooker</a:t>
            </a:r>
            <a:endParaRPr lang="ru-RU" sz="8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image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83768" y="1412776"/>
            <a:ext cx="4304505" cy="51049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mirror</a:t>
            </a:r>
            <a:endParaRPr lang="ru-RU" sz="8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P200910201552172860158601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95736" y="1700808"/>
            <a:ext cx="4998267" cy="50005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glass</a:t>
            </a:r>
            <a:endParaRPr lang="ru-RU" sz="8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personalised-hi-ball-glass-cartoon-style-7269-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46797" r="6175"/>
          <a:stretch>
            <a:fillRect/>
          </a:stretch>
        </p:blipFill>
        <p:spPr>
          <a:xfrm>
            <a:off x="2987824" y="1772816"/>
            <a:ext cx="3312368" cy="46956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cupboard</a:t>
            </a:r>
            <a:endParaRPr lang="ru-RU" sz="8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12657933211264156693cupboard-md.pn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clrChange>
              <a:clrFrom>
                <a:srgbClr val="CDCDCD"/>
              </a:clrFrom>
              <a:clrTo>
                <a:srgbClr val="CDCDCD">
                  <a:alpha val="0"/>
                </a:srgbClr>
              </a:clrTo>
            </a:clrChange>
          </a:blip>
          <a:srcRect t="5970" b="5970"/>
          <a:stretch>
            <a:fillRect/>
          </a:stretch>
        </p:blipFill>
        <p:spPr>
          <a:xfrm>
            <a:off x="1691680" y="1412776"/>
            <a:ext cx="5760640" cy="50728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227</Words>
  <Application>Microsoft Office PowerPoint</Application>
  <PresentationFormat>Экран (4:3)</PresentationFormat>
  <Paragraphs>43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Bookman Old Style</vt:lpstr>
      <vt:lpstr>Calibri</vt:lpstr>
      <vt:lpstr>Eras Medium ITC</vt:lpstr>
      <vt:lpstr>Wingdings</vt:lpstr>
      <vt:lpstr>Тема Office</vt:lpstr>
      <vt:lpstr>My house!</vt:lpstr>
      <vt:lpstr>Презентация PowerPoint</vt:lpstr>
      <vt:lpstr>Презентация PowerPoint</vt:lpstr>
      <vt:lpstr>fridge</vt:lpstr>
      <vt:lpstr>sofa</vt:lpstr>
      <vt:lpstr>cooker</vt:lpstr>
      <vt:lpstr>mirror</vt:lpstr>
      <vt:lpstr>glass</vt:lpstr>
      <vt:lpstr>cupboard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house!</dc:title>
  <dc:creator>Елена</dc:creator>
  <cp:lastModifiedBy>Пользователь Windows</cp:lastModifiedBy>
  <cp:revision>17</cp:revision>
  <dcterms:created xsi:type="dcterms:W3CDTF">2013-03-16T12:35:31Z</dcterms:created>
  <dcterms:modified xsi:type="dcterms:W3CDTF">2023-02-26T10:45:08Z</dcterms:modified>
</cp:coreProperties>
</file>